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7" r:id="rId20"/>
    <p:sldId id="278" r:id="rId21"/>
    <p:sldId id="279" r:id="rId22"/>
    <p:sldId id="280" r:id="rId23"/>
    <p:sldId id="281" r:id="rId24"/>
    <p:sldId id="282" r:id="rId25"/>
    <p:sldId id="283" r:id="rId26"/>
    <p:sldId id="284" r:id="rId27"/>
    <p:sldId id="271" r:id="rId28"/>
    <p:sldId id="272" r:id="rId29"/>
    <p:sldId id="273" r:id="rId30"/>
    <p:sldId id="285" r:id="rId31"/>
    <p:sldId id="286" r:id="rId32"/>
    <p:sldId id="287" r:id="rId33"/>
    <p:sldId id="288" r:id="rId34"/>
    <p:sldId id="289" r:id="rId35"/>
    <p:sldId id="291"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30" r:id="rId64"/>
    <p:sldId id="331" r:id="rId65"/>
    <p:sldId id="332" r:id="rId66"/>
    <p:sldId id="333"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8" r:id="rId119"/>
    <p:sldId id="373" r:id="rId120"/>
    <p:sldId id="374" r:id="rId121"/>
    <p:sldId id="375" r:id="rId122"/>
    <p:sldId id="377" r:id="rId123"/>
    <p:sldId id="376" r:id="rId124"/>
    <p:sldId id="379" r:id="rId125"/>
    <p:sldId id="380" r:id="rId126"/>
    <p:sldId id="381" r:id="rId1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IAN CARRELLA" initials="CC" lastIdx="3" clrIdx="0">
    <p:extLst>
      <p:ext uri="{19B8F6BF-5375-455C-9EA6-DF929625EA0E}">
        <p15:presenceInfo xmlns:p15="http://schemas.microsoft.com/office/powerpoint/2012/main" userId="S-1-5-21-2754079034-634250221-2465459090-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94F8A"/>
    <a:srgbClr val="E1FCFD"/>
    <a:srgbClr val="4A5FC1"/>
    <a:srgbClr val="5680E9"/>
    <a:srgbClr val="EAD6CD"/>
    <a:srgbClr val="9CF6FB"/>
    <a:srgbClr val="BCFD4C"/>
    <a:srgbClr val="6E6E6E"/>
    <a:srgbClr val="84CEEB"/>
    <a:srgbClr val="5AB9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6" autoAdjust="0"/>
    <p:restoredTop sz="95981" autoAdjust="0"/>
  </p:normalViewPr>
  <p:slideViewPr>
    <p:cSldViewPr snapToGrid="0">
      <p:cViewPr varScale="1">
        <p:scale>
          <a:sx n="105" d="100"/>
          <a:sy n="105" d="100"/>
        </p:scale>
        <p:origin x="222" y="138"/>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Lst>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_rels/viewProps.xml.rels><?xml version="1.0" encoding="UTF-8" standalone="yes"?>
<Relationships xmlns="http://schemas.openxmlformats.org/package/2006/relationships"><Relationship Id="rId8" Type="http://schemas.openxmlformats.org/officeDocument/2006/relationships/slide" Target="slides/slide16.xml"/><Relationship Id="rId13" Type="http://schemas.openxmlformats.org/officeDocument/2006/relationships/slide" Target="slides/slide21.xml"/><Relationship Id="rId18" Type="http://schemas.openxmlformats.org/officeDocument/2006/relationships/slide" Target="slides/slide26.xml"/><Relationship Id="rId3" Type="http://schemas.openxmlformats.org/officeDocument/2006/relationships/slide" Target="slides/slide11.xml"/><Relationship Id="rId21" Type="http://schemas.openxmlformats.org/officeDocument/2006/relationships/slide" Target="slides/slide29.xml"/><Relationship Id="rId7" Type="http://schemas.openxmlformats.org/officeDocument/2006/relationships/slide" Target="slides/slide15.xml"/><Relationship Id="rId12" Type="http://schemas.openxmlformats.org/officeDocument/2006/relationships/slide" Target="slides/slide20.xml"/><Relationship Id="rId17" Type="http://schemas.openxmlformats.org/officeDocument/2006/relationships/slide" Target="slides/slide25.xml"/><Relationship Id="rId2" Type="http://schemas.openxmlformats.org/officeDocument/2006/relationships/slide" Target="slides/slide10.xml"/><Relationship Id="rId16" Type="http://schemas.openxmlformats.org/officeDocument/2006/relationships/slide" Target="slides/slide24.xml"/><Relationship Id="rId20" Type="http://schemas.openxmlformats.org/officeDocument/2006/relationships/slide" Target="slides/slide28.xml"/><Relationship Id="rId1" Type="http://schemas.openxmlformats.org/officeDocument/2006/relationships/slide" Target="slides/slide9.xml"/><Relationship Id="rId6" Type="http://schemas.openxmlformats.org/officeDocument/2006/relationships/slide" Target="slides/slide14.xml"/><Relationship Id="rId11" Type="http://schemas.openxmlformats.org/officeDocument/2006/relationships/slide" Target="slides/slide19.xml"/><Relationship Id="rId5" Type="http://schemas.openxmlformats.org/officeDocument/2006/relationships/slide" Target="slides/slide13.xml"/><Relationship Id="rId15" Type="http://schemas.openxmlformats.org/officeDocument/2006/relationships/slide" Target="slides/slide23.xml"/><Relationship Id="rId23" Type="http://schemas.openxmlformats.org/officeDocument/2006/relationships/slide" Target="slides/slide31.xml"/><Relationship Id="rId10" Type="http://schemas.openxmlformats.org/officeDocument/2006/relationships/slide" Target="slides/slide18.xml"/><Relationship Id="rId19" Type="http://schemas.openxmlformats.org/officeDocument/2006/relationships/slide" Target="slides/slide27.xml"/><Relationship Id="rId4" Type="http://schemas.openxmlformats.org/officeDocument/2006/relationships/slide" Target="slides/slide12.xml"/><Relationship Id="rId9" Type="http://schemas.openxmlformats.org/officeDocument/2006/relationships/slide" Target="slides/slide17.xml"/><Relationship Id="rId14" Type="http://schemas.openxmlformats.org/officeDocument/2006/relationships/slide" Target="slides/slide22.xml"/><Relationship Id="rId22" Type="http://schemas.openxmlformats.org/officeDocument/2006/relationships/slide" Target="slides/slide3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B113-B178-4786-9583-CACFB1104B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EB398104-FEF8-489C-B04D-84621F2DE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5A74B834-7B25-4678-9B91-4F60911BB358}"/>
              </a:ext>
            </a:extLst>
          </p:cNvPr>
          <p:cNvSpPr>
            <a:spLocks noGrp="1"/>
          </p:cNvSpPr>
          <p:nvPr>
            <p:ph type="dt" sz="half" idx="10"/>
          </p:nvPr>
        </p:nvSpPr>
        <p:spPr/>
        <p:txBody>
          <a:bodyPr/>
          <a:lstStyle/>
          <a:p>
            <a:fld id="{4547C4CB-B0FD-4129-A254-08A4A9357B14}" type="datetimeFigureOut">
              <a:rPr lang="it-IT" smtClean="0"/>
              <a:t>14/02/2023</a:t>
            </a:fld>
            <a:endParaRPr lang="it-IT"/>
          </a:p>
        </p:txBody>
      </p:sp>
      <p:sp>
        <p:nvSpPr>
          <p:cNvPr id="5" name="Footer Placeholder 4">
            <a:extLst>
              <a:ext uri="{FF2B5EF4-FFF2-40B4-BE49-F238E27FC236}">
                <a16:creationId xmlns:a16="http://schemas.microsoft.com/office/drawing/2014/main" id="{3AD458E8-9F92-46D9-93D1-98C1E100BE7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A6A1BEE-1407-4D28-9B73-5C1D3C6D4E3C}"/>
              </a:ext>
            </a:extLst>
          </p:cNvPr>
          <p:cNvSpPr>
            <a:spLocks noGrp="1"/>
          </p:cNvSpPr>
          <p:nvPr>
            <p:ph type="sldNum" sz="quarter" idx="12"/>
          </p:nvPr>
        </p:nvSpPr>
        <p:spPr/>
        <p:txBody>
          <a:bodyPr/>
          <a:lstStyle/>
          <a:p>
            <a:fld id="{8F6E035E-0EFD-4368-A152-56BB995CE0A8}" type="slidenum">
              <a:rPr lang="it-IT" smtClean="0"/>
              <a:t>‹N›</a:t>
            </a:fld>
            <a:endParaRPr lang="it-IT"/>
          </a:p>
        </p:txBody>
      </p:sp>
    </p:spTree>
    <p:extLst>
      <p:ext uri="{BB962C8B-B14F-4D97-AF65-F5344CB8AC3E}">
        <p14:creationId xmlns:p14="http://schemas.microsoft.com/office/powerpoint/2010/main" val="265123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D6B45-FC96-4C11-ABFD-DCA3E5025A3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B4369F91-DE3B-4BB4-85E1-21D4F4CCD2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B6D65231-826E-4FAE-9BF3-66866E711F4F}"/>
              </a:ext>
            </a:extLst>
          </p:cNvPr>
          <p:cNvSpPr>
            <a:spLocks noGrp="1"/>
          </p:cNvSpPr>
          <p:nvPr>
            <p:ph type="dt" sz="half" idx="10"/>
          </p:nvPr>
        </p:nvSpPr>
        <p:spPr/>
        <p:txBody>
          <a:bodyPr/>
          <a:lstStyle/>
          <a:p>
            <a:fld id="{4547C4CB-B0FD-4129-A254-08A4A9357B14}" type="datetimeFigureOut">
              <a:rPr lang="it-IT" smtClean="0"/>
              <a:t>14/02/2023</a:t>
            </a:fld>
            <a:endParaRPr lang="it-IT"/>
          </a:p>
        </p:txBody>
      </p:sp>
      <p:sp>
        <p:nvSpPr>
          <p:cNvPr id="5" name="Footer Placeholder 4">
            <a:extLst>
              <a:ext uri="{FF2B5EF4-FFF2-40B4-BE49-F238E27FC236}">
                <a16:creationId xmlns:a16="http://schemas.microsoft.com/office/drawing/2014/main" id="{9E05EA43-556E-4F12-B059-70BF3AC1031B}"/>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63F0059-55E0-43E9-BAC8-821A78716C8C}"/>
              </a:ext>
            </a:extLst>
          </p:cNvPr>
          <p:cNvSpPr>
            <a:spLocks noGrp="1"/>
          </p:cNvSpPr>
          <p:nvPr>
            <p:ph type="sldNum" sz="quarter" idx="12"/>
          </p:nvPr>
        </p:nvSpPr>
        <p:spPr/>
        <p:txBody>
          <a:bodyPr/>
          <a:lstStyle/>
          <a:p>
            <a:fld id="{8F6E035E-0EFD-4368-A152-56BB995CE0A8}" type="slidenum">
              <a:rPr lang="it-IT" smtClean="0"/>
              <a:t>‹N›</a:t>
            </a:fld>
            <a:endParaRPr lang="it-IT"/>
          </a:p>
        </p:txBody>
      </p:sp>
    </p:spTree>
    <p:extLst>
      <p:ext uri="{BB962C8B-B14F-4D97-AF65-F5344CB8AC3E}">
        <p14:creationId xmlns:p14="http://schemas.microsoft.com/office/powerpoint/2010/main" val="3134990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91DC2D-7D19-4D04-B420-01466DBC87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95FE280-32B1-42C2-B265-C81300D0DDB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00003E3-DC16-43D9-B801-4A63BC860DCC}"/>
              </a:ext>
            </a:extLst>
          </p:cNvPr>
          <p:cNvSpPr>
            <a:spLocks noGrp="1"/>
          </p:cNvSpPr>
          <p:nvPr>
            <p:ph type="dt" sz="half" idx="10"/>
          </p:nvPr>
        </p:nvSpPr>
        <p:spPr/>
        <p:txBody>
          <a:bodyPr/>
          <a:lstStyle/>
          <a:p>
            <a:fld id="{4547C4CB-B0FD-4129-A254-08A4A9357B14}" type="datetimeFigureOut">
              <a:rPr lang="it-IT" smtClean="0"/>
              <a:t>14/02/2023</a:t>
            </a:fld>
            <a:endParaRPr lang="it-IT"/>
          </a:p>
        </p:txBody>
      </p:sp>
      <p:sp>
        <p:nvSpPr>
          <p:cNvPr id="5" name="Footer Placeholder 4">
            <a:extLst>
              <a:ext uri="{FF2B5EF4-FFF2-40B4-BE49-F238E27FC236}">
                <a16:creationId xmlns:a16="http://schemas.microsoft.com/office/drawing/2014/main" id="{91F3727A-5C60-49A0-A74F-891375BAC56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A0DD4B5-0639-4201-9837-224340556404}"/>
              </a:ext>
            </a:extLst>
          </p:cNvPr>
          <p:cNvSpPr>
            <a:spLocks noGrp="1"/>
          </p:cNvSpPr>
          <p:nvPr>
            <p:ph type="sldNum" sz="quarter" idx="12"/>
          </p:nvPr>
        </p:nvSpPr>
        <p:spPr/>
        <p:txBody>
          <a:bodyPr/>
          <a:lstStyle/>
          <a:p>
            <a:fld id="{8F6E035E-0EFD-4368-A152-56BB995CE0A8}" type="slidenum">
              <a:rPr lang="it-IT" smtClean="0"/>
              <a:t>‹N›</a:t>
            </a:fld>
            <a:endParaRPr lang="it-IT"/>
          </a:p>
        </p:txBody>
      </p:sp>
    </p:spTree>
    <p:extLst>
      <p:ext uri="{BB962C8B-B14F-4D97-AF65-F5344CB8AC3E}">
        <p14:creationId xmlns:p14="http://schemas.microsoft.com/office/powerpoint/2010/main" val="173574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D00D-6C6F-403E-A003-AF4862F00180}"/>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C93513B9-F10E-4F64-B337-DEF66EC46B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F8D4237-B371-44BE-BF1B-58E5AC6093B1}"/>
              </a:ext>
            </a:extLst>
          </p:cNvPr>
          <p:cNvSpPr>
            <a:spLocks noGrp="1"/>
          </p:cNvSpPr>
          <p:nvPr>
            <p:ph type="dt" sz="half" idx="10"/>
          </p:nvPr>
        </p:nvSpPr>
        <p:spPr/>
        <p:txBody>
          <a:bodyPr/>
          <a:lstStyle/>
          <a:p>
            <a:fld id="{4547C4CB-B0FD-4129-A254-08A4A9357B14}" type="datetimeFigureOut">
              <a:rPr lang="it-IT" smtClean="0"/>
              <a:t>14/02/2023</a:t>
            </a:fld>
            <a:endParaRPr lang="it-IT"/>
          </a:p>
        </p:txBody>
      </p:sp>
      <p:sp>
        <p:nvSpPr>
          <p:cNvPr id="5" name="Footer Placeholder 4">
            <a:extLst>
              <a:ext uri="{FF2B5EF4-FFF2-40B4-BE49-F238E27FC236}">
                <a16:creationId xmlns:a16="http://schemas.microsoft.com/office/drawing/2014/main" id="{450EEFAE-0641-46CA-8518-1537A1D1D45B}"/>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3FA20C4B-C20B-45CE-9FE1-F3DCF6EB69B5}"/>
              </a:ext>
            </a:extLst>
          </p:cNvPr>
          <p:cNvSpPr>
            <a:spLocks noGrp="1"/>
          </p:cNvSpPr>
          <p:nvPr>
            <p:ph type="sldNum" sz="quarter" idx="12"/>
          </p:nvPr>
        </p:nvSpPr>
        <p:spPr/>
        <p:txBody>
          <a:bodyPr/>
          <a:lstStyle/>
          <a:p>
            <a:fld id="{8F6E035E-0EFD-4368-A152-56BB995CE0A8}" type="slidenum">
              <a:rPr lang="it-IT" smtClean="0"/>
              <a:t>‹N›</a:t>
            </a:fld>
            <a:endParaRPr lang="it-IT"/>
          </a:p>
        </p:txBody>
      </p:sp>
    </p:spTree>
    <p:extLst>
      <p:ext uri="{BB962C8B-B14F-4D97-AF65-F5344CB8AC3E}">
        <p14:creationId xmlns:p14="http://schemas.microsoft.com/office/powerpoint/2010/main" val="3161381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A733-6987-4607-884A-27511577C9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C8990CA7-9199-40E3-AB6D-4E026E606B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9658E03-48C0-4B28-A227-4B6FD4DABA0C}"/>
              </a:ext>
            </a:extLst>
          </p:cNvPr>
          <p:cNvSpPr>
            <a:spLocks noGrp="1"/>
          </p:cNvSpPr>
          <p:nvPr>
            <p:ph type="dt" sz="half" idx="10"/>
          </p:nvPr>
        </p:nvSpPr>
        <p:spPr/>
        <p:txBody>
          <a:bodyPr/>
          <a:lstStyle/>
          <a:p>
            <a:fld id="{4547C4CB-B0FD-4129-A254-08A4A9357B14}" type="datetimeFigureOut">
              <a:rPr lang="it-IT" smtClean="0"/>
              <a:t>14/02/2023</a:t>
            </a:fld>
            <a:endParaRPr lang="it-IT"/>
          </a:p>
        </p:txBody>
      </p:sp>
      <p:sp>
        <p:nvSpPr>
          <p:cNvPr id="5" name="Footer Placeholder 4">
            <a:extLst>
              <a:ext uri="{FF2B5EF4-FFF2-40B4-BE49-F238E27FC236}">
                <a16:creationId xmlns:a16="http://schemas.microsoft.com/office/drawing/2014/main" id="{B05D214F-0BC1-4861-9089-40765EE25AA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C933A0C-94B5-4BF6-89EA-0E1CD031A22A}"/>
              </a:ext>
            </a:extLst>
          </p:cNvPr>
          <p:cNvSpPr>
            <a:spLocks noGrp="1"/>
          </p:cNvSpPr>
          <p:nvPr>
            <p:ph type="sldNum" sz="quarter" idx="12"/>
          </p:nvPr>
        </p:nvSpPr>
        <p:spPr/>
        <p:txBody>
          <a:bodyPr/>
          <a:lstStyle/>
          <a:p>
            <a:fld id="{8F6E035E-0EFD-4368-A152-56BB995CE0A8}" type="slidenum">
              <a:rPr lang="it-IT" smtClean="0"/>
              <a:t>‹N›</a:t>
            </a:fld>
            <a:endParaRPr lang="it-IT"/>
          </a:p>
        </p:txBody>
      </p:sp>
    </p:spTree>
    <p:extLst>
      <p:ext uri="{BB962C8B-B14F-4D97-AF65-F5344CB8AC3E}">
        <p14:creationId xmlns:p14="http://schemas.microsoft.com/office/powerpoint/2010/main" val="3178534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6575-C03A-4679-A439-491427F5998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8722F600-FB2C-4505-A4FF-695E3890782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D7F04BEE-1D9A-4D6B-8DD1-048CB78C17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3ECC4BCB-3233-4958-9443-3B5B12366925}"/>
              </a:ext>
            </a:extLst>
          </p:cNvPr>
          <p:cNvSpPr>
            <a:spLocks noGrp="1"/>
          </p:cNvSpPr>
          <p:nvPr>
            <p:ph type="dt" sz="half" idx="10"/>
          </p:nvPr>
        </p:nvSpPr>
        <p:spPr/>
        <p:txBody>
          <a:bodyPr/>
          <a:lstStyle/>
          <a:p>
            <a:fld id="{4547C4CB-B0FD-4129-A254-08A4A9357B14}" type="datetimeFigureOut">
              <a:rPr lang="it-IT" smtClean="0"/>
              <a:t>14/02/2023</a:t>
            </a:fld>
            <a:endParaRPr lang="it-IT"/>
          </a:p>
        </p:txBody>
      </p:sp>
      <p:sp>
        <p:nvSpPr>
          <p:cNvPr id="6" name="Footer Placeholder 5">
            <a:extLst>
              <a:ext uri="{FF2B5EF4-FFF2-40B4-BE49-F238E27FC236}">
                <a16:creationId xmlns:a16="http://schemas.microsoft.com/office/drawing/2014/main" id="{8C2A0250-92CB-432F-8918-3F0737FBFB4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CD7F2E32-1D69-4B35-ADCC-0CE90E8B252B}"/>
              </a:ext>
            </a:extLst>
          </p:cNvPr>
          <p:cNvSpPr>
            <a:spLocks noGrp="1"/>
          </p:cNvSpPr>
          <p:nvPr>
            <p:ph type="sldNum" sz="quarter" idx="12"/>
          </p:nvPr>
        </p:nvSpPr>
        <p:spPr/>
        <p:txBody>
          <a:bodyPr/>
          <a:lstStyle/>
          <a:p>
            <a:fld id="{8F6E035E-0EFD-4368-A152-56BB995CE0A8}" type="slidenum">
              <a:rPr lang="it-IT" smtClean="0"/>
              <a:t>‹N›</a:t>
            </a:fld>
            <a:endParaRPr lang="it-IT"/>
          </a:p>
        </p:txBody>
      </p:sp>
    </p:spTree>
    <p:extLst>
      <p:ext uri="{BB962C8B-B14F-4D97-AF65-F5344CB8AC3E}">
        <p14:creationId xmlns:p14="http://schemas.microsoft.com/office/powerpoint/2010/main" val="2630296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DAB5-5794-4C1B-8AE8-CB01B878153E}"/>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41F38286-6720-4EEF-BF08-E95B8A857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19C2AF-A16B-41A1-A23F-07A5B466259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46112127-CA22-49E8-BA66-319038F0EC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7952E6-AEE3-44CB-A254-4FAC75FA5A9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CBD2DA2-3F93-43A6-A920-EE51242C082A}"/>
              </a:ext>
            </a:extLst>
          </p:cNvPr>
          <p:cNvSpPr>
            <a:spLocks noGrp="1"/>
          </p:cNvSpPr>
          <p:nvPr>
            <p:ph type="dt" sz="half" idx="10"/>
          </p:nvPr>
        </p:nvSpPr>
        <p:spPr/>
        <p:txBody>
          <a:bodyPr/>
          <a:lstStyle/>
          <a:p>
            <a:fld id="{4547C4CB-B0FD-4129-A254-08A4A9357B14}" type="datetimeFigureOut">
              <a:rPr lang="it-IT" smtClean="0"/>
              <a:t>14/02/2023</a:t>
            </a:fld>
            <a:endParaRPr lang="it-IT"/>
          </a:p>
        </p:txBody>
      </p:sp>
      <p:sp>
        <p:nvSpPr>
          <p:cNvPr id="8" name="Footer Placeholder 7">
            <a:extLst>
              <a:ext uri="{FF2B5EF4-FFF2-40B4-BE49-F238E27FC236}">
                <a16:creationId xmlns:a16="http://schemas.microsoft.com/office/drawing/2014/main" id="{0305E540-DFA9-4226-9644-A45CE804294B}"/>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A9AD238A-BB49-4229-A6E5-8638513900B4}"/>
              </a:ext>
            </a:extLst>
          </p:cNvPr>
          <p:cNvSpPr>
            <a:spLocks noGrp="1"/>
          </p:cNvSpPr>
          <p:nvPr>
            <p:ph type="sldNum" sz="quarter" idx="12"/>
          </p:nvPr>
        </p:nvSpPr>
        <p:spPr/>
        <p:txBody>
          <a:bodyPr/>
          <a:lstStyle/>
          <a:p>
            <a:fld id="{8F6E035E-0EFD-4368-A152-56BB995CE0A8}" type="slidenum">
              <a:rPr lang="it-IT" smtClean="0"/>
              <a:t>‹N›</a:t>
            </a:fld>
            <a:endParaRPr lang="it-IT"/>
          </a:p>
        </p:txBody>
      </p:sp>
    </p:spTree>
    <p:extLst>
      <p:ext uri="{BB962C8B-B14F-4D97-AF65-F5344CB8AC3E}">
        <p14:creationId xmlns:p14="http://schemas.microsoft.com/office/powerpoint/2010/main" val="383613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799A-D9F7-45DB-99CF-CFD35ACB2CC8}"/>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D4B06538-00AD-4595-B309-4721045E1BD0}"/>
              </a:ext>
            </a:extLst>
          </p:cNvPr>
          <p:cNvSpPr>
            <a:spLocks noGrp="1"/>
          </p:cNvSpPr>
          <p:nvPr>
            <p:ph type="dt" sz="half" idx="10"/>
          </p:nvPr>
        </p:nvSpPr>
        <p:spPr/>
        <p:txBody>
          <a:bodyPr/>
          <a:lstStyle/>
          <a:p>
            <a:fld id="{4547C4CB-B0FD-4129-A254-08A4A9357B14}" type="datetimeFigureOut">
              <a:rPr lang="it-IT" smtClean="0"/>
              <a:t>14/02/2023</a:t>
            </a:fld>
            <a:endParaRPr lang="it-IT"/>
          </a:p>
        </p:txBody>
      </p:sp>
      <p:sp>
        <p:nvSpPr>
          <p:cNvPr id="4" name="Footer Placeholder 3">
            <a:extLst>
              <a:ext uri="{FF2B5EF4-FFF2-40B4-BE49-F238E27FC236}">
                <a16:creationId xmlns:a16="http://schemas.microsoft.com/office/drawing/2014/main" id="{0692716E-D921-418D-999C-BB4A7C7AC542}"/>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09DF073A-BF30-4499-843F-45F9D899B6E0}"/>
              </a:ext>
            </a:extLst>
          </p:cNvPr>
          <p:cNvSpPr>
            <a:spLocks noGrp="1"/>
          </p:cNvSpPr>
          <p:nvPr>
            <p:ph type="sldNum" sz="quarter" idx="12"/>
          </p:nvPr>
        </p:nvSpPr>
        <p:spPr/>
        <p:txBody>
          <a:bodyPr/>
          <a:lstStyle/>
          <a:p>
            <a:fld id="{8F6E035E-0EFD-4368-A152-56BB995CE0A8}" type="slidenum">
              <a:rPr lang="it-IT" smtClean="0"/>
              <a:t>‹N›</a:t>
            </a:fld>
            <a:endParaRPr lang="it-IT"/>
          </a:p>
        </p:txBody>
      </p:sp>
    </p:spTree>
    <p:extLst>
      <p:ext uri="{BB962C8B-B14F-4D97-AF65-F5344CB8AC3E}">
        <p14:creationId xmlns:p14="http://schemas.microsoft.com/office/powerpoint/2010/main" val="13346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ADB2CE-2268-4B25-B853-E733EF95C75A}"/>
              </a:ext>
            </a:extLst>
          </p:cNvPr>
          <p:cNvSpPr>
            <a:spLocks noGrp="1"/>
          </p:cNvSpPr>
          <p:nvPr>
            <p:ph type="dt" sz="half" idx="10"/>
          </p:nvPr>
        </p:nvSpPr>
        <p:spPr/>
        <p:txBody>
          <a:bodyPr/>
          <a:lstStyle/>
          <a:p>
            <a:fld id="{4547C4CB-B0FD-4129-A254-08A4A9357B14}" type="datetimeFigureOut">
              <a:rPr lang="it-IT" smtClean="0"/>
              <a:t>14/02/2023</a:t>
            </a:fld>
            <a:endParaRPr lang="it-IT"/>
          </a:p>
        </p:txBody>
      </p:sp>
      <p:sp>
        <p:nvSpPr>
          <p:cNvPr id="3" name="Footer Placeholder 2">
            <a:extLst>
              <a:ext uri="{FF2B5EF4-FFF2-40B4-BE49-F238E27FC236}">
                <a16:creationId xmlns:a16="http://schemas.microsoft.com/office/drawing/2014/main" id="{A24B9A90-59C0-4C95-94E9-6CFA138922D6}"/>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D897B066-73B5-420A-9655-327090B38035}"/>
              </a:ext>
            </a:extLst>
          </p:cNvPr>
          <p:cNvSpPr>
            <a:spLocks noGrp="1"/>
          </p:cNvSpPr>
          <p:nvPr>
            <p:ph type="sldNum" sz="quarter" idx="12"/>
          </p:nvPr>
        </p:nvSpPr>
        <p:spPr/>
        <p:txBody>
          <a:bodyPr/>
          <a:lstStyle/>
          <a:p>
            <a:fld id="{8F6E035E-0EFD-4368-A152-56BB995CE0A8}" type="slidenum">
              <a:rPr lang="it-IT" smtClean="0"/>
              <a:t>‹N›</a:t>
            </a:fld>
            <a:endParaRPr lang="it-IT"/>
          </a:p>
        </p:txBody>
      </p:sp>
    </p:spTree>
    <p:extLst>
      <p:ext uri="{BB962C8B-B14F-4D97-AF65-F5344CB8AC3E}">
        <p14:creationId xmlns:p14="http://schemas.microsoft.com/office/powerpoint/2010/main" val="3676718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A60E-9E9C-405F-B335-B207342753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3C0A137C-7918-4822-8FC3-5F76945EF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EFD5C4DA-5909-4E09-9A66-173AC2140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5C6148-9946-4D5D-A72C-F8256EE7EBB9}"/>
              </a:ext>
            </a:extLst>
          </p:cNvPr>
          <p:cNvSpPr>
            <a:spLocks noGrp="1"/>
          </p:cNvSpPr>
          <p:nvPr>
            <p:ph type="dt" sz="half" idx="10"/>
          </p:nvPr>
        </p:nvSpPr>
        <p:spPr/>
        <p:txBody>
          <a:bodyPr/>
          <a:lstStyle/>
          <a:p>
            <a:fld id="{4547C4CB-B0FD-4129-A254-08A4A9357B14}" type="datetimeFigureOut">
              <a:rPr lang="it-IT" smtClean="0"/>
              <a:t>14/02/2023</a:t>
            </a:fld>
            <a:endParaRPr lang="it-IT"/>
          </a:p>
        </p:txBody>
      </p:sp>
      <p:sp>
        <p:nvSpPr>
          <p:cNvPr id="6" name="Footer Placeholder 5">
            <a:extLst>
              <a:ext uri="{FF2B5EF4-FFF2-40B4-BE49-F238E27FC236}">
                <a16:creationId xmlns:a16="http://schemas.microsoft.com/office/drawing/2014/main" id="{4F12DACF-2686-48FD-841A-F51B50B22A12}"/>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C03A40C5-6850-474D-A138-C82945C856EA}"/>
              </a:ext>
            </a:extLst>
          </p:cNvPr>
          <p:cNvSpPr>
            <a:spLocks noGrp="1"/>
          </p:cNvSpPr>
          <p:nvPr>
            <p:ph type="sldNum" sz="quarter" idx="12"/>
          </p:nvPr>
        </p:nvSpPr>
        <p:spPr/>
        <p:txBody>
          <a:bodyPr/>
          <a:lstStyle/>
          <a:p>
            <a:fld id="{8F6E035E-0EFD-4368-A152-56BB995CE0A8}" type="slidenum">
              <a:rPr lang="it-IT" smtClean="0"/>
              <a:t>‹N›</a:t>
            </a:fld>
            <a:endParaRPr lang="it-IT"/>
          </a:p>
        </p:txBody>
      </p:sp>
    </p:spTree>
    <p:extLst>
      <p:ext uri="{BB962C8B-B14F-4D97-AF65-F5344CB8AC3E}">
        <p14:creationId xmlns:p14="http://schemas.microsoft.com/office/powerpoint/2010/main" val="288076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9B75F-2674-4646-AD36-198C9D357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4204F13E-FEF1-4AC8-9DDD-D97C75B572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E80B1032-C7C4-401E-B0BF-A074549B0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8E73D0-53BC-44E5-8A9C-8188406DCDAB}"/>
              </a:ext>
            </a:extLst>
          </p:cNvPr>
          <p:cNvSpPr>
            <a:spLocks noGrp="1"/>
          </p:cNvSpPr>
          <p:nvPr>
            <p:ph type="dt" sz="half" idx="10"/>
          </p:nvPr>
        </p:nvSpPr>
        <p:spPr/>
        <p:txBody>
          <a:bodyPr/>
          <a:lstStyle/>
          <a:p>
            <a:fld id="{4547C4CB-B0FD-4129-A254-08A4A9357B14}" type="datetimeFigureOut">
              <a:rPr lang="it-IT" smtClean="0"/>
              <a:t>14/02/2023</a:t>
            </a:fld>
            <a:endParaRPr lang="it-IT"/>
          </a:p>
        </p:txBody>
      </p:sp>
      <p:sp>
        <p:nvSpPr>
          <p:cNvPr id="6" name="Footer Placeholder 5">
            <a:extLst>
              <a:ext uri="{FF2B5EF4-FFF2-40B4-BE49-F238E27FC236}">
                <a16:creationId xmlns:a16="http://schemas.microsoft.com/office/drawing/2014/main" id="{FBA58A14-7CFC-4613-8143-7C46E0ACF05B}"/>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BF29A31F-A085-447B-BCBC-1556D9A51EFA}"/>
              </a:ext>
            </a:extLst>
          </p:cNvPr>
          <p:cNvSpPr>
            <a:spLocks noGrp="1"/>
          </p:cNvSpPr>
          <p:nvPr>
            <p:ph type="sldNum" sz="quarter" idx="12"/>
          </p:nvPr>
        </p:nvSpPr>
        <p:spPr/>
        <p:txBody>
          <a:bodyPr/>
          <a:lstStyle/>
          <a:p>
            <a:fld id="{8F6E035E-0EFD-4368-A152-56BB995CE0A8}" type="slidenum">
              <a:rPr lang="it-IT" smtClean="0"/>
              <a:t>‹N›</a:t>
            </a:fld>
            <a:endParaRPr lang="it-IT"/>
          </a:p>
        </p:txBody>
      </p:sp>
    </p:spTree>
    <p:extLst>
      <p:ext uri="{BB962C8B-B14F-4D97-AF65-F5344CB8AC3E}">
        <p14:creationId xmlns:p14="http://schemas.microsoft.com/office/powerpoint/2010/main" val="1371156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A66CAE-A654-4179-A418-4533E566B4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4774C058-8298-4039-8D1E-A2053554C7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73EECC80-1EC8-436E-A92C-A5E45ADDF4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47C4CB-B0FD-4129-A254-08A4A9357B14}" type="datetimeFigureOut">
              <a:rPr lang="it-IT" smtClean="0"/>
              <a:t>14/02/2023</a:t>
            </a:fld>
            <a:endParaRPr lang="it-IT"/>
          </a:p>
        </p:txBody>
      </p:sp>
      <p:sp>
        <p:nvSpPr>
          <p:cNvPr id="5" name="Footer Placeholder 4">
            <a:extLst>
              <a:ext uri="{FF2B5EF4-FFF2-40B4-BE49-F238E27FC236}">
                <a16:creationId xmlns:a16="http://schemas.microsoft.com/office/drawing/2014/main" id="{C5A511A4-234F-45BE-9070-A922EBE72C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F46ABD4A-69A0-4EF4-9FCE-BBBDDFEC1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E035E-0EFD-4368-A152-56BB995CE0A8}" type="slidenum">
              <a:rPr lang="it-IT" smtClean="0"/>
              <a:t>‹N›</a:t>
            </a:fld>
            <a:endParaRPr lang="it-IT"/>
          </a:p>
        </p:txBody>
      </p:sp>
    </p:spTree>
    <p:extLst>
      <p:ext uri="{BB962C8B-B14F-4D97-AF65-F5344CB8AC3E}">
        <p14:creationId xmlns:p14="http://schemas.microsoft.com/office/powerpoint/2010/main" val="3123371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6.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slide" Target="slide11.xml"/><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slide" Target="slide2.xml"/></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0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102.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7.svg"/><Relationship Id="rId9" Type="http://schemas.openxmlformats.org/officeDocument/2006/relationships/image" Target="../media/image5.svg"/></Relationships>
</file>

<file path=ppt/slides/_rels/slide10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103.xml"/><Relationship Id="rId5" Type="http://schemas.openxmlformats.org/officeDocument/2006/relationships/image" Target="../media/image127.png"/><Relationship Id="rId4" Type="http://schemas.openxmlformats.org/officeDocument/2006/relationships/image" Target="../media/image7.sv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9.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hyperlink" Target="https://docdro.id/WtE06ve#page=17" TargetMode="External"/><Relationship Id="rId4" Type="http://schemas.openxmlformats.org/officeDocument/2006/relationships/image" Target="../media/image7.svg"/></Relationships>
</file>

<file path=ppt/slides/_rels/slide10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3.png"/><Relationship Id="rId5" Type="http://schemas.openxmlformats.org/officeDocument/2006/relationships/slide" Target="slide105.xml"/><Relationship Id="rId10" Type="http://schemas.openxmlformats.org/officeDocument/2006/relationships/image" Target="../media/image132.png"/><Relationship Id="rId4" Type="http://schemas.openxmlformats.org/officeDocument/2006/relationships/image" Target="../media/image7.svg"/><Relationship Id="rId9" Type="http://schemas.openxmlformats.org/officeDocument/2006/relationships/image" Target="../media/image131.png"/></Relationships>
</file>

<file path=ppt/slides/_rels/slide10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106.xml"/><Relationship Id="rId4" Type="http://schemas.openxmlformats.org/officeDocument/2006/relationships/image" Target="../media/image7.sv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7.svg"/></Relationships>
</file>

<file path=ppt/slides/_rels/slide10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image" Target="../media/image137.png"/><Relationship Id="rId4" Type="http://schemas.openxmlformats.org/officeDocument/2006/relationships/image" Target="../media/image7.svg"/></Relationships>
</file>

<file path=ppt/slides/_rels/slide10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109.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7.svg"/><Relationship Id="rId9" Type="http://schemas.openxmlformats.org/officeDocument/2006/relationships/image" Target="../media/image5.svg"/></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110.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12.xml"/><Relationship Id="rId2" Type="http://schemas.openxmlformats.org/officeDocument/2006/relationships/slide" Target="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slide" Target="slide2.xml"/><Relationship Id="rId4" Type="http://schemas.openxmlformats.org/officeDocument/2006/relationships/image" Target="../media/image7.svg"/><Relationship Id="rId9" Type="http://schemas.openxmlformats.org/officeDocument/2006/relationships/image" Target="../media/image5.svg"/></Relationships>
</file>

<file path=ppt/slides/_rels/slide11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111.xml"/><Relationship Id="rId4" Type="http://schemas.openxmlformats.org/officeDocument/2006/relationships/image" Target="../media/image7.svg"/><Relationship Id="rId9" Type="http://schemas.openxmlformats.org/officeDocument/2006/relationships/image" Target="../media/image141.png"/></Relationships>
</file>

<file path=ppt/slides/_rels/slide11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112.xml"/><Relationship Id="rId4" Type="http://schemas.openxmlformats.org/officeDocument/2006/relationships/image" Target="../media/image7.svg"/></Relationships>
</file>

<file path=ppt/slides/_rels/slide1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11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7.svg"/><Relationship Id="rId9" Type="http://schemas.openxmlformats.org/officeDocument/2006/relationships/image" Target="../media/image5.svg"/></Relationships>
</file>

<file path=ppt/slides/_rels/slide113.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112.xml"/><Relationship Id="rId4" Type="http://schemas.openxmlformats.org/officeDocument/2006/relationships/image" Target="../media/image7.svg"/></Relationships>
</file>

<file path=ppt/slides/_rels/slide114.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112.xml"/><Relationship Id="rId7" Type="http://schemas.openxmlformats.org/officeDocument/2006/relationships/image" Target="../media/image147.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7.svg"/></Relationships>
</file>

<file path=ppt/slides/_rels/slide116.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7.xml"/><Relationship Id="rId4" Type="http://schemas.openxmlformats.org/officeDocument/2006/relationships/image" Target="../media/image7.svg"/></Relationships>
</file>

<file path=ppt/slides/_rels/slide1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7.xml"/><Relationship Id="rId4" Type="http://schemas.openxmlformats.org/officeDocument/2006/relationships/image" Target="../media/image7.svg"/><Relationship Id="rId9" Type="http://schemas.openxmlformats.org/officeDocument/2006/relationships/image" Target="../media/image148.png"/></Relationships>
</file>

<file path=ppt/slides/_rels/slide1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120.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image" Target="../media/image149.png"/><Relationship Id="rId4" Type="http://schemas.openxmlformats.org/officeDocument/2006/relationships/image" Target="../media/image7.svg"/><Relationship Id="rId9" Type="http://schemas.openxmlformats.org/officeDocument/2006/relationships/image" Target="../media/image5.sv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slide" Target="slide13.xml"/><Relationship Id="rId5" Type="http://schemas.openxmlformats.org/officeDocument/2006/relationships/slide" Target="slide2.xml"/><Relationship Id="rId4" Type="http://schemas.openxmlformats.org/officeDocument/2006/relationships/image" Target="../media/image7.svg"/></Relationships>
</file>

<file path=ppt/slides/_rels/slide1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12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image" Target="../media/image150.png"/><Relationship Id="rId10" Type="http://schemas.openxmlformats.org/officeDocument/2006/relationships/image" Target="../media/image151.png"/><Relationship Id="rId4" Type="http://schemas.openxmlformats.org/officeDocument/2006/relationships/image" Target="../media/image7.svg"/><Relationship Id="rId9" Type="http://schemas.openxmlformats.org/officeDocument/2006/relationships/image" Target="../media/image5.svg"/></Relationships>
</file>

<file path=ppt/slides/_rels/slide12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6.png"/><Relationship Id="rId7" Type="http://schemas.openxmlformats.org/officeDocument/2006/relationships/image" Target="../media/image154.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7.svg"/><Relationship Id="rId9" Type="http://schemas.openxmlformats.org/officeDocument/2006/relationships/image" Target="../media/image156.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8.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8.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8.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8.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it.wikipedia.org/wiki/Ascensore"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6.xml"/><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15.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image" Target="../media/image10.png"/><Relationship Id="rId4" Type="http://schemas.openxmlformats.org/officeDocument/2006/relationships/image" Target="../media/image7.svg"/><Relationship Id="rId9" Type="http://schemas.openxmlformats.org/officeDocument/2006/relationships/slide" Target="slide3.xml"/></Relationships>
</file>

<file path=ppt/slides/_rels/slide1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1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slide" Target="slide18.xml"/><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19.xml"/><Relationship Id="rId2" Type="http://schemas.openxmlformats.org/officeDocument/2006/relationships/slide" Target="slide1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slide" Target="slide3.xml"/><Relationship Id="rId4" Type="http://schemas.openxmlformats.org/officeDocument/2006/relationships/image" Target="../media/image7.svg"/><Relationship Id="rId9" Type="http://schemas.openxmlformats.org/officeDocument/2006/relationships/image" Target="../media/image5.svg"/></Relationships>
</file>

<file path=ppt/slides/_rels/slide1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1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slide" Target="slide20.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xml"/><Relationship Id="rId7" Type="http://schemas.openxmlformats.org/officeDocument/2006/relationships/slide" Target="slide6.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image" Target="../media/image2.svg"/><Relationship Id="rId4" Type="http://schemas.openxmlformats.org/officeDocument/2006/relationships/slide" Target="slide3.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19.xml"/><Relationship Id="rId1" Type="http://schemas.openxmlformats.org/officeDocument/2006/relationships/slideLayout" Target="../slideLayouts/slideLayout1.xml"/><Relationship Id="rId6" Type="http://schemas.openxmlformats.org/officeDocument/2006/relationships/slide" Target="slide21.xml"/><Relationship Id="rId5"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slide" Target="slide3.xml"/></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20.xml"/><Relationship Id="rId1" Type="http://schemas.openxmlformats.org/officeDocument/2006/relationships/slideLayout" Target="../slideLayouts/slideLayout1.xml"/><Relationship Id="rId6" Type="http://schemas.openxmlformats.org/officeDocument/2006/relationships/slide" Target="slide22.xml"/><Relationship Id="rId5" Type="http://schemas.openxmlformats.org/officeDocument/2006/relationships/image" Target="../media/image14.png"/><Relationship Id="rId4" Type="http://schemas.openxmlformats.org/officeDocument/2006/relationships/image" Target="../media/image7.svg"/><Relationship Id="rId9" Type="http://schemas.openxmlformats.org/officeDocument/2006/relationships/slide" Target="slide3.xml"/></Relationships>
</file>

<file path=ppt/slides/_rels/slide2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slide" Target="slide23.xml"/><Relationship Id="rId4" Type="http://schemas.openxmlformats.org/officeDocument/2006/relationships/image" Target="../media/image7.svg"/></Relationships>
</file>

<file path=ppt/slides/_rels/slide2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slide" Target="slide24.xml"/><Relationship Id="rId4" Type="http://schemas.openxmlformats.org/officeDocument/2006/relationships/image" Target="../media/image7.svg"/></Relationships>
</file>

<file path=ppt/slides/_rels/slide2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2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slide" Target="slide25.xml"/><Relationship Id="rId4" Type="http://schemas.openxmlformats.org/officeDocument/2006/relationships/image" Target="../media/image7.svg"/></Relationships>
</file>

<file path=ppt/slides/_rels/slide2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2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slide" Target="slide26.xml"/><Relationship Id="rId4" Type="http://schemas.openxmlformats.org/officeDocument/2006/relationships/image" Target="../media/image7.sv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3.xml"/><Relationship Id="rId2" Type="http://schemas.openxmlformats.org/officeDocument/2006/relationships/slide" Target="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sv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8.xml"/><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2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slide" Target="slide29.xml"/><Relationship Id="rId4" Type="http://schemas.openxmlformats.org/officeDocument/2006/relationships/image" Target="../media/image7.sv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8.xml"/><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slide" Target="slide14.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slide" Target="slide2.xml"/><Relationship Id="rId3" Type="http://schemas.openxmlformats.org/officeDocument/2006/relationships/slide" Target="slide32.xml"/><Relationship Id="rId7" Type="http://schemas.openxmlformats.org/officeDocument/2006/relationships/slide" Target="slide33.xml"/><Relationship Id="rId12" Type="http://schemas.openxmlformats.org/officeDocument/2006/relationships/slide" Target="slide3.xml"/><Relationship Id="rId2" Type="http://schemas.openxmlformats.org/officeDocument/2006/relationships/image" Target="../media/image3.png"/><Relationship Id="rId16" Type="http://schemas.openxmlformats.org/officeDocument/2006/relationships/slide" Target="slide6.xml"/><Relationship Id="rId1" Type="http://schemas.openxmlformats.org/officeDocument/2006/relationships/slideLayout" Target="../slideLayouts/slideLayout1.xml"/><Relationship Id="rId6" Type="http://schemas.openxmlformats.org/officeDocument/2006/relationships/slide" Target="slide14.xml"/><Relationship Id="rId11" Type="http://schemas.openxmlformats.org/officeDocument/2006/relationships/slide" Target="slide1.xml"/><Relationship Id="rId5" Type="http://schemas.openxmlformats.org/officeDocument/2006/relationships/slide" Target="slide27.xml"/><Relationship Id="rId15" Type="http://schemas.openxmlformats.org/officeDocument/2006/relationships/slide" Target="slide5.xml"/><Relationship Id="rId10" Type="http://schemas.openxmlformats.org/officeDocument/2006/relationships/slide" Target="slide38.xml"/><Relationship Id="rId4" Type="http://schemas.openxmlformats.org/officeDocument/2006/relationships/slide" Target="slide15.xml"/><Relationship Id="rId9" Type="http://schemas.openxmlformats.org/officeDocument/2006/relationships/image" Target="../media/image2.svg"/><Relationship Id="rId1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 Target="slide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7.png"/><Relationship Id="rId7" Type="http://schemas.openxmlformats.org/officeDocument/2006/relationships/image" Target="../media/image5.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34.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36.xml"/><Relationship Id="rId4" Type="http://schemas.openxmlformats.org/officeDocument/2006/relationships/image" Target="../media/image7.sv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36.xml"/><Relationship Id="rId4" Type="http://schemas.openxmlformats.org/officeDocument/2006/relationships/image" Target="../media/image7.svg"/><Relationship Id="rId9" Type="http://schemas.openxmlformats.org/officeDocument/2006/relationships/slide" Target="slide3.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37.xml"/><Relationship Id="rId4" Type="http://schemas.openxmlformats.org/officeDocument/2006/relationships/image" Target="../media/image7.svg"/><Relationship Id="rId9" Type="http://schemas.openxmlformats.org/officeDocument/2006/relationships/slide" Target="slide3.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7.svg"/></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1.xml"/><Relationship Id="rId7" Type="http://schemas.openxmlformats.org/officeDocument/2006/relationships/slide" Target="slide6.xml"/><Relationship Id="rId12" Type="http://schemas.openxmlformats.org/officeDocument/2006/relationships/image" Target="../media/image2.svg"/><Relationship Id="rId2"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image" Target="../media/image1.png"/><Relationship Id="rId5" Type="http://schemas.openxmlformats.org/officeDocument/2006/relationships/slide" Target="slide2.xml"/><Relationship Id="rId10" Type="http://schemas.openxmlformats.org/officeDocument/2006/relationships/slide" Target="slide45.xml"/><Relationship Id="rId4" Type="http://schemas.openxmlformats.org/officeDocument/2006/relationships/slide" Target="slide4.xml"/><Relationship Id="rId9" Type="http://schemas.openxmlformats.org/officeDocument/2006/relationships/slide" Target="slide31.xml"/></Relationships>
</file>

<file path=ppt/slides/_rels/slide4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4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7.svg"/><Relationship Id="rId9" Type="http://schemas.openxmlformats.org/officeDocument/2006/relationships/image" Target="../media/image5.sv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42.xml"/><Relationship Id="rId4" Type="http://schemas.openxmlformats.org/officeDocument/2006/relationships/image" Target="../media/image7.sv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43.xml"/><Relationship Id="rId4" Type="http://schemas.openxmlformats.org/officeDocument/2006/relationships/image" Target="../media/image7.sv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44.xml"/><Relationship Id="rId4" Type="http://schemas.openxmlformats.org/officeDocument/2006/relationships/image" Target="../media/image7.sv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7.svg"/><Relationship Id="rId7"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slide" Target="slide4.xml"/><Relationship Id="rId5" Type="http://schemas.openxmlformats.org/officeDocument/2006/relationships/image" Target="../media/image36.png"/><Relationship Id="rId10" Type="http://schemas.openxmlformats.org/officeDocument/2006/relationships/image" Target="../media/image5.svg"/><Relationship Id="rId4" Type="http://schemas.openxmlformats.org/officeDocument/2006/relationships/image" Target="../media/image35.png"/><Relationship Id="rId9"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sv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49.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image" Target="../media/image1.png"/><Relationship Id="rId3" Type="http://schemas.openxmlformats.org/officeDocument/2006/relationships/slide" Target="slide5.xml"/><Relationship Id="rId7" Type="http://schemas.openxmlformats.org/officeDocument/2006/relationships/slide" Target="slide6.xml"/><Relationship Id="rId12" Type="http://schemas.openxmlformats.org/officeDocument/2006/relationships/slide" Target="slide56.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50.xml"/><Relationship Id="rId5" Type="http://schemas.openxmlformats.org/officeDocument/2006/relationships/slide" Target="slide3.xml"/><Relationship Id="rId15" Type="http://schemas.openxmlformats.org/officeDocument/2006/relationships/slide" Target="slide67.xml"/><Relationship Id="rId10" Type="http://schemas.openxmlformats.org/officeDocument/2006/relationships/slide" Target="slide39.xml"/><Relationship Id="rId4" Type="http://schemas.openxmlformats.org/officeDocument/2006/relationships/slide" Target="slide2.xml"/><Relationship Id="rId9" Type="http://schemas.openxmlformats.org/officeDocument/2006/relationships/slide" Target="slide48.xml"/><Relationship Id="rId14" Type="http://schemas.openxmlformats.org/officeDocument/2006/relationships/image" Target="../media/image2.svg"/></Relationships>
</file>

<file path=ppt/slides/_rels/slide5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image" Target="../media/image5.sv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51.xml"/><Relationship Id="rId4" Type="http://schemas.openxmlformats.org/officeDocument/2006/relationships/image" Target="../media/image45.png"/><Relationship Id="rId9"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52.xml"/><Relationship Id="rId4" Type="http://schemas.openxmlformats.org/officeDocument/2006/relationships/image" Target="../media/image7.svg"/></Relationships>
</file>

<file path=ppt/slides/_rels/slide5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53.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7.svg"/><Relationship Id="rId9" Type="http://schemas.openxmlformats.org/officeDocument/2006/relationships/image" Target="../media/image5.sv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50.png"/><Relationship Id="rId7" Type="http://schemas.openxmlformats.org/officeDocument/2006/relationships/image" Target="../media/image4.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55.xml"/><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7.sv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59.xml"/></Relationships>
</file>

<file path=ppt/slides/_rels/slide5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image" Target="../media/image57.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image" Target="../media/image2.svg"/><Relationship Id="rId3" Type="http://schemas.openxmlformats.org/officeDocument/2006/relationships/slide" Target="slide6.xml"/><Relationship Id="rId7" Type="http://schemas.openxmlformats.org/officeDocument/2006/relationships/slide" Target="slide5.xml"/><Relationship Id="rId12"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79.xml"/><Relationship Id="rId5" Type="http://schemas.openxmlformats.org/officeDocument/2006/relationships/slide" Target="slide3.xml"/><Relationship Id="rId10" Type="http://schemas.openxmlformats.org/officeDocument/2006/relationships/slide" Target="slide58.xml"/><Relationship Id="rId4" Type="http://schemas.openxmlformats.org/officeDocument/2006/relationships/slide" Target="slide2.xml"/><Relationship Id="rId9" Type="http://schemas.openxmlformats.org/officeDocument/2006/relationships/slide" Target="slide71.xml"/><Relationship Id="rId14" Type="http://schemas.openxmlformats.org/officeDocument/2006/relationships/slide" Target="slide88.xml"/></Relationships>
</file>

<file path=ppt/slides/_rels/slide6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image" Target="../media/image58.png"/><Relationship Id="rId4" Type="http://schemas.openxmlformats.org/officeDocument/2006/relationships/image" Target="../media/image7.sv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62.xml"/><Relationship Id="rId4" Type="http://schemas.openxmlformats.org/officeDocument/2006/relationships/image" Target="../media/image7.svg"/></Relationships>
</file>

<file path=ppt/slides/_rels/slide6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61.png"/><Relationship Id="rId12" Type="http://schemas.openxmlformats.org/officeDocument/2006/relationships/slide" Target="slide63.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7.svg"/><Relationship Id="rId9" Type="http://schemas.openxmlformats.org/officeDocument/2006/relationships/image" Target="../media/image63.png"/><Relationship Id="rId14" Type="http://schemas.openxmlformats.org/officeDocument/2006/relationships/image" Target="../media/image5.svg"/></Relationships>
</file>

<file path=ppt/slides/_rels/slide63.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image" Target="../media/image6.png"/><Relationship Id="rId7" Type="http://schemas.openxmlformats.org/officeDocument/2006/relationships/image" Target="../media/image68.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5.svg"/><Relationship Id="rId4" Type="http://schemas.openxmlformats.org/officeDocument/2006/relationships/image" Target="../media/image7.svg"/><Relationship Id="rId9" Type="http://schemas.openxmlformats.org/officeDocument/2006/relationships/image" Target="../media/image4.png"/></Relationships>
</file>

<file path=ppt/slides/_rels/slide6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png"/><Relationship Id="rId7" Type="http://schemas.openxmlformats.org/officeDocument/2006/relationships/image" Target="../media/image71.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5.svg"/><Relationship Id="rId5" Type="http://schemas.openxmlformats.org/officeDocument/2006/relationships/image" Target="../media/image69.png"/><Relationship Id="rId10" Type="http://schemas.openxmlformats.org/officeDocument/2006/relationships/image" Target="../media/image4.png"/><Relationship Id="rId4" Type="http://schemas.openxmlformats.org/officeDocument/2006/relationships/image" Target="../media/image7.svg"/><Relationship Id="rId9" Type="http://schemas.openxmlformats.org/officeDocument/2006/relationships/slide" Target="slide65.xml"/></Relationships>
</file>

<file path=ppt/slides/_rels/slide6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image" Target="../media/image73.png"/><Relationship Id="rId4" Type="http://schemas.openxmlformats.org/officeDocument/2006/relationships/image" Target="../media/image7.sv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sv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68.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slide" Target="slide69.xml"/><Relationship Id="rId7" Type="http://schemas.openxmlformats.org/officeDocument/2006/relationships/image" Target="../media/image7.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70.xml"/><Relationship Id="rId5" Type="http://schemas.openxmlformats.org/officeDocument/2006/relationships/image" Target="../media/image77.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image" Target="../media/image1.png"/><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07.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114.xml"/><Relationship Id="rId5" Type="http://schemas.openxmlformats.org/officeDocument/2006/relationships/slide" Target="slide4.xml"/><Relationship Id="rId15" Type="http://schemas.openxmlformats.org/officeDocument/2006/relationships/slide" Target="slide101.xml"/><Relationship Id="rId10" Type="http://schemas.openxmlformats.org/officeDocument/2006/relationships/slide" Target="slide93.xml"/><Relationship Id="rId4" Type="http://schemas.openxmlformats.org/officeDocument/2006/relationships/slide" Target="slide3.xml"/><Relationship Id="rId9" Type="http://schemas.openxmlformats.org/officeDocument/2006/relationships/slide" Target="slide97.xml"/><Relationship Id="rId14" Type="http://schemas.openxmlformats.org/officeDocument/2006/relationships/image" Target="../media/image2.sv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svg"/></Relationships>
</file>

<file path=ppt/slides/_rels/slide71.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73.xml"/><Relationship Id="rId4" Type="http://schemas.openxmlformats.org/officeDocument/2006/relationships/image" Target="../media/image7.svg"/></Relationships>
</file>

<file path=ppt/slides/_rels/slide7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74.xml"/><Relationship Id="rId4" Type="http://schemas.openxmlformats.org/officeDocument/2006/relationships/image" Target="../media/image7.svg"/><Relationship Id="rId9"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75.xml"/><Relationship Id="rId4" Type="http://schemas.openxmlformats.org/officeDocument/2006/relationships/image" Target="../media/image7.svg"/></Relationships>
</file>

<file path=ppt/slides/_rels/slide7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76.xml"/><Relationship Id="rId4" Type="http://schemas.openxmlformats.org/officeDocument/2006/relationships/image" Target="../media/image7.svg"/></Relationships>
</file>

<file path=ppt/slides/_rels/slide7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77.xml"/><Relationship Id="rId4" Type="http://schemas.openxmlformats.org/officeDocument/2006/relationships/image" Target="../media/image7.svg"/></Relationships>
</file>

<file path=ppt/slides/_rels/slide7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78.xml"/><Relationship Id="rId4" Type="http://schemas.openxmlformats.org/officeDocument/2006/relationships/image" Target="../media/image7.sv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7.sv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80.xml"/></Relationships>
</file>

<file path=ppt/slides/_rels/slide8.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image" Target="../media/image1.png"/><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07.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79.xml"/><Relationship Id="rId5" Type="http://schemas.openxmlformats.org/officeDocument/2006/relationships/slide" Target="slide4.xml"/><Relationship Id="rId15" Type="http://schemas.openxmlformats.org/officeDocument/2006/relationships/slide" Target="slide101.xml"/><Relationship Id="rId10" Type="http://schemas.openxmlformats.org/officeDocument/2006/relationships/slide" Target="slide93.xml"/><Relationship Id="rId4" Type="http://schemas.openxmlformats.org/officeDocument/2006/relationships/slide" Target="slide3.xml"/><Relationship Id="rId9" Type="http://schemas.openxmlformats.org/officeDocument/2006/relationships/slide" Target="slide116.xml"/><Relationship Id="rId14" Type="http://schemas.openxmlformats.org/officeDocument/2006/relationships/image" Target="../media/image2.sv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7.svg"/></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82.xml"/></Relationships>
</file>

<file path=ppt/slides/_rels/slide8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83.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7.svg"/><Relationship Id="rId9" Type="http://schemas.openxmlformats.org/officeDocument/2006/relationships/image" Target="../media/image5.svg"/></Relationships>
</file>

<file path=ppt/slides/_rels/slide83.xml.rels><?xml version="1.0" encoding="UTF-8" standalone="yes"?>
<Relationships xmlns="http://schemas.openxmlformats.org/package/2006/relationships"><Relationship Id="rId8" Type="http://schemas.openxmlformats.org/officeDocument/2006/relationships/slide" Target="slide84.xml"/><Relationship Id="rId3" Type="http://schemas.openxmlformats.org/officeDocument/2006/relationships/image" Target="../media/image6.png"/><Relationship Id="rId7" Type="http://schemas.openxmlformats.org/officeDocument/2006/relationships/image" Target="../media/image92.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5.svg"/><Relationship Id="rId4" Type="http://schemas.openxmlformats.org/officeDocument/2006/relationships/image" Target="../media/image7.svg"/><Relationship Id="rId9" Type="http://schemas.openxmlformats.org/officeDocument/2006/relationships/image" Target="../media/image4.png"/></Relationships>
</file>

<file path=ppt/slides/_rels/slide8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8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svg"/><Relationship Id="rId9" Type="http://schemas.openxmlformats.org/officeDocument/2006/relationships/image" Target="../media/image5.svg"/></Relationships>
</file>

<file path=ppt/slides/_rels/slide85.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image" Target="../media/image6.png"/><Relationship Id="rId7" Type="http://schemas.openxmlformats.org/officeDocument/2006/relationships/image" Target="../media/image97.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5.svg"/><Relationship Id="rId4" Type="http://schemas.openxmlformats.org/officeDocument/2006/relationships/image" Target="../media/image7.svg"/><Relationship Id="rId9" Type="http://schemas.openxmlformats.org/officeDocument/2006/relationships/image" Target="../media/image4.png"/></Relationships>
</file>

<file path=ppt/slides/_rels/slide8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87.xml"/><Relationship Id="rId4" Type="http://schemas.openxmlformats.org/officeDocument/2006/relationships/image" Target="../media/image7.svg"/><Relationship Id="rId9"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image" Target="../media/image100.png"/><Relationship Id="rId4" Type="http://schemas.openxmlformats.org/officeDocument/2006/relationships/image" Target="../media/image7.svg"/></Relationships>
</file>

<file path=ppt/slides/_rels/slide8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90.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91.xml"/><Relationship Id="rId4" Type="http://schemas.openxmlformats.org/officeDocument/2006/relationships/image" Target="../media/image7.svg"/></Relationships>
</file>

<file path=ppt/slides/_rels/slide9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92.xml"/><Relationship Id="rId4" Type="http://schemas.openxmlformats.org/officeDocument/2006/relationships/image" Target="../media/image7.svg"/><Relationship Id="rId9"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7.svg"/></Relationships>
</file>

<file path=ppt/slides/_rels/slide9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87.xml"/><Relationship Id="rId4" Type="http://schemas.openxmlformats.org/officeDocument/2006/relationships/image" Target="../media/image7.svg"/></Relationships>
</file>

<file path=ppt/slides/_rels/slide9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6.png"/><Relationship Id="rId7" Type="http://schemas.openxmlformats.org/officeDocument/2006/relationships/image" Target="../media/image5.svg"/><Relationship Id="rId12" Type="http://schemas.openxmlformats.org/officeDocument/2006/relationships/image" Target="../media/image111.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10.png"/><Relationship Id="rId5" Type="http://schemas.openxmlformats.org/officeDocument/2006/relationships/slide" Target="slide87.xml"/><Relationship Id="rId10" Type="http://schemas.openxmlformats.org/officeDocument/2006/relationships/image" Target="../media/image109.png"/><Relationship Id="rId4" Type="http://schemas.openxmlformats.org/officeDocument/2006/relationships/image" Target="../media/image7.svg"/><Relationship Id="rId9" Type="http://schemas.openxmlformats.org/officeDocument/2006/relationships/image" Target="../media/image108.png"/></Relationships>
</file>

<file path=ppt/slides/_rels/slide9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6.png"/><Relationship Id="rId7" Type="http://schemas.openxmlformats.org/officeDocument/2006/relationships/image" Target="../media/image5.svg"/><Relationship Id="rId12" Type="http://schemas.openxmlformats.org/officeDocument/2006/relationships/image" Target="../media/image116.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15.png"/><Relationship Id="rId5" Type="http://schemas.openxmlformats.org/officeDocument/2006/relationships/slide" Target="slide96.xml"/><Relationship Id="rId10" Type="http://schemas.openxmlformats.org/officeDocument/2006/relationships/image" Target="../media/image114.png"/><Relationship Id="rId4" Type="http://schemas.openxmlformats.org/officeDocument/2006/relationships/image" Target="../media/image7.svg"/><Relationship Id="rId9" Type="http://schemas.openxmlformats.org/officeDocument/2006/relationships/image" Target="../media/image113.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7.svg"/></Relationships>
</file>

<file path=ppt/slides/_rels/slide9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slide" Target="slide98.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7.svg"/><Relationship Id="rId9" Type="http://schemas.openxmlformats.org/officeDocument/2006/relationships/image" Target="../media/image5.svg"/></Relationships>
</file>

<file path=ppt/slides/_rels/slide98.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6.png"/><Relationship Id="rId7" Type="http://schemas.openxmlformats.org/officeDocument/2006/relationships/image" Target="../media/image123.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5.svg"/><Relationship Id="rId4" Type="http://schemas.openxmlformats.org/officeDocument/2006/relationships/image" Target="../media/image7.svg"/><Relationship Id="rId9" Type="http://schemas.openxmlformats.org/officeDocument/2006/relationships/image" Target="../media/image4.png"/></Relationships>
</file>

<file path=ppt/slides/_rels/slide9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image" Target="../media/image124.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grpSp>
        <p:nvGrpSpPr>
          <p:cNvPr id="304" name="Group 303">
            <a:extLst>
              <a:ext uri="{FF2B5EF4-FFF2-40B4-BE49-F238E27FC236}">
                <a16:creationId xmlns:a16="http://schemas.microsoft.com/office/drawing/2014/main" id="{EE63EAE0-DD51-4054-9D05-DEDDA93C0589}"/>
              </a:ext>
            </a:extLst>
          </p:cNvPr>
          <p:cNvGrpSpPr/>
          <p:nvPr/>
        </p:nvGrpSpPr>
        <p:grpSpPr>
          <a:xfrm>
            <a:off x="0" y="0"/>
            <a:ext cx="3301892" cy="6867428"/>
            <a:chOff x="0" y="0"/>
            <a:chExt cx="3301892" cy="6858001"/>
          </a:xfrm>
        </p:grpSpPr>
        <p:sp>
          <p:nvSpPr>
            <p:cNvPr id="305" name="Rectangle 304">
              <a:extLst>
                <a:ext uri="{FF2B5EF4-FFF2-40B4-BE49-F238E27FC236}">
                  <a16:creationId xmlns:a16="http://schemas.microsoft.com/office/drawing/2014/main" id="{E6F7FC8D-1FC6-448A-B967-F6D9CDBB6C7C}"/>
                </a:ext>
              </a:extLst>
            </p:cNvPr>
            <p:cNvSpPr/>
            <p:nvPr/>
          </p:nvSpPr>
          <p:spPr>
            <a:xfrm>
              <a:off x="0" y="0"/>
              <a:ext cx="2679699" cy="6858001"/>
            </a:xfrm>
            <a:prstGeom prst="rect">
              <a:avLst/>
            </a:prstGeom>
            <a:solidFill>
              <a:srgbClr val="394F8A"/>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06" name="Group 305">
              <a:extLst>
                <a:ext uri="{FF2B5EF4-FFF2-40B4-BE49-F238E27FC236}">
                  <a16:creationId xmlns:a16="http://schemas.microsoft.com/office/drawing/2014/main" id="{B1A6E5D5-9BBD-43DA-B229-5986DAFF3979}"/>
                </a:ext>
              </a:extLst>
            </p:cNvPr>
            <p:cNvGrpSpPr/>
            <p:nvPr/>
          </p:nvGrpSpPr>
          <p:grpSpPr>
            <a:xfrm>
              <a:off x="120649" y="209276"/>
              <a:ext cx="2438400" cy="338653"/>
              <a:chOff x="237547" y="162719"/>
              <a:chExt cx="1457325" cy="197644"/>
            </a:xfrm>
            <a:solidFill>
              <a:schemeClr val="bg1"/>
            </a:solidFill>
          </p:grpSpPr>
          <p:sp>
            <p:nvSpPr>
              <p:cNvPr id="356" name="Rectangle: Rounded Corners 355">
                <a:hlinkClick r:id="rId2" action="ppaction://hlinksldjump"/>
                <a:hlinkHover r:id="" action="ppaction://noaction" highlightClick="1"/>
                <a:extLst>
                  <a:ext uri="{FF2B5EF4-FFF2-40B4-BE49-F238E27FC236}">
                    <a16:creationId xmlns:a16="http://schemas.microsoft.com/office/drawing/2014/main" id="{189DD132-53A2-45CE-9F17-29260C818F45}"/>
                  </a:ext>
                </a:extLst>
              </p:cNvPr>
              <p:cNvSpPr/>
              <p:nvPr/>
            </p:nvSpPr>
            <p:spPr>
              <a:xfrm>
                <a:off x="237547" y="162719"/>
                <a:ext cx="1457325" cy="197644"/>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Introduzione</a:t>
                </a:r>
              </a:p>
            </p:txBody>
          </p:sp>
          <p:sp>
            <p:nvSpPr>
              <p:cNvPr id="357" name="Oval 356">
                <a:extLst>
                  <a:ext uri="{FF2B5EF4-FFF2-40B4-BE49-F238E27FC236}">
                    <a16:creationId xmlns:a16="http://schemas.microsoft.com/office/drawing/2014/main" id="{CB46B32A-9D81-417F-A5F3-8AF77DAE6348}"/>
                  </a:ext>
                </a:extLst>
              </p:cNvPr>
              <p:cNvSpPr/>
              <p:nvPr/>
            </p:nvSpPr>
            <p:spPr>
              <a:xfrm>
                <a:off x="285749" y="219809"/>
                <a:ext cx="107578" cy="104907"/>
              </a:xfrm>
              <a:prstGeom prst="ellipse">
                <a:avLst/>
              </a:prstGeom>
              <a:solidFill>
                <a:srgbClr val="E1FCFD"/>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307" name="Group 306">
              <a:extLst>
                <a:ext uri="{FF2B5EF4-FFF2-40B4-BE49-F238E27FC236}">
                  <a16:creationId xmlns:a16="http://schemas.microsoft.com/office/drawing/2014/main" id="{6FBB37B4-D123-4371-9BD0-486BDE01092E}"/>
                </a:ext>
              </a:extLst>
            </p:cNvPr>
            <p:cNvGrpSpPr/>
            <p:nvPr/>
          </p:nvGrpSpPr>
          <p:grpSpPr>
            <a:xfrm>
              <a:off x="2941892" y="190878"/>
              <a:ext cx="360000" cy="217351"/>
              <a:chOff x="2941892" y="190878"/>
              <a:chExt cx="360000" cy="217351"/>
            </a:xfrm>
          </p:grpSpPr>
          <p:sp>
            <p:nvSpPr>
              <p:cNvPr id="353" name="Rectangle: Rounded Corners 352">
                <a:extLst>
                  <a:ext uri="{FF2B5EF4-FFF2-40B4-BE49-F238E27FC236}">
                    <a16:creationId xmlns:a16="http://schemas.microsoft.com/office/drawing/2014/main" id="{FC4216B5-1677-43C8-B559-9A41461DAD48}"/>
                  </a:ext>
                </a:extLst>
              </p:cNvPr>
              <p:cNvSpPr/>
              <p:nvPr/>
            </p:nvSpPr>
            <p:spPr>
              <a:xfrm>
                <a:off x="2941892" y="190878"/>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54" name="Rectangle: Rounded Corners 353">
                <a:extLst>
                  <a:ext uri="{FF2B5EF4-FFF2-40B4-BE49-F238E27FC236}">
                    <a16:creationId xmlns:a16="http://schemas.microsoft.com/office/drawing/2014/main" id="{60CD3A25-46E6-48B9-806F-6572F9DC5430}"/>
                  </a:ext>
                </a:extLst>
              </p:cNvPr>
              <p:cNvSpPr/>
              <p:nvPr/>
            </p:nvSpPr>
            <p:spPr>
              <a:xfrm>
                <a:off x="2941892" y="279771"/>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55" name="Rectangle: Rounded Corners 354">
                <a:extLst>
                  <a:ext uri="{FF2B5EF4-FFF2-40B4-BE49-F238E27FC236}">
                    <a16:creationId xmlns:a16="http://schemas.microsoft.com/office/drawing/2014/main" id="{F4C42E45-C76E-4DB3-93D5-05BF40037263}"/>
                  </a:ext>
                </a:extLst>
              </p:cNvPr>
              <p:cNvSpPr/>
              <p:nvPr/>
            </p:nvSpPr>
            <p:spPr>
              <a:xfrm>
                <a:off x="2941892" y="372229"/>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351" name="Rectangle: Rounded Corners 350">
              <a:hlinkClick r:id="rId3" action="ppaction://hlinksldjump"/>
              <a:extLst>
                <a:ext uri="{FF2B5EF4-FFF2-40B4-BE49-F238E27FC236}">
                  <a16:creationId xmlns:a16="http://schemas.microsoft.com/office/drawing/2014/main" id="{6F4556FB-E64B-4DE8-98C9-FC3E946AC421}"/>
                </a:ext>
              </a:extLst>
            </p:cNvPr>
            <p:cNvSpPr/>
            <p:nvPr/>
          </p:nvSpPr>
          <p:spPr>
            <a:xfrm>
              <a:off x="120649" y="61750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a:t>
              </a:r>
            </a:p>
          </p:txBody>
        </p:sp>
        <p:sp>
          <p:nvSpPr>
            <p:cNvPr id="349" name="Rectangle: Rounded Corners 348">
              <a:hlinkClick r:id="rId4" action="ppaction://hlinksldjump"/>
              <a:extLst>
                <a:ext uri="{FF2B5EF4-FFF2-40B4-BE49-F238E27FC236}">
                  <a16:creationId xmlns:a16="http://schemas.microsoft.com/office/drawing/2014/main" id="{C5785635-26C6-49E7-BAC1-B602A7A8A147}"/>
                </a:ext>
              </a:extLst>
            </p:cNvPr>
            <p:cNvSpPr/>
            <p:nvPr/>
          </p:nvSpPr>
          <p:spPr>
            <a:xfrm>
              <a:off x="120649" y="102331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2</a:t>
              </a:r>
            </a:p>
          </p:txBody>
        </p:sp>
        <p:sp>
          <p:nvSpPr>
            <p:cNvPr id="347" name="Rectangle: Rounded Corners 346">
              <a:hlinkClick r:id="rId5" action="ppaction://hlinksldjump"/>
              <a:extLst>
                <a:ext uri="{FF2B5EF4-FFF2-40B4-BE49-F238E27FC236}">
                  <a16:creationId xmlns:a16="http://schemas.microsoft.com/office/drawing/2014/main" id="{FD69DA14-5F00-4646-BC72-BEA6E8C5789E}"/>
                </a:ext>
              </a:extLst>
            </p:cNvPr>
            <p:cNvSpPr/>
            <p:nvPr/>
          </p:nvSpPr>
          <p:spPr>
            <a:xfrm>
              <a:off x="120649" y="142912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3</a:t>
              </a:r>
            </a:p>
          </p:txBody>
        </p:sp>
        <p:sp>
          <p:nvSpPr>
            <p:cNvPr id="345" name="Rectangle: Rounded Corners 344">
              <a:hlinkClick r:id="rId6" action="ppaction://hlinksldjump"/>
              <a:extLst>
                <a:ext uri="{FF2B5EF4-FFF2-40B4-BE49-F238E27FC236}">
                  <a16:creationId xmlns:a16="http://schemas.microsoft.com/office/drawing/2014/main" id="{3B9FC5E4-E19B-4075-BF9B-C3E772DCD8B9}"/>
                </a:ext>
              </a:extLst>
            </p:cNvPr>
            <p:cNvSpPr/>
            <p:nvPr/>
          </p:nvSpPr>
          <p:spPr>
            <a:xfrm>
              <a:off x="120649" y="183492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4</a:t>
              </a:r>
            </a:p>
          </p:txBody>
        </p:sp>
        <p:sp>
          <p:nvSpPr>
            <p:cNvPr id="343" name="Rectangle: Rounded Corners 342">
              <a:hlinkClick r:id="rId7" action="ppaction://hlinksldjump"/>
              <a:extLst>
                <a:ext uri="{FF2B5EF4-FFF2-40B4-BE49-F238E27FC236}">
                  <a16:creationId xmlns:a16="http://schemas.microsoft.com/office/drawing/2014/main" id="{DF3F29AA-7240-40B2-8AA2-229C9710B84C}"/>
                </a:ext>
              </a:extLst>
            </p:cNvPr>
            <p:cNvSpPr/>
            <p:nvPr/>
          </p:nvSpPr>
          <p:spPr>
            <a:xfrm>
              <a:off x="120649" y="224073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5</a:t>
              </a:r>
            </a:p>
          </p:txBody>
        </p:sp>
        <p:sp>
          <p:nvSpPr>
            <p:cNvPr id="341" name="Rectangle: Rounded Corners 340">
              <a:hlinkClick r:id="rId3" action="ppaction://hlinksldjump"/>
              <a:extLst>
                <a:ext uri="{FF2B5EF4-FFF2-40B4-BE49-F238E27FC236}">
                  <a16:creationId xmlns:a16="http://schemas.microsoft.com/office/drawing/2014/main" id="{032A1240-FA2F-4D92-A7F9-D6263CF8312E}"/>
                </a:ext>
              </a:extLst>
            </p:cNvPr>
            <p:cNvSpPr/>
            <p:nvPr/>
          </p:nvSpPr>
          <p:spPr>
            <a:xfrm>
              <a:off x="120649" y="264654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6</a:t>
              </a:r>
            </a:p>
          </p:txBody>
        </p:sp>
        <p:sp>
          <p:nvSpPr>
            <p:cNvPr id="339" name="Rectangle: Rounded Corners 338">
              <a:extLst>
                <a:ext uri="{FF2B5EF4-FFF2-40B4-BE49-F238E27FC236}">
                  <a16:creationId xmlns:a16="http://schemas.microsoft.com/office/drawing/2014/main" id="{5713BFBC-689D-4FD5-A9A7-26C016ADE965}"/>
                </a:ext>
              </a:extLst>
            </p:cNvPr>
            <p:cNvSpPr/>
            <p:nvPr/>
          </p:nvSpPr>
          <p:spPr>
            <a:xfrm>
              <a:off x="120649" y="305235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7</a:t>
              </a:r>
            </a:p>
          </p:txBody>
        </p:sp>
        <p:sp>
          <p:nvSpPr>
            <p:cNvPr id="337" name="Rectangle: Rounded Corners 336">
              <a:extLst>
                <a:ext uri="{FF2B5EF4-FFF2-40B4-BE49-F238E27FC236}">
                  <a16:creationId xmlns:a16="http://schemas.microsoft.com/office/drawing/2014/main" id="{07B7A38F-E021-4C2F-BD39-CE0583B73992}"/>
                </a:ext>
              </a:extLst>
            </p:cNvPr>
            <p:cNvSpPr/>
            <p:nvPr/>
          </p:nvSpPr>
          <p:spPr>
            <a:xfrm>
              <a:off x="120649" y="345816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8</a:t>
              </a:r>
            </a:p>
          </p:txBody>
        </p:sp>
        <p:sp>
          <p:nvSpPr>
            <p:cNvPr id="335" name="Rectangle: Rounded Corners 334">
              <a:extLst>
                <a:ext uri="{FF2B5EF4-FFF2-40B4-BE49-F238E27FC236}">
                  <a16:creationId xmlns:a16="http://schemas.microsoft.com/office/drawing/2014/main" id="{84E72AA1-2707-42C5-9F4A-33B80AD94376}"/>
                </a:ext>
              </a:extLst>
            </p:cNvPr>
            <p:cNvSpPr/>
            <p:nvPr/>
          </p:nvSpPr>
          <p:spPr>
            <a:xfrm>
              <a:off x="120649" y="386396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9</a:t>
              </a:r>
            </a:p>
          </p:txBody>
        </p:sp>
        <p:sp>
          <p:nvSpPr>
            <p:cNvPr id="333" name="Rectangle: Rounded Corners 332">
              <a:extLst>
                <a:ext uri="{FF2B5EF4-FFF2-40B4-BE49-F238E27FC236}">
                  <a16:creationId xmlns:a16="http://schemas.microsoft.com/office/drawing/2014/main" id="{6A5BC486-92E6-4D64-9D4A-6AD7175AFC29}"/>
                </a:ext>
              </a:extLst>
            </p:cNvPr>
            <p:cNvSpPr/>
            <p:nvPr/>
          </p:nvSpPr>
          <p:spPr>
            <a:xfrm>
              <a:off x="120649" y="426977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10</a:t>
              </a:r>
            </a:p>
          </p:txBody>
        </p:sp>
        <p:sp>
          <p:nvSpPr>
            <p:cNvPr id="331" name="Rectangle: Rounded Corners 330">
              <a:extLst>
                <a:ext uri="{FF2B5EF4-FFF2-40B4-BE49-F238E27FC236}">
                  <a16:creationId xmlns:a16="http://schemas.microsoft.com/office/drawing/2014/main" id="{DA5462C2-7C30-42FB-9873-6CE43B171DF3}"/>
                </a:ext>
              </a:extLst>
            </p:cNvPr>
            <p:cNvSpPr/>
            <p:nvPr/>
          </p:nvSpPr>
          <p:spPr>
            <a:xfrm>
              <a:off x="120649" y="467558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11</a:t>
              </a:r>
            </a:p>
          </p:txBody>
        </p:sp>
        <p:sp>
          <p:nvSpPr>
            <p:cNvPr id="329" name="Rectangle: Rounded Corners 328">
              <a:extLst>
                <a:ext uri="{FF2B5EF4-FFF2-40B4-BE49-F238E27FC236}">
                  <a16:creationId xmlns:a16="http://schemas.microsoft.com/office/drawing/2014/main" id="{A053101A-3521-4D7B-BF8D-F5946A06076B}"/>
                </a:ext>
              </a:extLst>
            </p:cNvPr>
            <p:cNvSpPr/>
            <p:nvPr/>
          </p:nvSpPr>
          <p:spPr>
            <a:xfrm>
              <a:off x="120649" y="508139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12</a:t>
              </a:r>
            </a:p>
          </p:txBody>
        </p:sp>
        <p:sp>
          <p:nvSpPr>
            <p:cNvPr id="327" name="Rectangle: Rounded Corners 326">
              <a:extLst>
                <a:ext uri="{FF2B5EF4-FFF2-40B4-BE49-F238E27FC236}">
                  <a16:creationId xmlns:a16="http://schemas.microsoft.com/office/drawing/2014/main" id="{D1AFB7F5-A80E-4A54-9201-B00AE6BDF3EA}"/>
                </a:ext>
              </a:extLst>
            </p:cNvPr>
            <p:cNvSpPr/>
            <p:nvPr/>
          </p:nvSpPr>
          <p:spPr>
            <a:xfrm>
              <a:off x="120649" y="548720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13</a:t>
              </a:r>
            </a:p>
          </p:txBody>
        </p:sp>
        <p:sp>
          <p:nvSpPr>
            <p:cNvPr id="325" name="Rectangle: Rounded Corners 324">
              <a:extLst>
                <a:ext uri="{FF2B5EF4-FFF2-40B4-BE49-F238E27FC236}">
                  <a16:creationId xmlns:a16="http://schemas.microsoft.com/office/drawing/2014/main" id="{4467BEC5-6569-4F4F-A405-F5A026A74B3E}"/>
                </a:ext>
              </a:extLst>
            </p:cNvPr>
            <p:cNvSpPr/>
            <p:nvPr/>
          </p:nvSpPr>
          <p:spPr>
            <a:xfrm>
              <a:off x="120649" y="589300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14</a:t>
              </a:r>
            </a:p>
          </p:txBody>
        </p:sp>
        <p:sp>
          <p:nvSpPr>
            <p:cNvPr id="323" name="Rectangle: Rounded Corners 322">
              <a:extLst>
                <a:ext uri="{FF2B5EF4-FFF2-40B4-BE49-F238E27FC236}">
                  <a16:creationId xmlns:a16="http://schemas.microsoft.com/office/drawing/2014/main" id="{08A8ED55-9B23-4B41-B78A-8256CD5C3311}"/>
                </a:ext>
              </a:extLst>
            </p:cNvPr>
            <p:cNvSpPr/>
            <p:nvPr/>
          </p:nvSpPr>
          <p:spPr>
            <a:xfrm>
              <a:off x="120649" y="629881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15</a:t>
              </a:r>
            </a:p>
          </p:txBody>
        </p:sp>
      </p:grpSp>
      <p:sp>
        <p:nvSpPr>
          <p:cNvPr id="358" name="TextBox 357">
            <a:extLst>
              <a:ext uri="{FF2B5EF4-FFF2-40B4-BE49-F238E27FC236}">
                <a16:creationId xmlns:a16="http://schemas.microsoft.com/office/drawing/2014/main" id="{46CBE655-8426-4CD7-8D3E-47E3B52B3C19}"/>
              </a:ext>
            </a:extLst>
          </p:cNvPr>
          <p:cNvSpPr txBox="1"/>
          <p:nvPr/>
        </p:nvSpPr>
        <p:spPr>
          <a:xfrm>
            <a:off x="7373258" y="1770204"/>
            <a:ext cx="4992914" cy="1323439"/>
          </a:xfrm>
          <a:prstGeom prst="rect">
            <a:avLst/>
          </a:prstGeom>
          <a:noFill/>
        </p:spPr>
        <p:txBody>
          <a:bodyPr wrap="square" rtlCol="0">
            <a:spAutoFit/>
          </a:bodyPr>
          <a:lstStyle/>
          <a:p>
            <a:r>
              <a:rPr lang="it-IT" sz="4000" dirty="0">
                <a:latin typeface="Britannic Bold" panose="020B0903060703020204" pitchFamily="34" charset="0"/>
              </a:rPr>
              <a:t>INGEGNERIA DEL SOFTWARE</a:t>
            </a:r>
          </a:p>
        </p:txBody>
      </p:sp>
      <p:sp>
        <p:nvSpPr>
          <p:cNvPr id="359" name="TextBox 358">
            <a:extLst>
              <a:ext uri="{FF2B5EF4-FFF2-40B4-BE49-F238E27FC236}">
                <a16:creationId xmlns:a16="http://schemas.microsoft.com/office/drawing/2014/main" id="{DA13646B-BFD9-4C99-B795-64E17E60018F}"/>
              </a:ext>
            </a:extLst>
          </p:cNvPr>
          <p:cNvSpPr txBox="1"/>
          <p:nvPr/>
        </p:nvSpPr>
        <p:spPr>
          <a:xfrm>
            <a:off x="7373258" y="3579692"/>
            <a:ext cx="4426856" cy="369332"/>
          </a:xfrm>
          <a:prstGeom prst="rect">
            <a:avLst/>
          </a:prstGeom>
          <a:noFill/>
        </p:spPr>
        <p:txBody>
          <a:bodyPr wrap="square" rtlCol="0">
            <a:spAutoFit/>
          </a:bodyPr>
          <a:lstStyle/>
          <a:p>
            <a:r>
              <a:rPr lang="it-IT" dirty="0">
                <a:latin typeface="Bahnschrift SemiCondensed" panose="020B0502040204020203" pitchFamily="34" charset="0"/>
              </a:rPr>
              <a:t>Appunti by Cristian Carrella</a:t>
            </a:r>
          </a:p>
        </p:txBody>
      </p:sp>
    </p:spTree>
    <p:extLst>
      <p:ext uri="{BB962C8B-B14F-4D97-AF65-F5344CB8AC3E}">
        <p14:creationId xmlns:p14="http://schemas.microsoft.com/office/powerpoint/2010/main" val="2825218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00091 -0.00069 L -0.22019 -0.00139 " pathEditMode="relative" rAng="0" ptsTypes="AA">
                                      <p:cBhvr>
                                        <p:cTn id="6" dur="1000" fill="hold"/>
                                        <p:tgtEl>
                                          <p:spTgt spid="304"/>
                                        </p:tgtEl>
                                        <p:attrNameLst>
                                          <p:attrName>ppt_x</p:attrName>
                                          <p:attrName>ppt_y</p:attrName>
                                        </p:attrNameLst>
                                      </p:cBhvr>
                                      <p:rCtr x="-10990" y="231"/>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04"/>
                    </p:tgtEl>
                  </p:cond>
                </p:stCondLst>
                <p:endSync evt="end" delay="0">
                  <p:rtn val="all"/>
                </p:endSync>
                <p:childTnLst>
                  <p:par>
                    <p:cTn id="8" fill="hold">
                      <p:stCondLst>
                        <p:cond delay="0"/>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22019 -0.00139 L -0.0009 -0.0007 " pathEditMode="fixed" rAng="0" ptsTypes="AA">
                                      <p:cBhvr>
                                        <p:cTn id="11" dur="1000" fill="hold"/>
                                        <p:tgtEl>
                                          <p:spTgt spid="304"/>
                                        </p:tgtEl>
                                        <p:attrNameLst>
                                          <p:attrName>ppt_x</p:attrName>
                                          <p:attrName>ppt_y</p:attrName>
                                        </p:attrNameLst>
                                      </p:cBhvr>
                                      <p:rCtr x="10990" y="0"/>
                                    </p:animMotion>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3.33333E-6 -0.00092 L -0.22019 -0.00139 " pathEditMode="relative" rAng="0" ptsTypes="AA">
                                      <p:cBhvr>
                                        <p:cTn id="15" dur="1000" fill="hold"/>
                                        <p:tgtEl>
                                          <p:spTgt spid="304"/>
                                        </p:tgtEl>
                                        <p:attrNameLst>
                                          <p:attrName>ppt_x</p:attrName>
                                          <p:attrName>ppt_y</p:attrName>
                                        </p:attrNameLst>
                                      </p:cBhvr>
                                      <p:rCtr x="-10990" y="-23"/>
                                    </p:animMotion>
                                  </p:childTnLst>
                                </p:cTn>
                              </p:par>
                            </p:childTnLst>
                          </p:cTn>
                        </p:par>
                      </p:childTnLst>
                    </p:cTn>
                  </p:par>
                </p:childTnLst>
              </p:cTn>
              <p:nextCondLst>
                <p:cond evt="onClick" delay="0">
                  <p:tgtEl>
                    <p:spTgt spid="30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Qualità</a:t>
            </a:r>
            <a:r>
              <a:rPr lang="it-IT" sz="4000" baseline="0" dirty="0"/>
              <a:t> del software (2)</a:t>
            </a:r>
            <a:endParaRPr lang="it-IT" sz="4000" dirty="0"/>
          </a:p>
        </p:txBody>
      </p:sp>
      <p:grpSp>
        <p:nvGrpSpPr>
          <p:cNvPr id="3" name="Group 2">
            <a:extLst>
              <a:ext uri="{FF2B5EF4-FFF2-40B4-BE49-F238E27FC236}">
                <a16:creationId xmlns:a16="http://schemas.microsoft.com/office/drawing/2014/main" id="{4CF9DE46-3344-4D98-9E4B-ADDBED4E7CB7}"/>
              </a:ext>
            </a:extLst>
          </p:cNvPr>
          <p:cNvGrpSpPr/>
          <p:nvPr/>
        </p:nvGrpSpPr>
        <p:grpSpPr>
          <a:xfrm>
            <a:off x="155601" y="6168958"/>
            <a:ext cx="729574" cy="576000"/>
            <a:chOff x="155601" y="6168958"/>
            <a:chExt cx="729574" cy="576000"/>
          </a:xfrm>
        </p:grpSpPr>
        <p:sp>
          <p:nvSpPr>
            <p:cNvPr id="12" name="Rectangle 11">
              <a:extLst>
                <a:ext uri="{FF2B5EF4-FFF2-40B4-BE49-F238E27FC236}">
                  <a16:creationId xmlns:a16="http://schemas.microsoft.com/office/drawing/2014/main" id="{45E5AB85-E6B2-4143-BB82-FA2AE687652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Graphic 5" descr="Back">
              <a:hlinkClick r:id="rId2" action="ppaction://hlinksldjump"/>
              <a:extLst>
                <a:ext uri="{FF2B5EF4-FFF2-40B4-BE49-F238E27FC236}">
                  <a16:creationId xmlns:a16="http://schemas.microsoft.com/office/drawing/2014/main" id="{4902D1C2-9932-4261-9EB0-2D14BC4B61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4" name="Rectangle 3">
            <a:extLst>
              <a:ext uri="{FF2B5EF4-FFF2-40B4-BE49-F238E27FC236}">
                <a16:creationId xmlns:a16="http://schemas.microsoft.com/office/drawing/2014/main" id="{07F87EF3-3001-433D-B486-0963DB4E916E}"/>
              </a:ext>
            </a:extLst>
          </p:cNvPr>
          <p:cNvSpPr/>
          <p:nvPr/>
        </p:nvSpPr>
        <p:spPr>
          <a:xfrm>
            <a:off x="512635" y="640565"/>
            <a:ext cx="9529864" cy="2308324"/>
          </a:xfrm>
          <a:prstGeom prst="rect">
            <a:avLst/>
          </a:prstGeom>
        </p:spPr>
        <p:txBody>
          <a:bodyPr wrap="square">
            <a:spAutoFit/>
          </a:bodyPr>
          <a:lstStyle/>
          <a:p>
            <a:r>
              <a:rPr lang="it-IT" b="1" dirty="0"/>
              <a:t>Tipologie di Prodotti Software</a:t>
            </a:r>
            <a:endParaRPr lang="it-IT" dirty="0"/>
          </a:p>
          <a:p>
            <a:r>
              <a:rPr lang="it-IT" dirty="0"/>
              <a:t>• Prodotti generici Off The Shelf : sistemi prodotti da una organizzazione e venduti a un mercato di massa</a:t>
            </a:r>
          </a:p>
          <a:p>
            <a:r>
              <a:rPr lang="it-IT" dirty="0"/>
              <a:t>• Prodotti specifici : sistemi commissionati da uno specifico utente e sviluppati specificatamente</a:t>
            </a:r>
          </a:p>
          <a:p>
            <a:r>
              <a:rPr lang="it-IT" dirty="0"/>
              <a:t>per questo da un qualche contraente</a:t>
            </a:r>
          </a:p>
          <a:p>
            <a:endParaRPr lang="it-IT" dirty="0"/>
          </a:p>
          <a:p>
            <a:r>
              <a:rPr lang="it-IT" dirty="0"/>
              <a:t>• La fetta maggiore della spesa è nei prodotti generici ma il maggior sforzo di sviluppo è nei prodotti specifici</a:t>
            </a:r>
          </a:p>
          <a:p>
            <a:r>
              <a:rPr lang="it-IT" dirty="0"/>
              <a:t>• La differenza principale: chi dà le specifiche del prodotto (il produttore o il consumatore).</a:t>
            </a:r>
          </a:p>
        </p:txBody>
      </p:sp>
      <p:sp>
        <p:nvSpPr>
          <p:cNvPr id="5" name="Rectangle 4">
            <a:extLst>
              <a:ext uri="{FF2B5EF4-FFF2-40B4-BE49-F238E27FC236}">
                <a16:creationId xmlns:a16="http://schemas.microsoft.com/office/drawing/2014/main" id="{F1B93788-DB30-41BD-BE4B-8238DDABD5DD}"/>
              </a:ext>
            </a:extLst>
          </p:cNvPr>
          <p:cNvSpPr/>
          <p:nvPr/>
        </p:nvSpPr>
        <p:spPr>
          <a:xfrm>
            <a:off x="512634" y="3175364"/>
            <a:ext cx="11679365" cy="1200329"/>
          </a:xfrm>
          <a:prstGeom prst="rect">
            <a:avLst/>
          </a:prstGeom>
        </p:spPr>
        <p:txBody>
          <a:bodyPr wrap="square">
            <a:spAutoFit/>
          </a:bodyPr>
          <a:lstStyle/>
          <a:p>
            <a:r>
              <a:rPr lang="it-IT" dirty="0"/>
              <a:t>Problemi della produzione software: </a:t>
            </a:r>
            <a:r>
              <a:rPr lang="it-IT" b="1" dirty="0"/>
              <a:t>Costi</a:t>
            </a:r>
          </a:p>
          <a:p>
            <a:r>
              <a:rPr lang="it-IT" dirty="0"/>
              <a:t>• Il software ha costi elevati: ore lavoro (manpower [più costoso]), hardware, software e risorse di supporto.</a:t>
            </a:r>
          </a:p>
          <a:p>
            <a:r>
              <a:rPr lang="it-IT" dirty="0"/>
              <a:t>• La manutenzione costa più dello sviluppo</a:t>
            </a:r>
          </a:p>
          <a:p>
            <a:r>
              <a:rPr lang="it-IT" dirty="0"/>
              <a:t>• Per sistemi che rimangono a lungo in esercizio i costi di manutenzione possono essere svariate volte il costo di produzione</a:t>
            </a:r>
          </a:p>
        </p:txBody>
      </p:sp>
      <p:pic>
        <p:nvPicPr>
          <p:cNvPr id="14" name="Picture 13">
            <a:extLst>
              <a:ext uri="{FF2B5EF4-FFF2-40B4-BE49-F238E27FC236}">
                <a16:creationId xmlns:a16="http://schemas.microsoft.com/office/drawing/2014/main" id="{1BAE7113-F94B-4635-8668-313F447E7092}"/>
              </a:ext>
            </a:extLst>
          </p:cNvPr>
          <p:cNvPicPr>
            <a:picLocks noChangeAspect="1"/>
          </p:cNvPicPr>
          <p:nvPr/>
        </p:nvPicPr>
        <p:blipFill>
          <a:blip r:embed="rId5"/>
          <a:stretch>
            <a:fillRect/>
          </a:stretch>
        </p:blipFill>
        <p:spPr>
          <a:xfrm>
            <a:off x="7959892" y="4428260"/>
            <a:ext cx="3351989" cy="1797443"/>
          </a:xfrm>
          <a:prstGeom prst="rect">
            <a:avLst/>
          </a:prstGeom>
        </p:spPr>
      </p:pic>
      <p:grpSp>
        <p:nvGrpSpPr>
          <p:cNvPr id="16" name="Group 15">
            <a:extLst>
              <a:ext uri="{FF2B5EF4-FFF2-40B4-BE49-F238E27FC236}">
                <a16:creationId xmlns:a16="http://schemas.microsoft.com/office/drawing/2014/main" id="{6CBFDF23-0449-4955-A968-27A0FB512449}"/>
              </a:ext>
            </a:extLst>
          </p:cNvPr>
          <p:cNvGrpSpPr/>
          <p:nvPr/>
        </p:nvGrpSpPr>
        <p:grpSpPr>
          <a:xfrm>
            <a:off x="11147899" y="6168958"/>
            <a:ext cx="729574" cy="570689"/>
            <a:chOff x="11147899" y="6168958"/>
            <a:chExt cx="729574" cy="570689"/>
          </a:xfrm>
        </p:grpSpPr>
        <p:sp>
          <p:nvSpPr>
            <p:cNvPr id="17" name="Rectangle 16">
              <a:extLst>
                <a:ext uri="{FF2B5EF4-FFF2-40B4-BE49-F238E27FC236}">
                  <a16:creationId xmlns:a16="http://schemas.microsoft.com/office/drawing/2014/main" id="{86201C55-754C-44DC-A83D-77F50EA18108}"/>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Graphic 17" descr="Back RTL">
              <a:hlinkClick r:id="rId6" action="ppaction://hlinksldjump"/>
              <a:extLst>
                <a:ext uri="{FF2B5EF4-FFF2-40B4-BE49-F238E27FC236}">
                  <a16:creationId xmlns:a16="http://schemas.microsoft.com/office/drawing/2014/main" id="{7824D35A-4D5F-42F3-B605-6A4ED22030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
        <p:nvSpPr>
          <p:cNvPr id="19" name="Hexagon 18">
            <a:hlinkClick r:id="rId9" action="ppaction://hlinksldjump"/>
            <a:extLst>
              <a:ext uri="{FF2B5EF4-FFF2-40B4-BE49-F238E27FC236}">
                <a16:creationId xmlns:a16="http://schemas.microsoft.com/office/drawing/2014/main" id="{603C7011-7003-4D6B-9681-AB775397041C}"/>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1118312439"/>
      </p:ext>
    </p:extLst>
  </p:cSld>
  <p:clrMapOvr>
    <a:masterClrMapping/>
  </p:clrMapOvr>
  <p:transition>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5319451" y="18442"/>
            <a:ext cx="2829448" cy="432547"/>
          </a:xfrm>
        </p:spPr>
        <p:txBody>
          <a:bodyPr>
            <a:normAutofit fontScale="90000"/>
          </a:bodyPr>
          <a:lstStyle/>
          <a:p>
            <a:r>
              <a:rPr lang="it-IT" sz="3200" dirty="0"/>
              <a:t>Cloud (4)</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2" name="CasellaDiTesto 11">
            <a:extLst>
              <a:ext uri="{FF2B5EF4-FFF2-40B4-BE49-F238E27FC236}">
                <a16:creationId xmlns:a16="http://schemas.microsoft.com/office/drawing/2014/main" id="{FDA6C45C-2EF7-AE01-FC2E-55AD0C205CF2}"/>
              </a:ext>
            </a:extLst>
          </p:cNvPr>
          <p:cNvSpPr txBox="1"/>
          <p:nvPr/>
        </p:nvSpPr>
        <p:spPr>
          <a:xfrm>
            <a:off x="333556" y="762934"/>
            <a:ext cx="10542849" cy="2308324"/>
          </a:xfrm>
          <a:prstGeom prst="rect">
            <a:avLst/>
          </a:prstGeom>
          <a:noFill/>
        </p:spPr>
        <p:txBody>
          <a:bodyPr wrap="square">
            <a:spAutoFit/>
          </a:bodyPr>
          <a:lstStyle/>
          <a:p>
            <a:r>
              <a:rPr lang="it-IT" sz="1600" dirty="0"/>
              <a:t>SCALABILITA’ ED ELASTICITA’</a:t>
            </a:r>
          </a:p>
          <a:p>
            <a:r>
              <a:rPr lang="it-IT" sz="1600" dirty="0"/>
              <a:t>• Scalabilità : Il ridimensionamento è la capacità di aumentare o diminuire la capacità di calcolo della tua applicazione (esiste la possibilità di </a:t>
            </a:r>
            <a:r>
              <a:rPr lang="it-IT" sz="1600" dirty="0" err="1"/>
              <a:t>autoscaling</a:t>
            </a:r>
            <a:r>
              <a:rPr lang="it-IT" sz="1600" dirty="0"/>
              <a:t>)</a:t>
            </a:r>
          </a:p>
          <a:p>
            <a:r>
              <a:rPr lang="it-IT" sz="1600" dirty="0"/>
              <a:t>• Elasticità : La capacità di aumentare o ridurre le risorse dell'infrastruttura in modo dinamico secondo necessità per adattarsi per modificare il carico di lavoro in maniera autonoma, massimizzando l'utilizzo delle risorse.</a:t>
            </a:r>
          </a:p>
          <a:p>
            <a:endParaRPr lang="it-IT" sz="1600" u="sng" dirty="0"/>
          </a:p>
          <a:p>
            <a:endParaRPr lang="it-IT" sz="1600" u="sng" dirty="0"/>
          </a:p>
          <a:p>
            <a:r>
              <a:rPr lang="it-IT" sz="1600" dirty="0"/>
              <a:t>Servizi cloud come AWS cambiano il modello di business… Partire da una nuova idea non è più costoso come prima e non necessita di una struttura </a:t>
            </a:r>
            <a:r>
              <a:rPr lang="it-IT" sz="1600" dirty="0" err="1"/>
              <a:t>ced</a:t>
            </a:r>
            <a:r>
              <a:rPr lang="it-IT" sz="1600" dirty="0"/>
              <a:t> alle spalle.</a:t>
            </a:r>
          </a:p>
        </p:txBody>
      </p:sp>
    </p:spTree>
    <p:extLst>
      <p:ext uri="{BB962C8B-B14F-4D97-AF65-F5344CB8AC3E}">
        <p14:creationId xmlns:p14="http://schemas.microsoft.com/office/powerpoint/2010/main" val="3794604080"/>
      </p:ext>
    </p:extLst>
  </p:cSld>
  <p:clrMapOvr>
    <a:masterClrMapping/>
  </p:clrMapOvr>
  <p:transition>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083814" y="0"/>
            <a:ext cx="4024371" cy="432547"/>
          </a:xfrm>
        </p:spPr>
        <p:txBody>
          <a:bodyPr>
            <a:normAutofit fontScale="90000"/>
          </a:bodyPr>
          <a:lstStyle/>
          <a:p>
            <a:r>
              <a:rPr lang="it-IT" sz="3200" dirty="0"/>
              <a:t>Containerizzazione (1)</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5" name="CasellaDiTesto 4">
            <a:extLst>
              <a:ext uri="{FF2B5EF4-FFF2-40B4-BE49-F238E27FC236}">
                <a16:creationId xmlns:a16="http://schemas.microsoft.com/office/drawing/2014/main" id="{38F7A38F-11E9-CC68-9F50-9C080C97E4C7}"/>
              </a:ext>
            </a:extLst>
          </p:cNvPr>
          <p:cNvSpPr txBox="1"/>
          <p:nvPr/>
        </p:nvSpPr>
        <p:spPr>
          <a:xfrm>
            <a:off x="965470" y="604232"/>
            <a:ext cx="6094378" cy="2308324"/>
          </a:xfrm>
          <a:prstGeom prst="rect">
            <a:avLst/>
          </a:prstGeom>
          <a:noFill/>
        </p:spPr>
        <p:txBody>
          <a:bodyPr wrap="square">
            <a:spAutoFit/>
          </a:bodyPr>
          <a:lstStyle/>
          <a:p>
            <a:r>
              <a:rPr lang="it-IT" sz="1600" dirty="0"/>
              <a:t>Le distribuzioni stanno diventando più complesse</a:t>
            </a:r>
          </a:p>
          <a:p>
            <a:r>
              <a:rPr lang="it-IT" sz="1600" dirty="0"/>
              <a:t>• Ogni servizio/componente indipendente utilizza molti stack</a:t>
            </a:r>
          </a:p>
          <a:p>
            <a:r>
              <a:rPr lang="it-IT" sz="1600" dirty="0"/>
              <a:t>• Le lingue</a:t>
            </a:r>
          </a:p>
          <a:p>
            <a:r>
              <a:rPr lang="it-IT" sz="1600" dirty="0"/>
              <a:t>• Frame</a:t>
            </a:r>
          </a:p>
          <a:p>
            <a:r>
              <a:rPr lang="it-IT" sz="1600" dirty="0"/>
              <a:t>• Banche dati</a:t>
            </a:r>
          </a:p>
          <a:p>
            <a:r>
              <a:rPr lang="it-IT" sz="1600" dirty="0"/>
              <a:t>Molti obiettivi diversi</a:t>
            </a:r>
          </a:p>
          <a:p>
            <a:r>
              <a:rPr lang="it-IT" sz="1600" dirty="0"/>
              <a:t>• Ambienti di sviluppo</a:t>
            </a:r>
          </a:p>
          <a:p>
            <a:r>
              <a:rPr lang="it-IT" sz="1600" dirty="0"/>
              <a:t>• Pre-produzione, QA…</a:t>
            </a:r>
          </a:p>
          <a:p>
            <a:r>
              <a:rPr lang="it-IT" sz="1600" dirty="0"/>
              <a:t>• Produzione: on-premise, cloud pubblico, soluzioni ibride</a:t>
            </a:r>
          </a:p>
        </p:txBody>
      </p:sp>
      <p:pic>
        <p:nvPicPr>
          <p:cNvPr id="10" name="Immagine 9">
            <a:extLst>
              <a:ext uri="{FF2B5EF4-FFF2-40B4-BE49-F238E27FC236}">
                <a16:creationId xmlns:a16="http://schemas.microsoft.com/office/drawing/2014/main" id="{A0FECF8E-6858-05AB-4076-7C73431F8104}"/>
              </a:ext>
            </a:extLst>
          </p:cNvPr>
          <p:cNvPicPr>
            <a:picLocks noChangeAspect="1"/>
          </p:cNvPicPr>
          <p:nvPr/>
        </p:nvPicPr>
        <p:blipFill>
          <a:blip r:embed="rId5"/>
          <a:stretch>
            <a:fillRect/>
          </a:stretch>
        </p:blipFill>
        <p:spPr>
          <a:xfrm>
            <a:off x="6858000" y="604232"/>
            <a:ext cx="5048683" cy="2364087"/>
          </a:xfrm>
          <a:prstGeom prst="rect">
            <a:avLst/>
          </a:prstGeom>
        </p:spPr>
      </p:pic>
      <p:sp>
        <p:nvSpPr>
          <p:cNvPr id="14" name="CasellaDiTesto 13">
            <a:extLst>
              <a:ext uri="{FF2B5EF4-FFF2-40B4-BE49-F238E27FC236}">
                <a16:creationId xmlns:a16="http://schemas.microsoft.com/office/drawing/2014/main" id="{CE191732-24A9-3860-B4A3-1123CA3C9E53}"/>
              </a:ext>
            </a:extLst>
          </p:cNvPr>
          <p:cNvSpPr txBox="1"/>
          <p:nvPr/>
        </p:nvSpPr>
        <p:spPr>
          <a:xfrm>
            <a:off x="965470" y="3101666"/>
            <a:ext cx="6094378" cy="2062103"/>
          </a:xfrm>
          <a:prstGeom prst="rect">
            <a:avLst/>
          </a:prstGeom>
          <a:noFill/>
        </p:spPr>
        <p:txBody>
          <a:bodyPr wrap="square">
            <a:spAutoFit/>
          </a:bodyPr>
          <a:lstStyle/>
          <a:p>
            <a:r>
              <a:rPr lang="it-IT" sz="1600" dirty="0"/>
              <a:t>Contenitori</a:t>
            </a:r>
          </a:p>
          <a:p>
            <a:r>
              <a:rPr lang="it-IT" sz="1600" dirty="0"/>
              <a:t>• Standardizzato (hanno tutti la stessa dimensione)</a:t>
            </a:r>
          </a:p>
          <a:p>
            <a:r>
              <a:rPr lang="it-IT" sz="1600" dirty="0"/>
              <a:t>• Può essere caricato praticamente con qualsiasi merce</a:t>
            </a:r>
          </a:p>
          <a:p>
            <a:r>
              <a:rPr lang="it-IT" sz="1600" dirty="0"/>
              <a:t>• Preparato dalle persone incaricate della spedizione: assicurarsi che non vi siano interazioni indesiderate accadere dentro</a:t>
            </a:r>
          </a:p>
          <a:p>
            <a:r>
              <a:rPr lang="it-IT" sz="1600" dirty="0"/>
              <a:t>• Sigillato fino alla consegna finale</a:t>
            </a:r>
          </a:p>
          <a:p>
            <a:r>
              <a:rPr lang="it-IT" sz="1600" dirty="0"/>
              <a:t>• Durante il trasporto, tutti i contenitori sono uguali: facile da caricare, scaricare, impilare, ecc.</a:t>
            </a:r>
          </a:p>
        </p:txBody>
      </p:sp>
      <p:pic>
        <p:nvPicPr>
          <p:cNvPr id="16" name="Immagine 15">
            <a:extLst>
              <a:ext uri="{FF2B5EF4-FFF2-40B4-BE49-F238E27FC236}">
                <a16:creationId xmlns:a16="http://schemas.microsoft.com/office/drawing/2014/main" id="{86E07D4E-0D00-1A2A-5585-DD4E51CE0103}"/>
              </a:ext>
            </a:extLst>
          </p:cNvPr>
          <p:cNvPicPr>
            <a:picLocks noChangeAspect="1"/>
          </p:cNvPicPr>
          <p:nvPr/>
        </p:nvPicPr>
        <p:blipFill>
          <a:blip r:embed="rId6"/>
          <a:stretch>
            <a:fillRect/>
          </a:stretch>
        </p:blipFill>
        <p:spPr>
          <a:xfrm>
            <a:off x="6858000" y="3157429"/>
            <a:ext cx="5048683" cy="2143185"/>
          </a:xfrm>
          <a:prstGeom prst="rect">
            <a:avLst/>
          </a:prstGeom>
        </p:spPr>
      </p:pic>
      <p:grpSp>
        <p:nvGrpSpPr>
          <p:cNvPr id="17" name="Group 13">
            <a:extLst>
              <a:ext uri="{FF2B5EF4-FFF2-40B4-BE49-F238E27FC236}">
                <a16:creationId xmlns:a16="http://schemas.microsoft.com/office/drawing/2014/main" id="{7D846D9F-320F-8707-7AE1-832A141CA750}"/>
              </a:ext>
            </a:extLst>
          </p:cNvPr>
          <p:cNvGrpSpPr/>
          <p:nvPr/>
        </p:nvGrpSpPr>
        <p:grpSpPr>
          <a:xfrm>
            <a:off x="11147899" y="6168958"/>
            <a:ext cx="729574" cy="570689"/>
            <a:chOff x="11147899" y="6168958"/>
            <a:chExt cx="729574" cy="570689"/>
          </a:xfrm>
        </p:grpSpPr>
        <p:sp>
          <p:nvSpPr>
            <p:cNvPr id="19" name="Rectangle 14">
              <a:extLst>
                <a:ext uri="{FF2B5EF4-FFF2-40B4-BE49-F238E27FC236}">
                  <a16:creationId xmlns:a16="http://schemas.microsoft.com/office/drawing/2014/main" id="{FFB8ADF7-CA73-59C7-A323-94D343FBBAA5}"/>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Graphic 15" descr="Back RTL">
              <a:hlinkClick r:id="rId7" action="ppaction://hlinksldjump"/>
              <a:extLst>
                <a:ext uri="{FF2B5EF4-FFF2-40B4-BE49-F238E27FC236}">
                  <a16:creationId xmlns:a16="http://schemas.microsoft.com/office/drawing/2014/main" id="{D9FCB614-6668-C857-E99E-71FE72FE22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848527421"/>
      </p:ext>
    </p:extLst>
  </p:cSld>
  <p:clrMapOvr>
    <a:masterClrMapping/>
  </p:clrMapOvr>
  <p:transition>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083814" y="0"/>
            <a:ext cx="4024371" cy="432547"/>
          </a:xfrm>
        </p:spPr>
        <p:txBody>
          <a:bodyPr>
            <a:normAutofit fontScale="90000"/>
          </a:bodyPr>
          <a:lstStyle/>
          <a:p>
            <a:r>
              <a:rPr lang="it-IT" sz="3200" dirty="0"/>
              <a:t>Containerizzazione (2)</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5" name="CasellaDiTesto 4">
            <a:extLst>
              <a:ext uri="{FF2B5EF4-FFF2-40B4-BE49-F238E27FC236}">
                <a16:creationId xmlns:a16="http://schemas.microsoft.com/office/drawing/2014/main" id="{38F7A38F-11E9-CC68-9F50-9C080C97E4C7}"/>
              </a:ext>
            </a:extLst>
          </p:cNvPr>
          <p:cNvSpPr txBox="1"/>
          <p:nvPr/>
        </p:nvSpPr>
        <p:spPr>
          <a:xfrm>
            <a:off x="965470" y="604232"/>
            <a:ext cx="6094378" cy="1815882"/>
          </a:xfrm>
          <a:prstGeom prst="rect">
            <a:avLst/>
          </a:prstGeom>
          <a:noFill/>
        </p:spPr>
        <p:txBody>
          <a:bodyPr wrap="square">
            <a:spAutoFit/>
          </a:bodyPr>
          <a:lstStyle/>
          <a:p>
            <a:r>
              <a:rPr lang="it-IT" sz="1600" dirty="0"/>
              <a:t>Sviluppatori</a:t>
            </a:r>
          </a:p>
          <a:p>
            <a:r>
              <a:rPr lang="it-IT" sz="1600" dirty="0"/>
              <a:t>• Devo solo preoccuparmi di cosa c’è all'interno del contenitore</a:t>
            </a:r>
          </a:p>
          <a:p>
            <a:r>
              <a:rPr lang="it-IT" sz="1600" dirty="0"/>
              <a:t>• Semplifica la configurazione di </a:t>
            </a:r>
            <a:r>
              <a:rPr lang="it-IT" sz="1600" dirty="0" err="1"/>
              <a:t>dev</a:t>
            </a:r>
            <a:r>
              <a:rPr lang="it-IT" sz="1600" dirty="0"/>
              <a:t> </a:t>
            </a:r>
            <a:r>
              <a:rPr lang="it-IT" sz="1600" dirty="0" err="1"/>
              <a:t>env</a:t>
            </a:r>
            <a:r>
              <a:rPr lang="it-IT" sz="1600" dirty="0"/>
              <a:t>.</a:t>
            </a:r>
          </a:p>
          <a:p>
            <a:r>
              <a:rPr lang="it-IT" sz="1600" dirty="0"/>
              <a:t>• Nessuna preoccupazione conflitti libreria/dipendenze</a:t>
            </a:r>
          </a:p>
          <a:p>
            <a:r>
              <a:rPr lang="it-IT" sz="1600" b="1" dirty="0"/>
              <a:t>• Crea una volta, esegui ovunque*</a:t>
            </a:r>
          </a:p>
          <a:p>
            <a:endParaRPr lang="it-IT" sz="1600" b="1" dirty="0"/>
          </a:p>
          <a:p>
            <a:endParaRPr lang="it-IT" sz="1600" b="1" dirty="0"/>
          </a:p>
        </p:txBody>
      </p:sp>
      <p:sp>
        <p:nvSpPr>
          <p:cNvPr id="7" name="CasellaDiTesto 6">
            <a:extLst>
              <a:ext uri="{FF2B5EF4-FFF2-40B4-BE49-F238E27FC236}">
                <a16:creationId xmlns:a16="http://schemas.microsoft.com/office/drawing/2014/main" id="{5ADF456D-B451-1613-D811-BDBFBD5D8B4C}"/>
              </a:ext>
            </a:extLst>
          </p:cNvPr>
          <p:cNvSpPr txBox="1"/>
          <p:nvPr/>
        </p:nvSpPr>
        <p:spPr>
          <a:xfrm>
            <a:off x="6490781" y="604232"/>
            <a:ext cx="6094378" cy="1323439"/>
          </a:xfrm>
          <a:prstGeom prst="rect">
            <a:avLst/>
          </a:prstGeom>
          <a:noFill/>
        </p:spPr>
        <p:txBody>
          <a:bodyPr wrap="square">
            <a:spAutoFit/>
          </a:bodyPr>
          <a:lstStyle/>
          <a:p>
            <a:r>
              <a:rPr lang="it-IT" sz="1600" dirty="0"/>
              <a:t>Sistemisti</a:t>
            </a:r>
          </a:p>
          <a:p>
            <a:r>
              <a:rPr lang="it-IT" sz="1600" dirty="0"/>
              <a:t>• Devo solo preoccuparmi di cosa c’è fuori dal contenitore</a:t>
            </a:r>
          </a:p>
          <a:p>
            <a:r>
              <a:rPr lang="it-IT" sz="1600" dirty="0"/>
              <a:t>• Ogni contenitore può essere gestito allo stesso modo</a:t>
            </a:r>
          </a:p>
          <a:p>
            <a:r>
              <a:rPr lang="it-IT" sz="1600" dirty="0"/>
              <a:t>• Semplifica la gestione del ciclo di vita</a:t>
            </a:r>
          </a:p>
          <a:p>
            <a:r>
              <a:rPr lang="it-IT" sz="1600" b="1" dirty="0"/>
              <a:t>• Configura una volta, esegui qualsiasi cosa**</a:t>
            </a:r>
          </a:p>
        </p:txBody>
      </p:sp>
      <p:sp>
        <p:nvSpPr>
          <p:cNvPr id="20" name="CasellaDiTesto 19">
            <a:extLst>
              <a:ext uri="{FF2B5EF4-FFF2-40B4-BE49-F238E27FC236}">
                <a16:creationId xmlns:a16="http://schemas.microsoft.com/office/drawing/2014/main" id="{6AE250A8-4446-CE20-9A92-608DEC202F34}"/>
              </a:ext>
            </a:extLst>
          </p:cNvPr>
          <p:cNvSpPr txBox="1"/>
          <p:nvPr/>
        </p:nvSpPr>
        <p:spPr>
          <a:xfrm>
            <a:off x="965469" y="2420114"/>
            <a:ext cx="11077373" cy="1569660"/>
          </a:xfrm>
          <a:prstGeom prst="rect">
            <a:avLst/>
          </a:prstGeom>
          <a:noFill/>
        </p:spPr>
        <p:txBody>
          <a:bodyPr wrap="square">
            <a:spAutoFit/>
          </a:bodyPr>
          <a:lstStyle/>
          <a:p>
            <a:r>
              <a:rPr lang="it-IT" sz="1600" dirty="0"/>
              <a:t>Macchine virtuali vs contenitori</a:t>
            </a:r>
          </a:p>
          <a:p>
            <a:r>
              <a:rPr lang="it-IT" sz="1600" dirty="0"/>
              <a:t>Le macchine virtuali non risolvono gli stessi problemi dei container?</a:t>
            </a:r>
          </a:p>
          <a:p>
            <a:r>
              <a:rPr lang="it-IT" sz="1600" dirty="0"/>
              <a:t>• Sì, ma non sono così leggeri</a:t>
            </a:r>
          </a:p>
          <a:p>
            <a:r>
              <a:rPr lang="it-IT" sz="1600" dirty="0"/>
              <a:t>• I container consentono un'implementazione, un riavvio e così via notevolmente più rapidi...</a:t>
            </a:r>
          </a:p>
          <a:p>
            <a:endParaRPr lang="it-IT" sz="1600" dirty="0"/>
          </a:p>
          <a:p>
            <a:r>
              <a:rPr lang="it-IT" sz="1600" dirty="0"/>
              <a:t>							Non c’è la necessità di suddividere i sistemi operativi</a:t>
            </a:r>
          </a:p>
        </p:txBody>
      </p:sp>
      <p:pic>
        <p:nvPicPr>
          <p:cNvPr id="22" name="Immagine 21">
            <a:extLst>
              <a:ext uri="{FF2B5EF4-FFF2-40B4-BE49-F238E27FC236}">
                <a16:creationId xmlns:a16="http://schemas.microsoft.com/office/drawing/2014/main" id="{915081E6-E270-DC47-B4CD-CF1A180F3959}"/>
              </a:ext>
            </a:extLst>
          </p:cNvPr>
          <p:cNvPicPr>
            <a:picLocks noChangeAspect="1"/>
          </p:cNvPicPr>
          <p:nvPr/>
        </p:nvPicPr>
        <p:blipFill>
          <a:blip r:embed="rId5"/>
          <a:stretch>
            <a:fillRect/>
          </a:stretch>
        </p:blipFill>
        <p:spPr>
          <a:xfrm>
            <a:off x="965470" y="3415795"/>
            <a:ext cx="6324903" cy="1640401"/>
          </a:xfrm>
          <a:prstGeom prst="rect">
            <a:avLst/>
          </a:prstGeom>
        </p:spPr>
      </p:pic>
      <p:grpSp>
        <p:nvGrpSpPr>
          <p:cNvPr id="23" name="Group 13">
            <a:extLst>
              <a:ext uri="{FF2B5EF4-FFF2-40B4-BE49-F238E27FC236}">
                <a16:creationId xmlns:a16="http://schemas.microsoft.com/office/drawing/2014/main" id="{E81EEF4D-49A1-2C8B-3312-FBD809CFE684}"/>
              </a:ext>
            </a:extLst>
          </p:cNvPr>
          <p:cNvGrpSpPr/>
          <p:nvPr/>
        </p:nvGrpSpPr>
        <p:grpSpPr>
          <a:xfrm>
            <a:off x="11147899" y="6168958"/>
            <a:ext cx="729574" cy="570689"/>
            <a:chOff x="11147899" y="6168958"/>
            <a:chExt cx="729574" cy="570689"/>
          </a:xfrm>
        </p:grpSpPr>
        <p:sp>
          <p:nvSpPr>
            <p:cNvPr id="24" name="Rectangle 14">
              <a:extLst>
                <a:ext uri="{FF2B5EF4-FFF2-40B4-BE49-F238E27FC236}">
                  <a16:creationId xmlns:a16="http://schemas.microsoft.com/office/drawing/2014/main" id="{F5DD405B-BDF9-C719-97E8-C486839A1D0B}"/>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Graphic 15" descr="Back RTL">
              <a:hlinkClick r:id="rId6" action="ppaction://hlinksldjump"/>
              <a:extLst>
                <a:ext uri="{FF2B5EF4-FFF2-40B4-BE49-F238E27FC236}">
                  <a16:creationId xmlns:a16="http://schemas.microsoft.com/office/drawing/2014/main" id="{9B6821AC-7BC1-C835-3920-462055216E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2068108469"/>
      </p:ext>
    </p:extLst>
  </p:cSld>
  <p:clrMapOvr>
    <a:masterClrMapping/>
  </p:clrMapOvr>
  <p:transition>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083814" y="0"/>
            <a:ext cx="4024371" cy="432547"/>
          </a:xfrm>
        </p:spPr>
        <p:txBody>
          <a:bodyPr>
            <a:normAutofit fontScale="90000"/>
          </a:bodyPr>
          <a:lstStyle/>
          <a:p>
            <a:r>
              <a:rPr lang="it-IT" sz="3200" dirty="0"/>
              <a:t>Containerizzazione (3)</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0" name="CasellaDiTesto 9">
            <a:extLst>
              <a:ext uri="{FF2B5EF4-FFF2-40B4-BE49-F238E27FC236}">
                <a16:creationId xmlns:a16="http://schemas.microsoft.com/office/drawing/2014/main" id="{ECFD1B04-BFC5-85FB-11DF-FBE4B6F429AE}"/>
              </a:ext>
            </a:extLst>
          </p:cNvPr>
          <p:cNvSpPr txBox="1"/>
          <p:nvPr/>
        </p:nvSpPr>
        <p:spPr>
          <a:xfrm>
            <a:off x="885175" y="622729"/>
            <a:ext cx="11021480" cy="3785652"/>
          </a:xfrm>
          <a:prstGeom prst="rect">
            <a:avLst/>
          </a:prstGeom>
          <a:noFill/>
        </p:spPr>
        <p:txBody>
          <a:bodyPr wrap="square">
            <a:spAutoFit/>
          </a:bodyPr>
          <a:lstStyle/>
          <a:p>
            <a:r>
              <a:rPr lang="it-IT" sz="1600" dirty="0"/>
              <a:t>Docker: The Container Engine</a:t>
            </a:r>
          </a:p>
          <a:p>
            <a:r>
              <a:rPr lang="it-IT" sz="1600" b="1" dirty="0"/>
              <a:t>Immagini Docker</a:t>
            </a:r>
          </a:p>
          <a:p>
            <a:r>
              <a:rPr lang="it-IT" sz="1600" dirty="0"/>
              <a:t>• Modelli portatili di sola lettura</a:t>
            </a:r>
          </a:p>
          <a:p>
            <a:r>
              <a:rPr lang="it-IT" sz="1600" dirty="0"/>
              <a:t>• Contengono tutte le istruzioni per creare un file contenitore</a:t>
            </a:r>
          </a:p>
          <a:p>
            <a:r>
              <a:rPr lang="it-IT" sz="1600" dirty="0"/>
              <a:t>• Può essere caricato da un file di archivio tar</a:t>
            </a:r>
          </a:p>
          <a:p>
            <a:r>
              <a:rPr lang="it-IT" sz="1600" dirty="0"/>
              <a:t>• Può essere scaricato da un registro</a:t>
            </a:r>
          </a:p>
          <a:p>
            <a:r>
              <a:rPr lang="it-IT" sz="1600" dirty="0"/>
              <a:t>• Può essere costruito estendendo uno esistente immagine con un </a:t>
            </a:r>
          </a:p>
          <a:p>
            <a:r>
              <a:rPr lang="it-IT" sz="1600" dirty="0"/>
              <a:t>elenco di istruzioni specificato in un file di testo (</a:t>
            </a:r>
            <a:r>
              <a:rPr lang="it-IT" sz="1600" dirty="0" err="1"/>
              <a:t>Dockerfile</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Tutorial: </a:t>
            </a:r>
            <a:r>
              <a:rPr lang="it-IT" sz="1600" dirty="0">
                <a:hlinkClick r:id="rId5"/>
              </a:rPr>
              <a:t>https://docdro.id/WtE06ve#page=17</a:t>
            </a:r>
            <a:endParaRPr lang="it-IT" sz="1600" dirty="0"/>
          </a:p>
        </p:txBody>
      </p:sp>
      <p:pic>
        <p:nvPicPr>
          <p:cNvPr id="12" name="Immagine 11">
            <a:extLst>
              <a:ext uri="{FF2B5EF4-FFF2-40B4-BE49-F238E27FC236}">
                <a16:creationId xmlns:a16="http://schemas.microsoft.com/office/drawing/2014/main" id="{6297C0B2-F911-C706-1AC0-0DB44BF995D6}"/>
              </a:ext>
            </a:extLst>
          </p:cNvPr>
          <p:cNvPicPr>
            <a:picLocks noChangeAspect="1"/>
          </p:cNvPicPr>
          <p:nvPr/>
        </p:nvPicPr>
        <p:blipFill>
          <a:blip r:embed="rId6"/>
          <a:stretch>
            <a:fillRect/>
          </a:stretch>
        </p:blipFill>
        <p:spPr>
          <a:xfrm>
            <a:off x="6675223" y="622729"/>
            <a:ext cx="5356676" cy="2276114"/>
          </a:xfrm>
          <a:prstGeom prst="rect">
            <a:avLst/>
          </a:prstGeom>
        </p:spPr>
      </p:pic>
      <p:pic>
        <p:nvPicPr>
          <p:cNvPr id="15" name="Immagine 14">
            <a:extLst>
              <a:ext uri="{FF2B5EF4-FFF2-40B4-BE49-F238E27FC236}">
                <a16:creationId xmlns:a16="http://schemas.microsoft.com/office/drawing/2014/main" id="{058172B6-9BDB-2242-9AEA-58B5E4B8B7A7}"/>
              </a:ext>
            </a:extLst>
          </p:cNvPr>
          <p:cNvPicPr>
            <a:picLocks noChangeAspect="1"/>
          </p:cNvPicPr>
          <p:nvPr/>
        </p:nvPicPr>
        <p:blipFill>
          <a:blip r:embed="rId7"/>
          <a:stretch>
            <a:fillRect/>
          </a:stretch>
        </p:blipFill>
        <p:spPr>
          <a:xfrm>
            <a:off x="9353561" y="3098751"/>
            <a:ext cx="2163554" cy="2802579"/>
          </a:xfrm>
          <a:prstGeom prst="rect">
            <a:avLst/>
          </a:prstGeom>
        </p:spPr>
      </p:pic>
    </p:spTree>
    <p:extLst>
      <p:ext uri="{BB962C8B-B14F-4D97-AF65-F5344CB8AC3E}">
        <p14:creationId xmlns:p14="http://schemas.microsoft.com/office/powerpoint/2010/main" val="2883518097"/>
      </p:ext>
    </p:extLst>
  </p:cSld>
  <p:clrMapOvr>
    <a:masterClrMapping/>
  </p:clrMapOvr>
  <p:transition>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893732" y="9728"/>
            <a:ext cx="2404535" cy="432547"/>
          </a:xfrm>
        </p:spPr>
        <p:txBody>
          <a:bodyPr>
            <a:normAutofit fontScale="90000"/>
          </a:bodyPr>
          <a:lstStyle/>
          <a:p>
            <a:r>
              <a:rPr lang="it-IT" sz="3200" dirty="0"/>
              <a:t>API REST (1)</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2" name="Group 13">
            <a:extLst>
              <a:ext uri="{FF2B5EF4-FFF2-40B4-BE49-F238E27FC236}">
                <a16:creationId xmlns:a16="http://schemas.microsoft.com/office/drawing/2014/main" id="{11985983-0FA0-A740-F138-9FA645EFEBE2}"/>
              </a:ext>
            </a:extLst>
          </p:cNvPr>
          <p:cNvGrpSpPr/>
          <p:nvPr/>
        </p:nvGrpSpPr>
        <p:grpSpPr>
          <a:xfrm>
            <a:off x="11147899" y="6168958"/>
            <a:ext cx="729574" cy="570689"/>
            <a:chOff x="11147899" y="6168958"/>
            <a:chExt cx="729574" cy="570689"/>
          </a:xfrm>
        </p:grpSpPr>
        <p:sp>
          <p:nvSpPr>
            <p:cNvPr id="3" name="Rectangle 14">
              <a:extLst>
                <a:ext uri="{FF2B5EF4-FFF2-40B4-BE49-F238E27FC236}">
                  <a16:creationId xmlns:a16="http://schemas.microsoft.com/office/drawing/2014/main" id="{8D86C656-108D-7A8B-D836-CC8173959437}"/>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Graphic 15" descr="Back RTL">
              <a:hlinkClick r:id="rId5" action="ppaction://hlinksldjump"/>
              <a:extLst>
                <a:ext uri="{FF2B5EF4-FFF2-40B4-BE49-F238E27FC236}">
                  <a16:creationId xmlns:a16="http://schemas.microsoft.com/office/drawing/2014/main" id="{F90E9659-C181-3453-3A04-42DF8D11AA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7" name="CasellaDiTesto 6">
            <a:extLst>
              <a:ext uri="{FF2B5EF4-FFF2-40B4-BE49-F238E27FC236}">
                <a16:creationId xmlns:a16="http://schemas.microsoft.com/office/drawing/2014/main" id="{270E5678-067F-D51B-66D8-42C16AAD20E4}"/>
              </a:ext>
            </a:extLst>
          </p:cNvPr>
          <p:cNvSpPr txBox="1"/>
          <p:nvPr/>
        </p:nvSpPr>
        <p:spPr>
          <a:xfrm>
            <a:off x="629957" y="442275"/>
            <a:ext cx="6094378" cy="1323439"/>
          </a:xfrm>
          <a:prstGeom prst="rect">
            <a:avLst/>
          </a:prstGeom>
          <a:noFill/>
        </p:spPr>
        <p:txBody>
          <a:bodyPr wrap="square">
            <a:spAutoFit/>
          </a:bodyPr>
          <a:lstStyle/>
          <a:p>
            <a:r>
              <a:rPr lang="it-IT" sz="1600" dirty="0"/>
              <a:t>Come possiamo gestire la comunicazione tra client e applicazioni?</a:t>
            </a:r>
          </a:p>
          <a:p>
            <a:r>
              <a:rPr lang="it-IT" sz="1600" dirty="0"/>
              <a:t>• Definire manualmente un protocollo su TCP, </a:t>
            </a:r>
            <a:r>
              <a:rPr lang="it-IT" sz="1600" dirty="0" err="1"/>
              <a:t>socket</a:t>
            </a:r>
            <a:r>
              <a:rPr lang="it-IT" sz="1600" dirty="0"/>
              <a:t> aperti, ecc... : poco conveniente, poco interoperabile</a:t>
            </a:r>
          </a:p>
          <a:p>
            <a:r>
              <a:rPr lang="it-IT" sz="1600" dirty="0"/>
              <a:t>• Esistono (</a:t>
            </a:r>
            <a:r>
              <a:rPr lang="it-IT" sz="1600" dirty="0" err="1"/>
              <a:t>ndr</a:t>
            </a:r>
            <a:r>
              <a:rPr lang="it-IT" sz="1600" dirty="0"/>
              <a:t>) protocolli dedicati, che reinventano un'alternativa al web che usano standard web</a:t>
            </a:r>
          </a:p>
        </p:txBody>
      </p:sp>
      <p:sp>
        <p:nvSpPr>
          <p:cNvPr id="14" name="CasellaDiTesto 13">
            <a:extLst>
              <a:ext uri="{FF2B5EF4-FFF2-40B4-BE49-F238E27FC236}">
                <a16:creationId xmlns:a16="http://schemas.microsoft.com/office/drawing/2014/main" id="{575C997C-2106-80BF-0462-04BA161FE5A2}"/>
              </a:ext>
            </a:extLst>
          </p:cNvPr>
          <p:cNvSpPr txBox="1"/>
          <p:nvPr/>
        </p:nvSpPr>
        <p:spPr>
          <a:xfrm>
            <a:off x="629956" y="1782440"/>
            <a:ext cx="7949839" cy="4278094"/>
          </a:xfrm>
          <a:prstGeom prst="rect">
            <a:avLst/>
          </a:prstGeom>
          <a:noFill/>
        </p:spPr>
        <p:txBody>
          <a:bodyPr wrap="square">
            <a:spAutoFit/>
          </a:bodyPr>
          <a:lstStyle/>
          <a:p>
            <a:r>
              <a:rPr lang="it-IT" sz="1600" b="1" dirty="0"/>
              <a:t>REST</a:t>
            </a:r>
            <a:r>
              <a:rPr lang="it-IT" sz="1600" dirty="0"/>
              <a:t> è un insieme di principi e linee guida che definiscono come web degli standard</a:t>
            </a:r>
          </a:p>
          <a:p>
            <a:r>
              <a:rPr lang="it-IT" sz="1600" dirty="0"/>
              <a:t>• Basato su HTTP e URI</a:t>
            </a:r>
          </a:p>
          <a:p>
            <a:r>
              <a:rPr lang="it-IT" sz="1600" dirty="0"/>
              <a:t>• Fornisce un'interfaccia comune e coerente basata su un uso «corretto» dell'HTTP</a:t>
            </a:r>
          </a:p>
          <a:p>
            <a:endParaRPr lang="it-IT" sz="1600" dirty="0"/>
          </a:p>
          <a:p>
            <a:r>
              <a:rPr lang="it-IT" sz="1600" b="1" dirty="0"/>
              <a:t>HTTP</a:t>
            </a:r>
          </a:p>
          <a:p>
            <a:r>
              <a:rPr lang="it-IT" sz="1600" dirty="0"/>
              <a:t>• HTTP può richiedere diversi tipi di operazioni (usando i verbi)</a:t>
            </a:r>
          </a:p>
          <a:p>
            <a:r>
              <a:rPr lang="it-IT" sz="1600" dirty="0"/>
              <a:t>• La risorsa su cui operare è identificata dall'URI</a:t>
            </a:r>
          </a:p>
          <a:p>
            <a:r>
              <a:rPr lang="it-IT" sz="1600" dirty="0"/>
              <a:t>• Basato sull'idea di CRUD (crea, recupera, aggiorna, elimina)</a:t>
            </a:r>
          </a:p>
          <a:p>
            <a:endParaRPr lang="it-IT" sz="1600" dirty="0"/>
          </a:p>
          <a:p>
            <a:endParaRPr lang="it-IT" sz="1600" dirty="0"/>
          </a:p>
          <a:p>
            <a:r>
              <a:rPr lang="it-IT" sz="1600" b="1" dirty="0"/>
              <a:t>Data </a:t>
            </a:r>
            <a:r>
              <a:rPr lang="it-IT" sz="1600" b="1" dirty="0" err="1"/>
              <a:t>interexchange</a:t>
            </a:r>
            <a:r>
              <a:rPr lang="it-IT" sz="1600" b="1" dirty="0"/>
              <a:t> formats </a:t>
            </a:r>
          </a:p>
          <a:p>
            <a:r>
              <a:rPr lang="it-IT" sz="1600" dirty="0"/>
              <a:t>JSON/XML		</a:t>
            </a:r>
          </a:p>
          <a:p>
            <a:endParaRPr lang="it-IT" sz="1600" dirty="0"/>
          </a:p>
          <a:p>
            <a:r>
              <a:rPr lang="it-IT" sz="1600" dirty="0"/>
              <a:t>HTTP è </a:t>
            </a:r>
            <a:r>
              <a:rPr lang="it-IT" sz="1600" dirty="0" err="1"/>
              <a:t>stateless</a:t>
            </a:r>
            <a:r>
              <a:rPr lang="it-IT" sz="1600" dirty="0"/>
              <a:t> REST «fornisce» una rappresentazione dello stato</a:t>
            </a:r>
          </a:p>
          <a:p>
            <a:r>
              <a:rPr lang="it-IT" sz="1600" dirty="0"/>
              <a:t>• Stato dell'applicazione (sul cliente)</a:t>
            </a:r>
          </a:p>
          <a:p>
            <a:r>
              <a:rPr lang="it-IT" sz="1600" dirty="0"/>
              <a:t>• Stato della risorsa (sul server)</a:t>
            </a:r>
          </a:p>
          <a:p>
            <a:r>
              <a:rPr lang="it-IT" sz="1600" dirty="0"/>
              <a:t>• Trasferiti utilizzando opportune rappresentazioni (es.: JSON, XML, …)			</a:t>
            </a:r>
          </a:p>
        </p:txBody>
      </p:sp>
      <p:pic>
        <p:nvPicPr>
          <p:cNvPr id="17" name="Immagine 16">
            <a:extLst>
              <a:ext uri="{FF2B5EF4-FFF2-40B4-BE49-F238E27FC236}">
                <a16:creationId xmlns:a16="http://schemas.microsoft.com/office/drawing/2014/main" id="{AD5784F2-CF83-FCB4-9EA0-724A6D973F77}"/>
              </a:ext>
            </a:extLst>
          </p:cNvPr>
          <p:cNvPicPr>
            <a:picLocks noChangeAspect="1"/>
          </p:cNvPicPr>
          <p:nvPr/>
        </p:nvPicPr>
        <p:blipFill rotWithShape="1">
          <a:blip r:embed="rId8"/>
          <a:srcRect r="54618"/>
          <a:stretch/>
        </p:blipFill>
        <p:spPr>
          <a:xfrm>
            <a:off x="6095999" y="2572098"/>
            <a:ext cx="2266596" cy="1349389"/>
          </a:xfrm>
          <a:prstGeom prst="rect">
            <a:avLst/>
          </a:prstGeom>
        </p:spPr>
      </p:pic>
      <p:pic>
        <p:nvPicPr>
          <p:cNvPr id="20" name="Immagine 19">
            <a:extLst>
              <a:ext uri="{FF2B5EF4-FFF2-40B4-BE49-F238E27FC236}">
                <a16:creationId xmlns:a16="http://schemas.microsoft.com/office/drawing/2014/main" id="{B9D67718-C396-FF14-7C1E-90A7E3534D18}"/>
              </a:ext>
            </a:extLst>
          </p:cNvPr>
          <p:cNvPicPr>
            <a:picLocks noChangeAspect="1"/>
          </p:cNvPicPr>
          <p:nvPr/>
        </p:nvPicPr>
        <p:blipFill rotWithShape="1">
          <a:blip r:embed="rId9"/>
          <a:srcRect l="1" r="433"/>
          <a:stretch/>
        </p:blipFill>
        <p:spPr>
          <a:xfrm>
            <a:off x="5622048" y="3976307"/>
            <a:ext cx="3352438" cy="872491"/>
          </a:xfrm>
          <a:prstGeom prst="rect">
            <a:avLst/>
          </a:prstGeom>
        </p:spPr>
      </p:pic>
      <p:pic>
        <p:nvPicPr>
          <p:cNvPr id="22" name="Immagine 21">
            <a:extLst>
              <a:ext uri="{FF2B5EF4-FFF2-40B4-BE49-F238E27FC236}">
                <a16:creationId xmlns:a16="http://schemas.microsoft.com/office/drawing/2014/main" id="{C1781BDE-4B1C-CE3A-BE5C-E45543DEFCD9}"/>
              </a:ext>
            </a:extLst>
          </p:cNvPr>
          <p:cNvPicPr>
            <a:picLocks noChangeAspect="1"/>
          </p:cNvPicPr>
          <p:nvPr/>
        </p:nvPicPr>
        <p:blipFill>
          <a:blip r:embed="rId10"/>
          <a:stretch>
            <a:fillRect/>
          </a:stretch>
        </p:blipFill>
        <p:spPr>
          <a:xfrm>
            <a:off x="9262777" y="3976307"/>
            <a:ext cx="2843209" cy="1144866"/>
          </a:xfrm>
          <a:prstGeom prst="rect">
            <a:avLst/>
          </a:prstGeom>
        </p:spPr>
      </p:pic>
      <p:pic>
        <p:nvPicPr>
          <p:cNvPr id="24" name="Immagine 23">
            <a:extLst>
              <a:ext uri="{FF2B5EF4-FFF2-40B4-BE49-F238E27FC236}">
                <a16:creationId xmlns:a16="http://schemas.microsoft.com/office/drawing/2014/main" id="{B09FE26D-51E6-0E52-5E6F-70A3FC0BA893}"/>
              </a:ext>
            </a:extLst>
          </p:cNvPr>
          <p:cNvPicPr>
            <a:picLocks noChangeAspect="1"/>
          </p:cNvPicPr>
          <p:nvPr/>
        </p:nvPicPr>
        <p:blipFill>
          <a:blip r:embed="rId11"/>
          <a:stretch>
            <a:fillRect/>
          </a:stretch>
        </p:blipFill>
        <p:spPr>
          <a:xfrm>
            <a:off x="6673260" y="5556859"/>
            <a:ext cx="3892513" cy="975696"/>
          </a:xfrm>
          <a:prstGeom prst="rect">
            <a:avLst/>
          </a:prstGeom>
        </p:spPr>
      </p:pic>
      <p:pic>
        <p:nvPicPr>
          <p:cNvPr id="25" name="Immagine 24">
            <a:extLst>
              <a:ext uri="{FF2B5EF4-FFF2-40B4-BE49-F238E27FC236}">
                <a16:creationId xmlns:a16="http://schemas.microsoft.com/office/drawing/2014/main" id="{859A0516-9B8C-8EAB-55BB-7E3B76DF3993}"/>
              </a:ext>
            </a:extLst>
          </p:cNvPr>
          <p:cNvPicPr>
            <a:picLocks noChangeAspect="1"/>
          </p:cNvPicPr>
          <p:nvPr/>
        </p:nvPicPr>
        <p:blipFill rotWithShape="1">
          <a:blip r:embed="rId8"/>
          <a:srcRect l="52040"/>
          <a:stretch/>
        </p:blipFill>
        <p:spPr>
          <a:xfrm>
            <a:off x="9572715" y="2572098"/>
            <a:ext cx="2395360" cy="1349389"/>
          </a:xfrm>
          <a:prstGeom prst="rect">
            <a:avLst/>
          </a:prstGeom>
        </p:spPr>
      </p:pic>
    </p:spTree>
    <p:extLst>
      <p:ext uri="{BB962C8B-B14F-4D97-AF65-F5344CB8AC3E}">
        <p14:creationId xmlns:p14="http://schemas.microsoft.com/office/powerpoint/2010/main" val="168308582"/>
      </p:ext>
    </p:extLst>
  </p:cSld>
  <p:clrMapOvr>
    <a:masterClrMapping/>
  </p:clrMapOvr>
  <p:transition>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893732" y="9728"/>
            <a:ext cx="2404535" cy="432547"/>
          </a:xfrm>
        </p:spPr>
        <p:txBody>
          <a:bodyPr>
            <a:normAutofit fontScale="90000"/>
          </a:bodyPr>
          <a:lstStyle/>
          <a:p>
            <a:r>
              <a:rPr lang="it-IT" sz="3200" dirty="0"/>
              <a:t>API REST (2)</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2" name="Group 13">
            <a:extLst>
              <a:ext uri="{FF2B5EF4-FFF2-40B4-BE49-F238E27FC236}">
                <a16:creationId xmlns:a16="http://schemas.microsoft.com/office/drawing/2014/main" id="{11985983-0FA0-A740-F138-9FA645EFEBE2}"/>
              </a:ext>
            </a:extLst>
          </p:cNvPr>
          <p:cNvGrpSpPr/>
          <p:nvPr/>
        </p:nvGrpSpPr>
        <p:grpSpPr>
          <a:xfrm>
            <a:off x="11147899" y="6168958"/>
            <a:ext cx="729574" cy="570689"/>
            <a:chOff x="11147899" y="6168958"/>
            <a:chExt cx="729574" cy="570689"/>
          </a:xfrm>
        </p:grpSpPr>
        <p:sp>
          <p:nvSpPr>
            <p:cNvPr id="3" name="Rectangle 14">
              <a:extLst>
                <a:ext uri="{FF2B5EF4-FFF2-40B4-BE49-F238E27FC236}">
                  <a16:creationId xmlns:a16="http://schemas.microsoft.com/office/drawing/2014/main" id="{8D86C656-108D-7A8B-D836-CC8173959437}"/>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Graphic 15" descr="Back RTL">
              <a:hlinkClick r:id="rId5" action="ppaction://hlinksldjump"/>
              <a:extLst>
                <a:ext uri="{FF2B5EF4-FFF2-40B4-BE49-F238E27FC236}">
                  <a16:creationId xmlns:a16="http://schemas.microsoft.com/office/drawing/2014/main" id="{F90E9659-C181-3453-3A04-42DF8D11AA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12" name="CasellaDiTesto 11">
            <a:extLst>
              <a:ext uri="{FF2B5EF4-FFF2-40B4-BE49-F238E27FC236}">
                <a16:creationId xmlns:a16="http://schemas.microsoft.com/office/drawing/2014/main" id="{A91E4DE3-D485-7678-2FF0-D1FF34A494D7}"/>
              </a:ext>
            </a:extLst>
          </p:cNvPr>
          <p:cNvSpPr txBox="1"/>
          <p:nvPr/>
        </p:nvSpPr>
        <p:spPr>
          <a:xfrm>
            <a:off x="955743" y="442275"/>
            <a:ext cx="9355576" cy="1569660"/>
          </a:xfrm>
          <a:prstGeom prst="rect">
            <a:avLst/>
          </a:prstGeom>
          <a:noFill/>
        </p:spPr>
        <p:txBody>
          <a:bodyPr wrap="square">
            <a:spAutoFit/>
          </a:bodyPr>
          <a:lstStyle/>
          <a:p>
            <a:r>
              <a:rPr lang="it-IT" sz="1600" b="1" dirty="0"/>
              <a:t>Fondamenti di REST</a:t>
            </a:r>
          </a:p>
          <a:p>
            <a:r>
              <a:rPr lang="it-IT" sz="1600" dirty="0"/>
              <a:t>• Un'API REST consente di interagire con le risorse</a:t>
            </a:r>
          </a:p>
          <a:p>
            <a:r>
              <a:rPr lang="it-IT" sz="1600" dirty="0"/>
              <a:t>• Tutte le richieste sono associate ad un URI univoco</a:t>
            </a:r>
          </a:p>
          <a:p>
            <a:r>
              <a:rPr lang="it-IT" sz="1600" dirty="0"/>
              <a:t>• «Una risorsa è tutto ciò che è abbastanza importante da essere indicato come a cosa in sé»</a:t>
            </a:r>
          </a:p>
          <a:p>
            <a:r>
              <a:rPr lang="it-IT" sz="1600" dirty="0"/>
              <a:t>• La risorsa tipicamente (ma non necessariamente) corrisponde a persistente oggetti di dominio</a:t>
            </a:r>
          </a:p>
          <a:p>
            <a:r>
              <a:rPr lang="it-IT" sz="1600" dirty="0"/>
              <a:t>• I verbi HTTP devono essere utilizzati per recuperare o manipolare le risorse</a:t>
            </a:r>
          </a:p>
        </p:txBody>
      </p:sp>
      <p:pic>
        <p:nvPicPr>
          <p:cNvPr id="16" name="Immagine 15">
            <a:extLst>
              <a:ext uri="{FF2B5EF4-FFF2-40B4-BE49-F238E27FC236}">
                <a16:creationId xmlns:a16="http://schemas.microsoft.com/office/drawing/2014/main" id="{4317F26D-DF1E-5AAF-CE38-7364E104A72C}"/>
              </a:ext>
            </a:extLst>
          </p:cNvPr>
          <p:cNvPicPr>
            <a:picLocks noChangeAspect="1"/>
          </p:cNvPicPr>
          <p:nvPr/>
        </p:nvPicPr>
        <p:blipFill>
          <a:blip r:embed="rId8"/>
          <a:stretch>
            <a:fillRect/>
          </a:stretch>
        </p:blipFill>
        <p:spPr>
          <a:xfrm>
            <a:off x="885175" y="1924227"/>
            <a:ext cx="5350255" cy="2287598"/>
          </a:xfrm>
          <a:prstGeom prst="rect">
            <a:avLst/>
          </a:prstGeom>
        </p:spPr>
      </p:pic>
      <p:sp>
        <p:nvSpPr>
          <p:cNvPr id="21" name="CasellaDiTesto 20">
            <a:extLst>
              <a:ext uri="{FF2B5EF4-FFF2-40B4-BE49-F238E27FC236}">
                <a16:creationId xmlns:a16="http://schemas.microsoft.com/office/drawing/2014/main" id="{D1425AE8-C403-E0DF-F2C2-6A611454FB28}"/>
              </a:ext>
            </a:extLst>
          </p:cNvPr>
          <p:cNvSpPr txBox="1"/>
          <p:nvPr/>
        </p:nvSpPr>
        <p:spPr>
          <a:xfrm>
            <a:off x="955743" y="4343560"/>
            <a:ext cx="10921730" cy="1323439"/>
          </a:xfrm>
          <a:prstGeom prst="rect">
            <a:avLst/>
          </a:prstGeom>
          <a:noFill/>
        </p:spPr>
        <p:txBody>
          <a:bodyPr wrap="square">
            <a:spAutoFit/>
          </a:bodyPr>
          <a:lstStyle/>
          <a:p>
            <a:r>
              <a:rPr lang="it-IT" sz="1600" b="1" dirty="0"/>
              <a:t>API Authentication/</a:t>
            </a:r>
            <a:r>
              <a:rPr lang="it-IT" sz="1600" b="1" dirty="0" err="1"/>
              <a:t>Authorization</a:t>
            </a:r>
            <a:endParaRPr lang="it-IT" sz="1600" b="1" dirty="0"/>
          </a:p>
          <a:p>
            <a:r>
              <a:rPr lang="it-IT" sz="1600" dirty="0"/>
              <a:t>Le API REST consentono agli utenti di manipolare le risorse. Nella maggior parte dei casi, non vogliamo che tutti siano in grado di farlo </a:t>
            </a:r>
          </a:p>
          <a:p>
            <a:r>
              <a:rPr lang="it-IT" sz="1600" dirty="0"/>
              <a:t>• Autenticazione: vogliamo che solo gli utenti legittimi possano accedere a risorse</a:t>
            </a:r>
          </a:p>
          <a:p>
            <a:r>
              <a:rPr lang="it-IT" sz="1600" dirty="0"/>
              <a:t>• Autorizzazione: potremmo anche desiderare che alcuni utenti possano accedere solo determinate risorse (ad esempio: un dipendente non dovrebbe essere in grado di aggiornare il proprio </a:t>
            </a:r>
            <a:r>
              <a:rPr lang="it-IT" sz="1600" dirty="0" err="1"/>
              <a:t>proprio</a:t>
            </a:r>
            <a:r>
              <a:rPr lang="it-IT" sz="1600" dirty="0"/>
              <a:t> stipendio)</a:t>
            </a:r>
          </a:p>
        </p:txBody>
      </p:sp>
    </p:spTree>
    <p:extLst>
      <p:ext uri="{BB962C8B-B14F-4D97-AF65-F5344CB8AC3E}">
        <p14:creationId xmlns:p14="http://schemas.microsoft.com/office/powerpoint/2010/main" val="769928342"/>
      </p:ext>
    </p:extLst>
  </p:cSld>
  <p:clrMapOvr>
    <a:masterClrMapping/>
  </p:clrMapOvr>
  <p:transition>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893732" y="9728"/>
            <a:ext cx="2404535" cy="432547"/>
          </a:xfrm>
        </p:spPr>
        <p:txBody>
          <a:bodyPr>
            <a:normAutofit fontScale="90000"/>
          </a:bodyPr>
          <a:lstStyle/>
          <a:p>
            <a:r>
              <a:rPr lang="it-IT" sz="3200" dirty="0"/>
              <a:t>API REST (3)</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7" name="CasellaDiTesto 6">
            <a:extLst>
              <a:ext uri="{FF2B5EF4-FFF2-40B4-BE49-F238E27FC236}">
                <a16:creationId xmlns:a16="http://schemas.microsoft.com/office/drawing/2014/main" id="{F72E9F58-AFE8-8A36-1285-4462F855258D}"/>
              </a:ext>
            </a:extLst>
          </p:cNvPr>
          <p:cNvSpPr txBox="1"/>
          <p:nvPr/>
        </p:nvSpPr>
        <p:spPr>
          <a:xfrm>
            <a:off x="1053019" y="563249"/>
            <a:ext cx="9083202" cy="2339102"/>
          </a:xfrm>
          <a:prstGeom prst="rect">
            <a:avLst/>
          </a:prstGeom>
          <a:noFill/>
        </p:spPr>
        <p:txBody>
          <a:bodyPr wrap="square">
            <a:spAutoFit/>
          </a:bodyPr>
          <a:lstStyle/>
          <a:p>
            <a:r>
              <a:rPr lang="it-IT" sz="1600" dirty="0"/>
              <a:t>Come proteggere le API REST</a:t>
            </a:r>
          </a:p>
          <a:p>
            <a:r>
              <a:rPr lang="it-IT" sz="1600" dirty="0"/>
              <a:t>Uno schema di autenticazione ampiamente utilizzato è basato sui </a:t>
            </a:r>
            <a:r>
              <a:rPr lang="it-IT" sz="1600" b="1" dirty="0"/>
              <a:t>token</a:t>
            </a:r>
          </a:p>
          <a:p>
            <a:r>
              <a:rPr lang="it-IT" sz="1600" dirty="0"/>
              <a:t>Idea:</a:t>
            </a:r>
          </a:p>
          <a:p>
            <a:r>
              <a:rPr lang="it-IT" sz="1600" dirty="0"/>
              <a:t>1. I client inviano una richiesta con nome utente e password all'API</a:t>
            </a:r>
          </a:p>
          <a:p>
            <a:r>
              <a:rPr lang="it-IT" sz="1600" dirty="0"/>
              <a:t>2. L'API convalida nome utente e password e genera un token</a:t>
            </a:r>
          </a:p>
          <a:p>
            <a:r>
              <a:rPr lang="it-IT" sz="1600" dirty="0"/>
              <a:t>3. Il token (una stringa) viene restituito al client</a:t>
            </a:r>
          </a:p>
          <a:p>
            <a:r>
              <a:rPr lang="it-IT" sz="1600" dirty="0"/>
              <a:t>4. Il client deve restituire il token all'API in ogni momento successivo ad ogni richiesta che richiede l'autenticazione (nell'intestazione di autorizzazione)</a:t>
            </a:r>
          </a:p>
          <a:p>
            <a:r>
              <a:rPr lang="it-IT" sz="1600" dirty="0"/>
              <a:t>5. L'API verifica il token prima di rispondere</a:t>
            </a:r>
          </a:p>
        </p:txBody>
      </p:sp>
      <p:pic>
        <p:nvPicPr>
          <p:cNvPr id="11" name="Immagine 10">
            <a:extLst>
              <a:ext uri="{FF2B5EF4-FFF2-40B4-BE49-F238E27FC236}">
                <a16:creationId xmlns:a16="http://schemas.microsoft.com/office/drawing/2014/main" id="{14AD3EF8-6766-C10F-5282-1C5C55B4E7B9}"/>
              </a:ext>
            </a:extLst>
          </p:cNvPr>
          <p:cNvPicPr>
            <a:picLocks noChangeAspect="1"/>
          </p:cNvPicPr>
          <p:nvPr/>
        </p:nvPicPr>
        <p:blipFill>
          <a:blip r:embed="rId5"/>
          <a:stretch>
            <a:fillRect/>
          </a:stretch>
        </p:blipFill>
        <p:spPr>
          <a:xfrm>
            <a:off x="1216666" y="2904238"/>
            <a:ext cx="6229433" cy="2572434"/>
          </a:xfrm>
          <a:prstGeom prst="rect">
            <a:avLst/>
          </a:prstGeom>
        </p:spPr>
      </p:pic>
      <p:sp>
        <p:nvSpPr>
          <p:cNvPr id="15" name="CasellaDiTesto 14">
            <a:extLst>
              <a:ext uri="{FF2B5EF4-FFF2-40B4-BE49-F238E27FC236}">
                <a16:creationId xmlns:a16="http://schemas.microsoft.com/office/drawing/2014/main" id="{70714B48-EABB-8A0F-C120-B2EF00751F0F}"/>
              </a:ext>
            </a:extLst>
          </p:cNvPr>
          <p:cNvSpPr txBox="1"/>
          <p:nvPr/>
        </p:nvSpPr>
        <p:spPr>
          <a:xfrm>
            <a:off x="7928145" y="3023325"/>
            <a:ext cx="4089684" cy="1323439"/>
          </a:xfrm>
          <a:prstGeom prst="rect">
            <a:avLst/>
          </a:prstGeom>
          <a:noFill/>
        </p:spPr>
        <p:txBody>
          <a:bodyPr wrap="square">
            <a:spAutoFit/>
          </a:bodyPr>
          <a:lstStyle/>
          <a:p>
            <a:r>
              <a:rPr lang="it-IT" sz="1600" b="1" dirty="0"/>
              <a:t>JSON Web Token (JWT)</a:t>
            </a:r>
          </a:p>
          <a:p>
            <a:r>
              <a:rPr lang="it-IT" sz="1600" dirty="0"/>
              <a:t>JWT è uno standard aperto ampiamente adottato (RFC 7519). Un token JWT è una stringa composta da tre parti, separate da "."</a:t>
            </a:r>
          </a:p>
          <a:p>
            <a:r>
              <a:rPr lang="it-IT" sz="1600" dirty="0"/>
              <a:t>Struttura: </a:t>
            </a:r>
            <a:r>
              <a:rPr lang="it-IT" sz="1600" dirty="0" err="1"/>
              <a:t>Header.Payload.Signature</a:t>
            </a:r>
            <a:endParaRPr lang="it-IT" sz="1600" dirty="0"/>
          </a:p>
        </p:txBody>
      </p:sp>
      <p:pic>
        <p:nvPicPr>
          <p:cNvPr id="19" name="Immagine 18">
            <a:extLst>
              <a:ext uri="{FF2B5EF4-FFF2-40B4-BE49-F238E27FC236}">
                <a16:creationId xmlns:a16="http://schemas.microsoft.com/office/drawing/2014/main" id="{576AA523-6890-3029-5CC0-B81A05226C09}"/>
              </a:ext>
            </a:extLst>
          </p:cNvPr>
          <p:cNvPicPr>
            <a:picLocks noChangeAspect="1"/>
          </p:cNvPicPr>
          <p:nvPr/>
        </p:nvPicPr>
        <p:blipFill>
          <a:blip r:embed="rId6"/>
          <a:stretch>
            <a:fillRect/>
          </a:stretch>
        </p:blipFill>
        <p:spPr>
          <a:xfrm>
            <a:off x="8052233" y="4346764"/>
            <a:ext cx="3710940" cy="1649670"/>
          </a:xfrm>
          <a:prstGeom prst="rect">
            <a:avLst/>
          </a:prstGeom>
        </p:spPr>
      </p:pic>
    </p:spTree>
    <p:extLst>
      <p:ext uri="{BB962C8B-B14F-4D97-AF65-F5344CB8AC3E}">
        <p14:creationId xmlns:p14="http://schemas.microsoft.com/office/powerpoint/2010/main" val="3451319857"/>
      </p:ext>
    </p:extLst>
  </p:cSld>
  <p:clrMapOvr>
    <a:masterClrMapping/>
  </p:clrMapOvr>
  <p:transition>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643368" y="19456"/>
            <a:ext cx="4905263" cy="432547"/>
          </a:xfrm>
        </p:spPr>
        <p:txBody>
          <a:bodyPr>
            <a:normAutofit fontScale="90000"/>
          </a:bodyPr>
          <a:lstStyle/>
          <a:p>
            <a:r>
              <a:rPr lang="it-IT" sz="3200" dirty="0"/>
              <a:t>VERIFICA E VALIDAZIONE (1)</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pic>
        <p:nvPicPr>
          <p:cNvPr id="3" name="Immagine 2">
            <a:extLst>
              <a:ext uri="{FF2B5EF4-FFF2-40B4-BE49-F238E27FC236}">
                <a16:creationId xmlns:a16="http://schemas.microsoft.com/office/drawing/2014/main" id="{94CD72F0-18E8-83F0-85F5-308DBAB12D6D}"/>
              </a:ext>
            </a:extLst>
          </p:cNvPr>
          <p:cNvPicPr>
            <a:picLocks noChangeAspect="1"/>
          </p:cNvPicPr>
          <p:nvPr/>
        </p:nvPicPr>
        <p:blipFill>
          <a:blip r:embed="rId5"/>
          <a:stretch>
            <a:fillRect/>
          </a:stretch>
        </p:blipFill>
        <p:spPr>
          <a:xfrm>
            <a:off x="8344308" y="0"/>
            <a:ext cx="3847692" cy="2188723"/>
          </a:xfrm>
          <a:prstGeom prst="rect">
            <a:avLst/>
          </a:prstGeom>
        </p:spPr>
      </p:pic>
      <p:sp>
        <p:nvSpPr>
          <p:cNvPr id="5" name="CasellaDiTesto 4">
            <a:extLst>
              <a:ext uri="{FF2B5EF4-FFF2-40B4-BE49-F238E27FC236}">
                <a16:creationId xmlns:a16="http://schemas.microsoft.com/office/drawing/2014/main" id="{F885B89A-CAD3-D1ED-5030-DE0A0B0DE1AF}"/>
              </a:ext>
            </a:extLst>
          </p:cNvPr>
          <p:cNvSpPr txBox="1"/>
          <p:nvPr/>
        </p:nvSpPr>
        <p:spPr>
          <a:xfrm>
            <a:off x="496111" y="470792"/>
            <a:ext cx="7808495" cy="861774"/>
          </a:xfrm>
          <a:prstGeom prst="rect">
            <a:avLst/>
          </a:prstGeom>
          <a:noFill/>
        </p:spPr>
        <p:txBody>
          <a:bodyPr wrap="square">
            <a:spAutoFit/>
          </a:bodyPr>
          <a:lstStyle/>
          <a:p>
            <a:r>
              <a:rPr lang="it-IT" sz="1600" dirty="0"/>
              <a:t>Finito di scrivere il codice, possiamo dire di aver finito lo sviluppo del software? No</a:t>
            </a:r>
          </a:p>
          <a:p>
            <a:r>
              <a:rPr lang="it-IT" sz="1600" dirty="0"/>
              <a:t>[Errori del passato es: Boeing, NASA…]</a:t>
            </a:r>
          </a:p>
          <a:p>
            <a:endParaRPr lang="it-IT" sz="1600" dirty="0"/>
          </a:p>
        </p:txBody>
      </p:sp>
      <p:sp>
        <p:nvSpPr>
          <p:cNvPr id="12" name="CasellaDiTesto 11">
            <a:extLst>
              <a:ext uri="{FF2B5EF4-FFF2-40B4-BE49-F238E27FC236}">
                <a16:creationId xmlns:a16="http://schemas.microsoft.com/office/drawing/2014/main" id="{29499CCB-02AD-1EC0-B4EF-56EDFF6BB008}"/>
              </a:ext>
            </a:extLst>
          </p:cNvPr>
          <p:cNvSpPr txBox="1"/>
          <p:nvPr/>
        </p:nvSpPr>
        <p:spPr>
          <a:xfrm>
            <a:off x="496111" y="1094361"/>
            <a:ext cx="7587574" cy="830997"/>
          </a:xfrm>
          <a:prstGeom prst="rect">
            <a:avLst/>
          </a:prstGeom>
          <a:noFill/>
        </p:spPr>
        <p:txBody>
          <a:bodyPr wrap="square">
            <a:spAutoFit/>
          </a:bodyPr>
          <a:lstStyle/>
          <a:p>
            <a:r>
              <a:rPr lang="it-IT" sz="1600" dirty="0">
                <a:solidFill>
                  <a:schemeClr val="accent1"/>
                </a:solidFill>
              </a:rPr>
              <a:t>Verification</a:t>
            </a:r>
            <a:r>
              <a:rPr lang="it-IT" sz="1600" dirty="0"/>
              <a:t> &amp; </a:t>
            </a:r>
            <a:r>
              <a:rPr lang="it-IT" sz="1600" dirty="0">
                <a:solidFill>
                  <a:srgbClr val="FFC000"/>
                </a:solidFill>
              </a:rPr>
              <a:t>Validation</a:t>
            </a:r>
            <a:r>
              <a:rPr lang="it-IT" sz="1600" dirty="0"/>
              <a:t>: </a:t>
            </a:r>
            <a:r>
              <a:rPr lang="en-US" sz="1600" dirty="0"/>
              <a:t>‘checking processes which ensure that software </a:t>
            </a:r>
            <a:r>
              <a:rPr lang="en-US" sz="1600" dirty="0">
                <a:solidFill>
                  <a:schemeClr val="accent1"/>
                </a:solidFill>
              </a:rPr>
              <a:t>conforms to its specification </a:t>
            </a:r>
            <a:r>
              <a:rPr lang="en-US" sz="1600" dirty="0"/>
              <a:t>(at each phase in the development) and </a:t>
            </a:r>
            <a:r>
              <a:rPr lang="en-US" sz="1600" dirty="0">
                <a:solidFill>
                  <a:srgbClr val="FFC000"/>
                </a:solidFill>
              </a:rPr>
              <a:t>meets the needs of the software customer</a:t>
            </a:r>
            <a:r>
              <a:rPr lang="en-US" sz="1600" dirty="0"/>
              <a:t>’.</a:t>
            </a:r>
            <a:endParaRPr lang="it-IT" sz="1600" dirty="0"/>
          </a:p>
        </p:txBody>
      </p:sp>
      <p:sp>
        <p:nvSpPr>
          <p:cNvPr id="16" name="CasellaDiTesto 15">
            <a:extLst>
              <a:ext uri="{FF2B5EF4-FFF2-40B4-BE49-F238E27FC236}">
                <a16:creationId xmlns:a16="http://schemas.microsoft.com/office/drawing/2014/main" id="{26D7E374-3029-D0B8-0E93-DF4F425746D0}"/>
              </a:ext>
            </a:extLst>
          </p:cNvPr>
          <p:cNvSpPr txBox="1"/>
          <p:nvPr/>
        </p:nvSpPr>
        <p:spPr>
          <a:xfrm>
            <a:off x="443013" y="1896335"/>
            <a:ext cx="6094378" cy="584775"/>
          </a:xfrm>
          <a:prstGeom prst="rect">
            <a:avLst/>
          </a:prstGeom>
          <a:noFill/>
        </p:spPr>
        <p:txBody>
          <a:bodyPr wrap="square">
            <a:spAutoFit/>
          </a:bodyPr>
          <a:lstStyle/>
          <a:p>
            <a:r>
              <a:rPr lang="it-IT" sz="1600" dirty="0"/>
              <a:t>• Verification: “</a:t>
            </a:r>
            <a:r>
              <a:rPr lang="it-IT" sz="1600" dirty="0" err="1"/>
              <a:t>Have</a:t>
            </a:r>
            <a:r>
              <a:rPr lang="it-IT" sz="1600" dirty="0"/>
              <a:t> </a:t>
            </a:r>
            <a:r>
              <a:rPr lang="it-IT" sz="1600" dirty="0" err="1"/>
              <a:t>we</a:t>
            </a:r>
            <a:r>
              <a:rPr lang="it-IT" sz="1600" dirty="0"/>
              <a:t> </a:t>
            </a:r>
            <a:r>
              <a:rPr lang="it-IT" sz="1600" dirty="0" err="1"/>
              <a:t>built</a:t>
            </a:r>
            <a:r>
              <a:rPr lang="it-IT" sz="1600" dirty="0"/>
              <a:t> the product </a:t>
            </a:r>
            <a:r>
              <a:rPr lang="it-IT" sz="1600" dirty="0" err="1"/>
              <a:t>right</a:t>
            </a:r>
            <a:r>
              <a:rPr lang="it-IT" sz="1600" dirty="0"/>
              <a:t>”?</a:t>
            </a:r>
          </a:p>
          <a:p>
            <a:r>
              <a:rPr lang="it-IT" sz="1600" dirty="0"/>
              <a:t>• Validation: " </a:t>
            </a:r>
            <a:r>
              <a:rPr lang="it-IT" sz="1600" dirty="0" err="1"/>
              <a:t>Have</a:t>
            </a:r>
            <a:r>
              <a:rPr lang="it-IT" sz="1600" dirty="0"/>
              <a:t> </a:t>
            </a:r>
            <a:r>
              <a:rPr lang="it-IT" sz="1600" dirty="0" err="1"/>
              <a:t>we</a:t>
            </a:r>
            <a:r>
              <a:rPr lang="it-IT" sz="1600" dirty="0"/>
              <a:t> </a:t>
            </a:r>
            <a:r>
              <a:rPr lang="it-IT" sz="1600" dirty="0" err="1"/>
              <a:t>built</a:t>
            </a:r>
            <a:r>
              <a:rPr lang="it-IT" sz="1600" dirty="0"/>
              <a:t> the </a:t>
            </a:r>
            <a:r>
              <a:rPr lang="it-IT" sz="1600" dirty="0" err="1"/>
              <a:t>right</a:t>
            </a:r>
            <a:r>
              <a:rPr lang="it-IT" sz="1600" dirty="0"/>
              <a:t> product”</a:t>
            </a:r>
          </a:p>
        </p:txBody>
      </p:sp>
      <p:sp>
        <p:nvSpPr>
          <p:cNvPr id="20" name="CasellaDiTesto 19">
            <a:extLst>
              <a:ext uri="{FF2B5EF4-FFF2-40B4-BE49-F238E27FC236}">
                <a16:creationId xmlns:a16="http://schemas.microsoft.com/office/drawing/2014/main" id="{9C737AC7-CB23-7F8B-56C8-3E065F627583}"/>
              </a:ext>
            </a:extLst>
          </p:cNvPr>
          <p:cNvSpPr txBox="1"/>
          <p:nvPr/>
        </p:nvSpPr>
        <p:spPr>
          <a:xfrm>
            <a:off x="520388" y="2548927"/>
            <a:ext cx="11590103" cy="2554545"/>
          </a:xfrm>
          <a:prstGeom prst="rect">
            <a:avLst/>
          </a:prstGeom>
          <a:noFill/>
        </p:spPr>
        <p:txBody>
          <a:bodyPr wrap="square">
            <a:spAutoFit/>
          </a:bodyPr>
          <a:lstStyle/>
          <a:p>
            <a:r>
              <a:rPr lang="it-IT" sz="1600" dirty="0"/>
              <a:t>Verifica: il software rispetta le specifiche?</a:t>
            </a:r>
          </a:p>
          <a:p>
            <a:r>
              <a:rPr lang="it-IT" sz="1600" dirty="0"/>
              <a:t>• E’ stato implementato tutto quello descritto nel documento dei requisiti?</a:t>
            </a:r>
          </a:p>
          <a:p>
            <a:r>
              <a:rPr lang="it-IT" sz="1600" dirty="0"/>
              <a:t>• Ho implementato correttamente tutte le funzionalità?</a:t>
            </a:r>
          </a:p>
          <a:p>
            <a:endParaRPr lang="it-IT" sz="1600" dirty="0"/>
          </a:p>
          <a:p>
            <a:r>
              <a:rPr lang="it-IT" sz="1600" dirty="0"/>
              <a:t>Validazione: il software rispetta ciò che voleva il cliente?</a:t>
            </a:r>
          </a:p>
          <a:p>
            <a:r>
              <a:rPr lang="it-IT" sz="1600" dirty="0"/>
              <a:t>• In altri termini: i requisiti modellano ciò che il cliente realmente voleva?</a:t>
            </a:r>
          </a:p>
          <a:p>
            <a:r>
              <a:rPr lang="it-IT" sz="1600" dirty="0"/>
              <a:t>• Questa fase è molto delicata in quanto, dopo tutto il processo si può ottenere un software perfettamente funzionante, senza errori, ma del tutto inutile in quanto non rispecchia quanto era stato chiesto all'inizio.</a:t>
            </a:r>
          </a:p>
          <a:p>
            <a:endParaRPr lang="it-IT" sz="1600" dirty="0"/>
          </a:p>
          <a:p>
            <a:r>
              <a:rPr lang="it-IT" sz="1600" dirty="0"/>
              <a:t>La verifica può essere statica, se effettuata senza eseguire il codice, o dinamica, se effettuata attraverso l’esecuzione del software.</a:t>
            </a:r>
          </a:p>
        </p:txBody>
      </p:sp>
      <p:grpSp>
        <p:nvGrpSpPr>
          <p:cNvPr id="21" name="Group 13">
            <a:extLst>
              <a:ext uri="{FF2B5EF4-FFF2-40B4-BE49-F238E27FC236}">
                <a16:creationId xmlns:a16="http://schemas.microsoft.com/office/drawing/2014/main" id="{9A480EA7-90EE-3E77-758E-EB951DC96397}"/>
              </a:ext>
            </a:extLst>
          </p:cNvPr>
          <p:cNvGrpSpPr/>
          <p:nvPr/>
        </p:nvGrpSpPr>
        <p:grpSpPr>
          <a:xfrm>
            <a:off x="11147899" y="6168958"/>
            <a:ext cx="729574" cy="570689"/>
            <a:chOff x="11147899" y="6168958"/>
            <a:chExt cx="729574" cy="570689"/>
          </a:xfrm>
        </p:grpSpPr>
        <p:sp>
          <p:nvSpPr>
            <p:cNvPr id="22" name="Rectangle 14">
              <a:extLst>
                <a:ext uri="{FF2B5EF4-FFF2-40B4-BE49-F238E27FC236}">
                  <a16:creationId xmlns:a16="http://schemas.microsoft.com/office/drawing/2014/main" id="{BDDDC2B7-40CC-9C00-59F8-51519AAE1A72}"/>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Graphic 15" descr="Back RTL">
              <a:hlinkClick r:id="rId6" action="ppaction://hlinksldjump"/>
              <a:extLst>
                <a:ext uri="{FF2B5EF4-FFF2-40B4-BE49-F238E27FC236}">
                  <a16:creationId xmlns:a16="http://schemas.microsoft.com/office/drawing/2014/main" id="{F7B2F6C5-AA94-3758-2919-E346B6B1FB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1100850889"/>
      </p:ext>
    </p:extLst>
  </p:cSld>
  <p:clrMapOvr>
    <a:masterClrMapping/>
  </p:clrMapOvr>
  <p:transition>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643368" y="19456"/>
            <a:ext cx="4905263" cy="432547"/>
          </a:xfrm>
        </p:spPr>
        <p:txBody>
          <a:bodyPr>
            <a:normAutofit fontScale="90000"/>
          </a:bodyPr>
          <a:lstStyle/>
          <a:p>
            <a:r>
              <a:rPr lang="it-IT" sz="3200" dirty="0"/>
              <a:t>VERIFICA E VALIDAZIONE (2)</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pic>
        <p:nvPicPr>
          <p:cNvPr id="4" name="Immagine 3">
            <a:extLst>
              <a:ext uri="{FF2B5EF4-FFF2-40B4-BE49-F238E27FC236}">
                <a16:creationId xmlns:a16="http://schemas.microsoft.com/office/drawing/2014/main" id="{6B90A181-B763-667E-D779-0C20C2712B6D}"/>
              </a:ext>
            </a:extLst>
          </p:cNvPr>
          <p:cNvPicPr>
            <a:picLocks noChangeAspect="1"/>
          </p:cNvPicPr>
          <p:nvPr/>
        </p:nvPicPr>
        <p:blipFill>
          <a:blip r:embed="rId5"/>
          <a:stretch>
            <a:fillRect/>
          </a:stretch>
        </p:blipFill>
        <p:spPr>
          <a:xfrm>
            <a:off x="9081898" y="235729"/>
            <a:ext cx="2728930" cy="1661088"/>
          </a:xfrm>
          <a:prstGeom prst="rect">
            <a:avLst/>
          </a:prstGeom>
        </p:spPr>
      </p:pic>
      <p:sp>
        <p:nvSpPr>
          <p:cNvPr id="10" name="CasellaDiTesto 9">
            <a:extLst>
              <a:ext uri="{FF2B5EF4-FFF2-40B4-BE49-F238E27FC236}">
                <a16:creationId xmlns:a16="http://schemas.microsoft.com/office/drawing/2014/main" id="{398E1C34-5023-ED9B-4B1D-DF8BE10F8D7A}"/>
              </a:ext>
            </a:extLst>
          </p:cNvPr>
          <p:cNvSpPr txBox="1"/>
          <p:nvPr/>
        </p:nvSpPr>
        <p:spPr>
          <a:xfrm>
            <a:off x="693096" y="428017"/>
            <a:ext cx="6094378" cy="369332"/>
          </a:xfrm>
          <a:prstGeom prst="rect">
            <a:avLst/>
          </a:prstGeom>
          <a:noFill/>
        </p:spPr>
        <p:txBody>
          <a:bodyPr wrap="square">
            <a:spAutoFit/>
          </a:bodyPr>
          <a:lstStyle/>
          <a:p>
            <a:r>
              <a:rPr lang="it-IT" b="1" dirty="0"/>
              <a:t>Software Reliability (Affidabilità)</a:t>
            </a:r>
          </a:p>
        </p:txBody>
      </p:sp>
      <p:sp>
        <p:nvSpPr>
          <p:cNvPr id="14" name="CasellaDiTesto 13">
            <a:extLst>
              <a:ext uri="{FF2B5EF4-FFF2-40B4-BE49-F238E27FC236}">
                <a16:creationId xmlns:a16="http://schemas.microsoft.com/office/drawing/2014/main" id="{98B1D20F-C499-3FB1-B05C-42C17F96A4D8}"/>
              </a:ext>
            </a:extLst>
          </p:cNvPr>
          <p:cNvSpPr txBox="1"/>
          <p:nvPr/>
        </p:nvSpPr>
        <p:spPr>
          <a:xfrm>
            <a:off x="693096" y="854094"/>
            <a:ext cx="11498903" cy="2062103"/>
          </a:xfrm>
          <a:prstGeom prst="rect">
            <a:avLst/>
          </a:prstGeom>
          <a:noFill/>
        </p:spPr>
        <p:txBody>
          <a:bodyPr wrap="square">
            <a:spAutoFit/>
          </a:bodyPr>
          <a:lstStyle/>
          <a:p>
            <a:r>
              <a:rPr lang="it-IT" sz="1600" dirty="0"/>
              <a:t>Qualità e processo del software</a:t>
            </a:r>
          </a:p>
          <a:p>
            <a:r>
              <a:rPr lang="it-IT" sz="1600" dirty="0"/>
              <a:t>   • Le qualità non possono essere aggiunte dopo lo sviluppo</a:t>
            </a:r>
          </a:p>
          <a:p>
            <a:r>
              <a:rPr lang="it-IT" sz="1600" dirty="0"/>
              <a:t>   • La qualità risulta da un insieme di attività interdipendenti</a:t>
            </a:r>
          </a:p>
          <a:p>
            <a:r>
              <a:rPr lang="it-IT" sz="1600" dirty="0"/>
              <a:t>   • L'analisi e il test sono cruciali ma tutt'altro che sufficienti.</a:t>
            </a:r>
          </a:p>
          <a:p>
            <a:r>
              <a:rPr lang="it-IT" sz="1600" dirty="0"/>
              <a:t>V&amp;V non è una fase, ma un modo di pensare</a:t>
            </a:r>
          </a:p>
          <a:p>
            <a:r>
              <a:rPr lang="it-IT" sz="1600" dirty="0"/>
              <a:t>   • Le attività di test e analisi avvengono dall'inizio dell'ingegneria dei requisiti fino alla consegna e successiva evoluzione.</a:t>
            </a:r>
          </a:p>
          <a:p>
            <a:r>
              <a:rPr lang="it-IT" sz="1600" dirty="0"/>
              <a:t>   • La qualità dipende da ogni parte del processo software</a:t>
            </a:r>
          </a:p>
          <a:p>
            <a:r>
              <a:rPr lang="it-IT" sz="1600" dirty="0"/>
              <a:t>Una caratteristica essenziale dei processi software è che il test e l'analisi del software sono completamente integrato e non un ripensamento</a:t>
            </a:r>
          </a:p>
        </p:txBody>
      </p:sp>
      <p:pic>
        <p:nvPicPr>
          <p:cNvPr id="17" name="Immagine 16">
            <a:extLst>
              <a:ext uri="{FF2B5EF4-FFF2-40B4-BE49-F238E27FC236}">
                <a16:creationId xmlns:a16="http://schemas.microsoft.com/office/drawing/2014/main" id="{937E3060-7FC6-80C6-05A1-E531EFD5EBAB}"/>
              </a:ext>
            </a:extLst>
          </p:cNvPr>
          <p:cNvPicPr>
            <a:picLocks noChangeAspect="1"/>
          </p:cNvPicPr>
          <p:nvPr/>
        </p:nvPicPr>
        <p:blipFill>
          <a:blip r:embed="rId6"/>
          <a:stretch>
            <a:fillRect/>
          </a:stretch>
        </p:blipFill>
        <p:spPr>
          <a:xfrm>
            <a:off x="693096" y="3378889"/>
            <a:ext cx="4387239" cy="2633775"/>
          </a:xfrm>
          <a:prstGeom prst="rect">
            <a:avLst/>
          </a:prstGeom>
        </p:spPr>
      </p:pic>
      <p:sp>
        <p:nvSpPr>
          <p:cNvPr id="19" name="CasellaDiTesto 18">
            <a:extLst>
              <a:ext uri="{FF2B5EF4-FFF2-40B4-BE49-F238E27FC236}">
                <a16:creationId xmlns:a16="http://schemas.microsoft.com/office/drawing/2014/main" id="{F5501544-D36D-074A-BC34-73213412FEFC}"/>
              </a:ext>
            </a:extLst>
          </p:cNvPr>
          <p:cNvSpPr txBox="1"/>
          <p:nvPr/>
        </p:nvSpPr>
        <p:spPr>
          <a:xfrm>
            <a:off x="818810" y="3009557"/>
            <a:ext cx="4261525" cy="369332"/>
          </a:xfrm>
          <a:prstGeom prst="rect">
            <a:avLst/>
          </a:prstGeom>
          <a:noFill/>
        </p:spPr>
        <p:txBody>
          <a:bodyPr wrap="square">
            <a:spAutoFit/>
          </a:bodyPr>
          <a:lstStyle/>
          <a:p>
            <a:r>
              <a:rPr lang="it-IT" b="1" dirty="0"/>
              <a:t>STRATEGIE PER MIGLIORARE L’AFFIDABILITA’</a:t>
            </a:r>
          </a:p>
        </p:txBody>
      </p:sp>
      <p:sp>
        <p:nvSpPr>
          <p:cNvPr id="22" name="CasellaDiTesto 21">
            <a:extLst>
              <a:ext uri="{FF2B5EF4-FFF2-40B4-BE49-F238E27FC236}">
                <a16:creationId xmlns:a16="http://schemas.microsoft.com/office/drawing/2014/main" id="{14A7964D-5733-0717-4FE2-2C339BC640AC}"/>
              </a:ext>
            </a:extLst>
          </p:cNvPr>
          <p:cNvSpPr txBox="1"/>
          <p:nvPr/>
        </p:nvSpPr>
        <p:spPr>
          <a:xfrm>
            <a:off x="4851534" y="3172282"/>
            <a:ext cx="7394193" cy="3046988"/>
          </a:xfrm>
          <a:prstGeom prst="rect">
            <a:avLst/>
          </a:prstGeom>
          <a:noFill/>
        </p:spPr>
        <p:txBody>
          <a:bodyPr wrap="square">
            <a:spAutoFit/>
          </a:bodyPr>
          <a:lstStyle/>
          <a:p>
            <a:r>
              <a:rPr lang="it-IT" sz="1600" dirty="0"/>
              <a:t>Le tecniche per migliorare l’affidabilità del sistema si dividono in 3 macro categorie:</a:t>
            </a:r>
          </a:p>
          <a:p>
            <a:r>
              <a:rPr lang="it-IT" sz="1600" dirty="0"/>
              <a:t>• </a:t>
            </a:r>
            <a:r>
              <a:rPr lang="it-IT" sz="1600" b="1" dirty="0"/>
              <a:t>Maturity</a:t>
            </a:r>
            <a:r>
              <a:rPr lang="it-IT" sz="1600" dirty="0"/>
              <a:t>. Processo di sviluppo che mira a evitare di introdurre difetti.</a:t>
            </a:r>
          </a:p>
          <a:p>
            <a:r>
              <a:rPr lang="it-IT" sz="1600" dirty="0"/>
              <a:t>     • Tentano di prevenire l’inserimento di difetti nel sistema prima che sia realizzato</a:t>
            </a:r>
          </a:p>
          <a:p>
            <a:r>
              <a:rPr lang="it-IT" sz="1600" dirty="0"/>
              <a:t>     • Includono metodologie di sviluppo, gestione delle configurazioni, e verifica </a:t>
            </a:r>
          </a:p>
          <a:p>
            <a:r>
              <a:rPr lang="it-IT" sz="1600" dirty="0"/>
              <a:t>• </a:t>
            </a:r>
            <a:r>
              <a:rPr lang="it-IT" sz="1600" b="1" dirty="0"/>
              <a:t>Fault Detection</a:t>
            </a:r>
            <a:r>
              <a:rPr lang="it-IT" sz="1600" dirty="0"/>
              <a:t>. Tecniche per identificare stati di errore e trovare il difetto prima di</a:t>
            </a:r>
          </a:p>
          <a:p>
            <a:r>
              <a:rPr lang="it-IT" sz="1600" dirty="0"/>
              <a:t>rilasciare il sistema. In molti casi sono usati anche dopo che il sistema è stato rilasciato</a:t>
            </a:r>
          </a:p>
          <a:p>
            <a:r>
              <a:rPr lang="it-IT" sz="1600" dirty="0"/>
              <a:t>     • Testing: esperimenti controllati</a:t>
            </a:r>
          </a:p>
          <a:p>
            <a:r>
              <a:rPr lang="it-IT" sz="1600" dirty="0"/>
              <a:t>     • Debugging: esperimenti non controllati</a:t>
            </a:r>
          </a:p>
          <a:p>
            <a:r>
              <a:rPr lang="it-IT" sz="1600" dirty="0"/>
              <a:t>• </a:t>
            </a:r>
            <a:r>
              <a:rPr lang="it-IT" sz="1600" b="1" dirty="0"/>
              <a:t>Fault Tolerance</a:t>
            </a:r>
            <a:r>
              <a:rPr lang="it-IT" sz="1600" dirty="0"/>
              <a:t>. Tecniche che assumono che un sistema possa contenere bug e che i</a:t>
            </a:r>
          </a:p>
          <a:p>
            <a:r>
              <a:rPr lang="it-IT" sz="1600" dirty="0"/>
              <a:t>fallimenti del sistema possano essere gestiti effettuando il recovery al </a:t>
            </a:r>
            <a:r>
              <a:rPr lang="it-IT" sz="1600" dirty="0" err="1"/>
              <a:t>run</a:t>
            </a:r>
            <a:r>
              <a:rPr lang="it-IT" sz="1600" dirty="0"/>
              <a:t>-time</a:t>
            </a:r>
          </a:p>
          <a:p>
            <a:r>
              <a:rPr lang="it-IT" sz="1600" dirty="0"/>
              <a:t>     • Transazioni atomiche</a:t>
            </a:r>
          </a:p>
          <a:p>
            <a:r>
              <a:rPr lang="it-IT" sz="1600" dirty="0"/>
              <a:t>     • Modular redundancy</a:t>
            </a:r>
          </a:p>
        </p:txBody>
      </p:sp>
      <p:grpSp>
        <p:nvGrpSpPr>
          <p:cNvPr id="23" name="Group 13">
            <a:extLst>
              <a:ext uri="{FF2B5EF4-FFF2-40B4-BE49-F238E27FC236}">
                <a16:creationId xmlns:a16="http://schemas.microsoft.com/office/drawing/2014/main" id="{E09AAACF-3F68-8CD4-8FD7-50783AF4FE6D}"/>
              </a:ext>
            </a:extLst>
          </p:cNvPr>
          <p:cNvGrpSpPr/>
          <p:nvPr/>
        </p:nvGrpSpPr>
        <p:grpSpPr>
          <a:xfrm>
            <a:off x="11147899" y="6168958"/>
            <a:ext cx="729574" cy="570689"/>
            <a:chOff x="11147899" y="6168958"/>
            <a:chExt cx="729574" cy="570689"/>
          </a:xfrm>
        </p:grpSpPr>
        <p:sp>
          <p:nvSpPr>
            <p:cNvPr id="24" name="Rectangle 14">
              <a:extLst>
                <a:ext uri="{FF2B5EF4-FFF2-40B4-BE49-F238E27FC236}">
                  <a16:creationId xmlns:a16="http://schemas.microsoft.com/office/drawing/2014/main" id="{6849A95D-0F28-7603-0DDA-FA0A18212CFB}"/>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Graphic 15" descr="Back RTL">
              <a:hlinkClick r:id="rId7" action="ppaction://hlinksldjump"/>
              <a:extLst>
                <a:ext uri="{FF2B5EF4-FFF2-40B4-BE49-F238E27FC236}">
                  <a16:creationId xmlns:a16="http://schemas.microsoft.com/office/drawing/2014/main" id="{0DB90517-074A-BCF1-AF49-4560486E4A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1154079129"/>
      </p:ext>
    </p:extLst>
  </p:cSld>
  <p:clrMapOvr>
    <a:masterClrMapping/>
  </p:clrMapOvr>
  <p:transition>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643368" y="19456"/>
            <a:ext cx="4905263" cy="432547"/>
          </a:xfrm>
        </p:spPr>
        <p:txBody>
          <a:bodyPr>
            <a:normAutofit fontScale="90000"/>
          </a:bodyPr>
          <a:lstStyle/>
          <a:p>
            <a:r>
              <a:rPr lang="it-IT" sz="3200" dirty="0"/>
              <a:t>VERIFICA E VALIDAZIONE (3)</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23" name="Group 13">
            <a:extLst>
              <a:ext uri="{FF2B5EF4-FFF2-40B4-BE49-F238E27FC236}">
                <a16:creationId xmlns:a16="http://schemas.microsoft.com/office/drawing/2014/main" id="{E09AAACF-3F68-8CD4-8FD7-50783AF4FE6D}"/>
              </a:ext>
            </a:extLst>
          </p:cNvPr>
          <p:cNvGrpSpPr/>
          <p:nvPr/>
        </p:nvGrpSpPr>
        <p:grpSpPr>
          <a:xfrm>
            <a:off x="11147899" y="6168958"/>
            <a:ext cx="729574" cy="570689"/>
            <a:chOff x="11147899" y="6168958"/>
            <a:chExt cx="729574" cy="570689"/>
          </a:xfrm>
        </p:grpSpPr>
        <p:sp>
          <p:nvSpPr>
            <p:cNvPr id="24" name="Rectangle 14">
              <a:extLst>
                <a:ext uri="{FF2B5EF4-FFF2-40B4-BE49-F238E27FC236}">
                  <a16:creationId xmlns:a16="http://schemas.microsoft.com/office/drawing/2014/main" id="{6849A95D-0F28-7603-0DDA-FA0A18212CFB}"/>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Graphic 15" descr="Back RTL">
              <a:hlinkClick r:id="rId5" action="ppaction://hlinksldjump"/>
              <a:extLst>
                <a:ext uri="{FF2B5EF4-FFF2-40B4-BE49-F238E27FC236}">
                  <a16:creationId xmlns:a16="http://schemas.microsoft.com/office/drawing/2014/main" id="{0DB90517-074A-BCF1-AF49-4560486E4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3" name="CasellaDiTesto 2">
            <a:extLst>
              <a:ext uri="{FF2B5EF4-FFF2-40B4-BE49-F238E27FC236}">
                <a16:creationId xmlns:a16="http://schemas.microsoft.com/office/drawing/2014/main" id="{26450624-A265-32CB-EAE5-1421F012E234}"/>
              </a:ext>
            </a:extLst>
          </p:cNvPr>
          <p:cNvSpPr txBox="1"/>
          <p:nvPr/>
        </p:nvSpPr>
        <p:spPr>
          <a:xfrm>
            <a:off x="227602" y="428017"/>
            <a:ext cx="11649871" cy="1077218"/>
          </a:xfrm>
          <a:prstGeom prst="rect">
            <a:avLst/>
          </a:prstGeom>
          <a:noFill/>
        </p:spPr>
        <p:txBody>
          <a:bodyPr wrap="square">
            <a:spAutoFit/>
          </a:bodyPr>
          <a:lstStyle/>
          <a:p>
            <a:r>
              <a:rPr lang="it-IT" sz="1600" dirty="0"/>
              <a:t>• </a:t>
            </a:r>
            <a:r>
              <a:rPr lang="it-IT" sz="1600" b="1" dirty="0"/>
              <a:t>Software inspections</a:t>
            </a:r>
            <a:r>
              <a:rPr lang="it-IT" sz="1600" dirty="0"/>
              <a:t>: </a:t>
            </a:r>
            <a:r>
              <a:rPr lang="it-IT" sz="1600" b="1" dirty="0"/>
              <a:t>Analisi statica </a:t>
            </a:r>
            <a:r>
              <a:rPr lang="it-IT" sz="1600" dirty="0"/>
              <a:t>delle rappresentazioni del sistema per scoprire problemi (static verification). L’analisi del codice e dei documenti può essere supportata da tool</a:t>
            </a:r>
          </a:p>
          <a:p>
            <a:r>
              <a:rPr lang="it-IT" sz="1600" dirty="0"/>
              <a:t>• </a:t>
            </a:r>
            <a:r>
              <a:rPr lang="it-IT" sz="1600" b="1" dirty="0"/>
              <a:t>Software testing</a:t>
            </a:r>
            <a:r>
              <a:rPr lang="it-IT" sz="1600" dirty="0"/>
              <a:t>: </a:t>
            </a:r>
            <a:r>
              <a:rPr lang="it-IT" sz="1600" b="1" dirty="0"/>
              <a:t>Analisi dinamica </a:t>
            </a:r>
            <a:r>
              <a:rPr lang="it-IT" sz="1600" dirty="0"/>
              <a:t>(Esecuzione) e osservazione del comportamento del prodotto (dynamic verification). Il sistema è eseguito con dati di test</a:t>
            </a:r>
          </a:p>
        </p:txBody>
      </p:sp>
      <p:sp>
        <p:nvSpPr>
          <p:cNvPr id="7" name="CasellaDiTesto 6">
            <a:extLst>
              <a:ext uri="{FF2B5EF4-FFF2-40B4-BE49-F238E27FC236}">
                <a16:creationId xmlns:a16="http://schemas.microsoft.com/office/drawing/2014/main" id="{782559EA-C550-AA73-EBE7-EEE945F97203}"/>
              </a:ext>
            </a:extLst>
          </p:cNvPr>
          <p:cNvSpPr txBox="1"/>
          <p:nvPr/>
        </p:nvSpPr>
        <p:spPr>
          <a:xfrm>
            <a:off x="227602" y="1543476"/>
            <a:ext cx="11855477" cy="1323439"/>
          </a:xfrm>
          <a:prstGeom prst="rect">
            <a:avLst/>
          </a:prstGeom>
          <a:noFill/>
        </p:spPr>
        <p:txBody>
          <a:bodyPr wrap="square">
            <a:spAutoFit/>
          </a:bodyPr>
          <a:lstStyle/>
          <a:p>
            <a:r>
              <a:rPr lang="it-IT" sz="1600" b="1" dirty="0"/>
              <a:t>Verifica statica</a:t>
            </a:r>
          </a:p>
          <a:p>
            <a:r>
              <a:rPr lang="it-IT" sz="1600" dirty="0"/>
              <a:t>• E’ basata su tecniche di analisi statica del software senza ricorso alla esecuzione del codice</a:t>
            </a:r>
          </a:p>
          <a:p>
            <a:r>
              <a:rPr lang="it-IT" sz="1600" dirty="0"/>
              <a:t>• analisi statica: è un processo di valutazione di un sistema o di un suo componente basato sulla sua forma, struttura, contenuto, documentazione</a:t>
            </a:r>
          </a:p>
          <a:p>
            <a:r>
              <a:rPr lang="it-IT" sz="1600" dirty="0"/>
              <a:t>• Tecniche: ispezione, tecniche tipo compilatore, esecuzione simbolica, ecc...</a:t>
            </a:r>
          </a:p>
          <a:p>
            <a:r>
              <a:rPr lang="it-IT" sz="1600" dirty="0"/>
              <a:t>• NON E' TESTING!</a:t>
            </a:r>
          </a:p>
        </p:txBody>
      </p:sp>
      <p:sp>
        <p:nvSpPr>
          <p:cNvPr id="12" name="CasellaDiTesto 11">
            <a:extLst>
              <a:ext uri="{FF2B5EF4-FFF2-40B4-BE49-F238E27FC236}">
                <a16:creationId xmlns:a16="http://schemas.microsoft.com/office/drawing/2014/main" id="{318E1216-2CA9-A8CA-5F91-919A6FFDD601}"/>
              </a:ext>
            </a:extLst>
          </p:cNvPr>
          <p:cNvSpPr txBox="1"/>
          <p:nvPr/>
        </p:nvSpPr>
        <p:spPr>
          <a:xfrm>
            <a:off x="227602" y="2952002"/>
            <a:ext cx="11649871" cy="1323439"/>
          </a:xfrm>
          <a:prstGeom prst="rect">
            <a:avLst/>
          </a:prstGeom>
          <a:noFill/>
        </p:spPr>
        <p:txBody>
          <a:bodyPr wrap="square">
            <a:spAutoFit/>
          </a:bodyPr>
          <a:lstStyle/>
          <a:p>
            <a:r>
              <a:rPr lang="it-IT" sz="1600" b="1" dirty="0"/>
              <a:t>Verifica dinamica</a:t>
            </a:r>
          </a:p>
          <a:p>
            <a:r>
              <a:rPr lang="it-IT" sz="1600" dirty="0"/>
              <a:t>• E' fondata sulla analisi dinamica del codice associato al software e quindi sulla esecuzione dello stesso attraverso dati di ingresso</a:t>
            </a:r>
          </a:p>
          <a:p>
            <a:r>
              <a:rPr lang="it-IT" sz="1600" dirty="0"/>
              <a:t>• analisi dinamica: il processo di valutazione di un sistema software o di un suo componente basato sulla osservazione del suo comportamento in esecuzione</a:t>
            </a:r>
          </a:p>
          <a:p>
            <a:r>
              <a:rPr lang="it-IT" sz="1600" dirty="0"/>
              <a:t>• selezione di casi di test e dati associati, strumentazione del codice (es. inserzione di probe) e monitoraggio, necessità di un oracolo</a:t>
            </a:r>
          </a:p>
        </p:txBody>
      </p:sp>
      <p:sp>
        <p:nvSpPr>
          <p:cNvPr id="16" name="CasellaDiTesto 15">
            <a:extLst>
              <a:ext uri="{FF2B5EF4-FFF2-40B4-BE49-F238E27FC236}">
                <a16:creationId xmlns:a16="http://schemas.microsoft.com/office/drawing/2014/main" id="{7DF91254-D984-DA5C-212F-A0892681614A}"/>
              </a:ext>
            </a:extLst>
          </p:cNvPr>
          <p:cNvSpPr txBox="1"/>
          <p:nvPr/>
        </p:nvSpPr>
        <p:spPr>
          <a:xfrm>
            <a:off x="226118" y="4374703"/>
            <a:ext cx="11858444" cy="1323439"/>
          </a:xfrm>
          <a:prstGeom prst="rect">
            <a:avLst/>
          </a:prstGeom>
          <a:noFill/>
        </p:spPr>
        <p:txBody>
          <a:bodyPr wrap="square">
            <a:spAutoFit/>
          </a:bodyPr>
          <a:lstStyle/>
          <a:p>
            <a:r>
              <a:rPr lang="it-IT" sz="1600" b="1" dirty="0"/>
              <a:t>TERMINOLOGIA</a:t>
            </a:r>
          </a:p>
          <a:p>
            <a:r>
              <a:rPr lang="it-IT" sz="1600" b="1" dirty="0"/>
              <a:t>Affidabilità</a:t>
            </a:r>
            <a:r>
              <a:rPr lang="it-IT" sz="1600" dirty="0"/>
              <a:t>: La misura di successo con cui il comportamento osservato di un sistema è conforme ad una certa specifica del relativo comportamento</a:t>
            </a:r>
          </a:p>
          <a:p>
            <a:r>
              <a:rPr lang="it-IT" sz="1600" b="1" dirty="0"/>
              <a:t>Fallimento</a:t>
            </a:r>
            <a:r>
              <a:rPr lang="it-IT" sz="1600" dirty="0"/>
              <a:t> (</a:t>
            </a:r>
            <a:r>
              <a:rPr lang="it-IT" sz="1600" b="1" dirty="0"/>
              <a:t>Failure</a:t>
            </a:r>
            <a:r>
              <a:rPr lang="it-IT" sz="1600" dirty="0"/>
              <a:t>): Qualsiasi deviazione del comportamento osservato dal comportamento specificato.</a:t>
            </a:r>
          </a:p>
          <a:p>
            <a:r>
              <a:rPr lang="it-IT" sz="1600" b="1" dirty="0"/>
              <a:t>Stato di Errore </a:t>
            </a:r>
            <a:r>
              <a:rPr lang="it-IT" sz="1600" dirty="0"/>
              <a:t>(</a:t>
            </a:r>
            <a:r>
              <a:rPr lang="it-IT" sz="1600" b="1" dirty="0"/>
              <a:t>Errore</a:t>
            </a:r>
            <a:r>
              <a:rPr lang="it-IT" sz="1600" dirty="0"/>
              <a:t>): Il sistema è in uno stato tale che ogni ulteriore elaborazione da parte del sistema porta ad un fallimento.</a:t>
            </a:r>
          </a:p>
          <a:p>
            <a:r>
              <a:rPr lang="it-IT" sz="1600" b="1" dirty="0"/>
              <a:t>Difetto</a:t>
            </a:r>
            <a:r>
              <a:rPr lang="it-IT" sz="1600" dirty="0"/>
              <a:t> (</a:t>
            </a:r>
            <a:r>
              <a:rPr lang="it-IT" sz="1600" b="1" dirty="0"/>
              <a:t>Bug</a:t>
            </a:r>
            <a:r>
              <a:rPr lang="it-IT" sz="1600" dirty="0"/>
              <a:t>/</a:t>
            </a:r>
            <a:r>
              <a:rPr lang="it-IT" sz="1600" b="1" dirty="0"/>
              <a:t>fault</a:t>
            </a:r>
            <a:r>
              <a:rPr lang="it-IT" sz="1600" dirty="0"/>
              <a:t>): La causa di un errore.</a:t>
            </a:r>
          </a:p>
        </p:txBody>
      </p:sp>
    </p:spTree>
    <p:extLst>
      <p:ext uri="{BB962C8B-B14F-4D97-AF65-F5344CB8AC3E}">
        <p14:creationId xmlns:p14="http://schemas.microsoft.com/office/powerpoint/2010/main" val="440788584"/>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Qualità</a:t>
            </a:r>
            <a:r>
              <a:rPr lang="it-IT" sz="4000" baseline="0" dirty="0"/>
              <a:t> del software (3)</a:t>
            </a:r>
            <a:endParaRPr lang="it-IT" sz="4000" dirty="0"/>
          </a:p>
        </p:txBody>
      </p:sp>
      <p:grpSp>
        <p:nvGrpSpPr>
          <p:cNvPr id="3" name="Group 2">
            <a:extLst>
              <a:ext uri="{FF2B5EF4-FFF2-40B4-BE49-F238E27FC236}">
                <a16:creationId xmlns:a16="http://schemas.microsoft.com/office/drawing/2014/main" id="{4CF9DE46-3344-4D98-9E4B-ADDBED4E7CB7}"/>
              </a:ext>
            </a:extLst>
          </p:cNvPr>
          <p:cNvGrpSpPr/>
          <p:nvPr/>
        </p:nvGrpSpPr>
        <p:grpSpPr>
          <a:xfrm>
            <a:off x="155601" y="6168958"/>
            <a:ext cx="729574" cy="576000"/>
            <a:chOff x="155601" y="6168958"/>
            <a:chExt cx="729574" cy="576000"/>
          </a:xfrm>
        </p:grpSpPr>
        <p:sp>
          <p:nvSpPr>
            <p:cNvPr id="12" name="Rectangle 11">
              <a:extLst>
                <a:ext uri="{FF2B5EF4-FFF2-40B4-BE49-F238E27FC236}">
                  <a16:creationId xmlns:a16="http://schemas.microsoft.com/office/drawing/2014/main" id="{45E5AB85-E6B2-4143-BB82-FA2AE687652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Graphic 5" descr="Back">
              <a:hlinkClick r:id="rId2" action="ppaction://hlinksldjump"/>
              <a:extLst>
                <a:ext uri="{FF2B5EF4-FFF2-40B4-BE49-F238E27FC236}">
                  <a16:creationId xmlns:a16="http://schemas.microsoft.com/office/drawing/2014/main" id="{4902D1C2-9932-4261-9EB0-2D14BC4B61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9" name="Hexagon 8">
            <a:hlinkClick r:id="rId5" action="ppaction://hlinksldjump"/>
            <a:extLst>
              <a:ext uri="{FF2B5EF4-FFF2-40B4-BE49-F238E27FC236}">
                <a16:creationId xmlns:a16="http://schemas.microsoft.com/office/drawing/2014/main" id="{9E05DAC3-EE03-46E3-9260-86D1296EC6BA}"/>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2" name="Rectangle 1">
            <a:extLst>
              <a:ext uri="{FF2B5EF4-FFF2-40B4-BE49-F238E27FC236}">
                <a16:creationId xmlns:a16="http://schemas.microsoft.com/office/drawing/2014/main" id="{D8A603AC-8E87-43A5-A011-D60426F4DF15}"/>
              </a:ext>
            </a:extLst>
          </p:cNvPr>
          <p:cNvSpPr/>
          <p:nvPr/>
        </p:nvSpPr>
        <p:spPr>
          <a:xfrm>
            <a:off x="3719208" y="428017"/>
            <a:ext cx="4753583" cy="369332"/>
          </a:xfrm>
          <a:prstGeom prst="rect">
            <a:avLst/>
          </a:prstGeom>
        </p:spPr>
        <p:txBody>
          <a:bodyPr wrap="square">
            <a:spAutoFit/>
          </a:bodyPr>
          <a:lstStyle/>
          <a:p>
            <a:r>
              <a:rPr lang="it-IT" dirty="0">
                <a:latin typeface="+mj-lt"/>
              </a:rPr>
              <a:t>Gli Standard ISO per la qualità del software</a:t>
            </a:r>
          </a:p>
        </p:txBody>
      </p:sp>
      <p:grpSp>
        <p:nvGrpSpPr>
          <p:cNvPr id="24" name="Group 23">
            <a:extLst>
              <a:ext uri="{FF2B5EF4-FFF2-40B4-BE49-F238E27FC236}">
                <a16:creationId xmlns:a16="http://schemas.microsoft.com/office/drawing/2014/main" id="{EFBB784F-CEFF-48C2-872C-5C50664B28DD}"/>
              </a:ext>
            </a:extLst>
          </p:cNvPr>
          <p:cNvGrpSpPr/>
          <p:nvPr/>
        </p:nvGrpSpPr>
        <p:grpSpPr>
          <a:xfrm>
            <a:off x="314252" y="815543"/>
            <a:ext cx="2918573" cy="1330280"/>
            <a:chOff x="314252" y="815543"/>
            <a:chExt cx="2918573" cy="1330280"/>
          </a:xfrm>
        </p:grpSpPr>
        <p:sp>
          <p:nvSpPr>
            <p:cNvPr id="7" name="Rectangle 6">
              <a:extLst>
                <a:ext uri="{FF2B5EF4-FFF2-40B4-BE49-F238E27FC236}">
                  <a16:creationId xmlns:a16="http://schemas.microsoft.com/office/drawing/2014/main" id="{751BDE03-1C21-4865-A9D3-B5D734AF69DE}"/>
                </a:ext>
              </a:extLst>
            </p:cNvPr>
            <p:cNvSpPr/>
            <p:nvPr/>
          </p:nvSpPr>
          <p:spPr>
            <a:xfrm>
              <a:off x="320968" y="815543"/>
              <a:ext cx="1811714" cy="338554"/>
            </a:xfrm>
            <a:prstGeom prst="rect">
              <a:avLst/>
            </a:prstGeom>
          </p:spPr>
          <p:txBody>
            <a:bodyPr wrap="none">
              <a:spAutoFit/>
            </a:bodyPr>
            <a:lstStyle/>
            <a:p>
              <a:r>
                <a:rPr lang="it-IT" sz="1600" b="1" dirty="0"/>
                <a:t>ISO 9000 Philosophy</a:t>
              </a:r>
            </a:p>
          </p:txBody>
        </p:sp>
        <p:sp>
          <p:nvSpPr>
            <p:cNvPr id="16" name="Rectangle 15">
              <a:extLst>
                <a:ext uri="{FF2B5EF4-FFF2-40B4-BE49-F238E27FC236}">
                  <a16:creationId xmlns:a16="http://schemas.microsoft.com/office/drawing/2014/main" id="{91AE329B-505C-47AC-99DA-BB81F3936206}"/>
                </a:ext>
              </a:extLst>
            </p:cNvPr>
            <p:cNvSpPr/>
            <p:nvPr/>
          </p:nvSpPr>
          <p:spPr>
            <a:xfrm>
              <a:off x="314252" y="1068605"/>
              <a:ext cx="2918573" cy="1077218"/>
            </a:xfrm>
            <a:prstGeom prst="rect">
              <a:avLst/>
            </a:prstGeom>
          </p:spPr>
          <p:txBody>
            <a:bodyPr wrap="square">
              <a:spAutoFit/>
            </a:bodyPr>
            <a:lstStyle/>
            <a:p>
              <a:r>
                <a:rPr lang="it-IT" sz="1600" dirty="0"/>
                <a:t>• Documenta quello che fai</a:t>
              </a:r>
            </a:p>
            <a:p>
              <a:r>
                <a:rPr lang="it-IT" sz="1600" dirty="0"/>
                <a:t>• Fai ciò che documenti</a:t>
              </a:r>
            </a:p>
            <a:p>
              <a:r>
                <a:rPr lang="it-IT" sz="1600" dirty="0"/>
                <a:t>• Registra ciò che hai fatto</a:t>
              </a:r>
            </a:p>
            <a:p>
              <a:r>
                <a:rPr lang="it-IT" sz="1600" dirty="0"/>
                <a:t>• Provalo</a:t>
              </a:r>
            </a:p>
          </p:txBody>
        </p:sp>
      </p:grpSp>
      <p:grpSp>
        <p:nvGrpSpPr>
          <p:cNvPr id="23" name="Group 22">
            <a:extLst>
              <a:ext uri="{FF2B5EF4-FFF2-40B4-BE49-F238E27FC236}">
                <a16:creationId xmlns:a16="http://schemas.microsoft.com/office/drawing/2014/main" id="{4D1FF53C-9098-427E-9BA7-314FB1BAD603}"/>
              </a:ext>
            </a:extLst>
          </p:cNvPr>
          <p:cNvGrpSpPr/>
          <p:nvPr/>
        </p:nvGrpSpPr>
        <p:grpSpPr>
          <a:xfrm>
            <a:off x="4970830" y="815539"/>
            <a:ext cx="7237659" cy="2576939"/>
            <a:chOff x="4970830" y="815539"/>
            <a:chExt cx="7237659" cy="2576939"/>
          </a:xfrm>
        </p:grpSpPr>
        <p:sp>
          <p:nvSpPr>
            <p:cNvPr id="17" name="Rectangle 16">
              <a:extLst>
                <a:ext uri="{FF2B5EF4-FFF2-40B4-BE49-F238E27FC236}">
                  <a16:creationId xmlns:a16="http://schemas.microsoft.com/office/drawing/2014/main" id="{E0C0D6A4-1F96-46BE-AFB6-C0F7581F1D18}"/>
                </a:ext>
              </a:extLst>
            </p:cNvPr>
            <p:cNvSpPr/>
            <p:nvPr/>
          </p:nvSpPr>
          <p:spPr>
            <a:xfrm>
              <a:off x="4970830" y="815539"/>
              <a:ext cx="2918573" cy="338554"/>
            </a:xfrm>
            <a:prstGeom prst="rect">
              <a:avLst/>
            </a:prstGeom>
          </p:spPr>
          <p:txBody>
            <a:bodyPr wrap="square">
              <a:spAutoFit/>
            </a:bodyPr>
            <a:lstStyle/>
            <a:p>
              <a:r>
                <a:rPr lang="it-IT" sz="1600" b="1" dirty="0"/>
                <a:t>Lo Standard ISO 9001</a:t>
              </a:r>
            </a:p>
          </p:txBody>
        </p:sp>
        <p:sp>
          <p:nvSpPr>
            <p:cNvPr id="18" name="Rectangle 17">
              <a:extLst>
                <a:ext uri="{FF2B5EF4-FFF2-40B4-BE49-F238E27FC236}">
                  <a16:creationId xmlns:a16="http://schemas.microsoft.com/office/drawing/2014/main" id="{2D7FB551-971D-44AC-A152-D13E75A75FE3}"/>
                </a:ext>
              </a:extLst>
            </p:cNvPr>
            <p:cNvSpPr/>
            <p:nvPr/>
          </p:nvSpPr>
          <p:spPr>
            <a:xfrm>
              <a:off x="4980562" y="1084154"/>
              <a:ext cx="7227927" cy="2308324"/>
            </a:xfrm>
            <a:prstGeom prst="rect">
              <a:avLst/>
            </a:prstGeom>
          </p:spPr>
          <p:txBody>
            <a:bodyPr wrap="square">
              <a:spAutoFit/>
            </a:bodyPr>
            <a:lstStyle/>
            <a:p>
              <a:r>
                <a:rPr lang="it-IT" sz="1600" dirty="0"/>
                <a:t>Lo standard internazionale ISO 9001 è il riferimento normativo globale per</a:t>
              </a:r>
            </a:p>
            <a:p>
              <a:r>
                <a:rPr lang="it-IT" sz="1600" dirty="0"/>
                <a:t>la certificazione del modello di gestione di qualunque prodotto manifatturiero o servizio.</a:t>
              </a:r>
            </a:p>
            <a:p>
              <a:r>
                <a:rPr lang="it-IT" sz="1600" dirty="0"/>
                <a:t>• Aspetti che devono essere misurati da un processo ISO 9001:</a:t>
              </a:r>
            </a:p>
            <a:p>
              <a:r>
                <a:rPr lang="it-IT" sz="1600" dirty="0"/>
                <a:t>1. Dimostrare la conformità dei prodotti e dei servizi</a:t>
              </a:r>
            </a:p>
            <a:p>
              <a:r>
                <a:rPr lang="it-IT" sz="1600" dirty="0"/>
                <a:t>2. Misurare le performance dei processi aziendali</a:t>
              </a:r>
            </a:p>
            <a:p>
              <a:r>
                <a:rPr lang="it-IT" sz="1600" dirty="0"/>
                <a:t>3. Assicurare l’idoneità, l’adeguatezza e l’efficacia del sistema di Gestione della Qualità</a:t>
              </a:r>
            </a:p>
            <a:p>
              <a:r>
                <a:rPr lang="it-IT" sz="1600" dirty="0"/>
                <a:t>4. Assicurare la soddisfazione dei consumatori</a:t>
              </a:r>
            </a:p>
            <a:p>
              <a:r>
                <a:rPr lang="it-IT" sz="1600" dirty="0"/>
                <a:t>5. Valutare le performance dei fornitori esterni</a:t>
              </a:r>
            </a:p>
            <a:p>
              <a:r>
                <a:rPr lang="it-IT" sz="1600" dirty="0"/>
                <a:t>6. Identificare i miglioramenti all’interno del sistema di gestione della qualità</a:t>
              </a:r>
            </a:p>
          </p:txBody>
        </p:sp>
      </p:grpSp>
      <p:grpSp>
        <p:nvGrpSpPr>
          <p:cNvPr id="22" name="Group 21">
            <a:extLst>
              <a:ext uri="{FF2B5EF4-FFF2-40B4-BE49-F238E27FC236}">
                <a16:creationId xmlns:a16="http://schemas.microsoft.com/office/drawing/2014/main" id="{99C9476F-D6BA-4159-B88E-B6A202FB29AF}"/>
              </a:ext>
            </a:extLst>
          </p:cNvPr>
          <p:cNvGrpSpPr/>
          <p:nvPr/>
        </p:nvGrpSpPr>
        <p:grpSpPr>
          <a:xfrm>
            <a:off x="303592" y="2478742"/>
            <a:ext cx="8290933" cy="2364701"/>
            <a:chOff x="285068" y="3376295"/>
            <a:chExt cx="8290933" cy="2364701"/>
          </a:xfrm>
        </p:grpSpPr>
        <p:sp>
          <p:nvSpPr>
            <p:cNvPr id="19" name="Rectangle 18">
              <a:extLst>
                <a:ext uri="{FF2B5EF4-FFF2-40B4-BE49-F238E27FC236}">
                  <a16:creationId xmlns:a16="http://schemas.microsoft.com/office/drawing/2014/main" id="{CA655B48-71C3-4D5B-9E6F-EA13820AA0C8}"/>
                </a:ext>
              </a:extLst>
            </p:cNvPr>
            <p:cNvSpPr/>
            <p:nvPr/>
          </p:nvSpPr>
          <p:spPr>
            <a:xfrm>
              <a:off x="285068" y="3376295"/>
              <a:ext cx="1858201" cy="338554"/>
            </a:xfrm>
            <a:prstGeom prst="rect">
              <a:avLst/>
            </a:prstGeom>
          </p:spPr>
          <p:txBody>
            <a:bodyPr wrap="none">
              <a:spAutoFit/>
            </a:bodyPr>
            <a:lstStyle/>
            <a:p>
              <a:r>
                <a:rPr lang="it-IT" sz="1600" b="1" dirty="0"/>
                <a:t>Lo Standard ISO 9126</a:t>
              </a:r>
            </a:p>
          </p:txBody>
        </p:sp>
        <p:sp>
          <p:nvSpPr>
            <p:cNvPr id="20" name="Rectangle 19">
              <a:extLst>
                <a:ext uri="{FF2B5EF4-FFF2-40B4-BE49-F238E27FC236}">
                  <a16:creationId xmlns:a16="http://schemas.microsoft.com/office/drawing/2014/main" id="{12637E84-CB17-4DA3-AE35-C63A920C201E}"/>
                </a:ext>
              </a:extLst>
            </p:cNvPr>
            <p:cNvSpPr/>
            <p:nvPr/>
          </p:nvSpPr>
          <p:spPr>
            <a:xfrm>
              <a:off x="291023" y="3710891"/>
              <a:ext cx="3541675" cy="1077218"/>
            </a:xfrm>
            <a:prstGeom prst="rect">
              <a:avLst/>
            </a:prstGeom>
          </p:spPr>
          <p:txBody>
            <a:bodyPr wrap="square">
              <a:spAutoFit/>
            </a:bodyPr>
            <a:lstStyle/>
            <a:p>
              <a:r>
                <a:rPr lang="it-IT" sz="1600" dirty="0"/>
                <a:t>Lo standard ISO/IEC 9126 è stato definito all’interno della famiglia di standard ISO 9000 per caratterizzare la qualità del software.</a:t>
              </a:r>
            </a:p>
          </p:txBody>
        </p:sp>
        <p:sp>
          <p:nvSpPr>
            <p:cNvPr id="21" name="Rectangle 20">
              <a:extLst>
                <a:ext uri="{FF2B5EF4-FFF2-40B4-BE49-F238E27FC236}">
                  <a16:creationId xmlns:a16="http://schemas.microsoft.com/office/drawing/2014/main" id="{9952BCA7-D9B5-4887-B8CC-1ADE7899D400}"/>
                </a:ext>
              </a:extLst>
            </p:cNvPr>
            <p:cNvSpPr/>
            <p:nvPr/>
          </p:nvSpPr>
          <p:spPr>
            <a:xfrm>
              <a:off x="288035" y="4663778"/>
              <a:ext cx="8287966" cy="1077218"/>
            </a:xfrm>
            <a:prstGeom prst="rect">
              <a:avLst/>
            </a:prstGeom>
          </p:spPr>
          <p:txBody>
            <a:bodyPr wrap="square">
              <a:spAutoFit/>
            </a:bodyPr>
            <a:lstStyle/>
            <a:p>
              <a:r>
                <a:rPr lang="it-IT" sz="1600" dirty="0"/>
                <a:t>• Qualità del software: “l’insieme delle caratteristiche che incidono sulla</a:t>
              </a:r>
            </a:p>
            <a:p>
              <a:r>
                <a:rPr lang="it-IT" sz="1600" dirty="0"/>
                <a:t>capacità del prodotto software di soddisfare requisiti espliciti o impliciti”</a:t>
              </a:r>
            </a:p>
            <a:p>
              <a:r>
                <a:rPr lang="it-IT" sz="1600" dirty="0"/>
                <a:t>• Prodotto software: “l’insieme di programmi, regole, procedure, documenti,</a:t>
              </a:r>
            </a:p>
            <a:p>
              <a:r>
                <a:rPr lang="it-IT" sz="1600" dirty="0"/>
                <a:t>dati pertinenti all’utilizzo di un sistema informatico”.</a:t>
              </a:r>
            </a:p>
          </p:txBody>
        </p:sp>
      </p:grpSp>
      <p:pic>
        <p:nvPicPr>
          <p:cNvPr id="25" name="Picture 24">
            <a:extLst>
              <a:ext uri="{FF2B5EF4-FFF2-40B4-BE49-F238E27FC236}">
                <a16:creationId xmlns:a16="http://schemas.microsoft.com/office/drawing/2014/main" id="{864A5B4F-B752-4731-A70B-6BEC735769BA}"/>
              </a:ext>
            </a:extLst>
          </p:cNvPr>
          <p:cNvPicPr>
            <a:picLocks noChangeAspect="1"/>
          </p:cNvPicPr>
          <p:nvPr/>
        </p:nvPicPr>
        <p:blipFill rotWithShape="1">
          <a:blip r:embed="rId6"/>
          <a:srcRect l="5423" t="5483"/>
          <a:stretch/>
        </p:blipFill>
        <p:spPr>
          <a:xfrm>
            <a:off x="6309751" y="3329694"/>
            <a:ext cx="5698889" cy="2958793"/>
          </a:xfrm>
          <a:prstGeom prst="rect">
            <a:avLst/>
          </a:prstGeom>
        </p:spPr>
      </p:pic>
      <p:grpSp>
        <p:nvGrpSpPr>
          <p:cNvPr id="26" name="Group 25">
            <a:extLst>
              <a:ext uri="{FF2B5EF4-FFF2-40B4-BE49-F238E27FC236}">
                <a16:creationId xmlns:a16="http://schemas.microsoft.com/office/drawing/2014/main" id="{EF873602-4CE0-4B0C-9CC1-347C3A1E40A3}"/>
              </a:ext>
            </a:extLst>
          </p:cNvPr>
          <p:cNvGrpSpPr/>
          <p:nvPr/>
        </p:nvGrpSpPr>
        <p:grpSpPr>
          <a:xfrm>
            <a:off x="11147899" y="6168958"/>
            <a:ext cx="729574" cy="570689"/>
            <a:chOff x="11147899" y="6168958"/>
            <a:chExt cx="729574" cy="570689"/>
          </a:xfrm>
        </p:grpSpPr>
        <p:sp>
          <p:nvSpPr>
            <p:cNvPr id="27" name="Rectangle 26">
              <a:extLst>
                <a:ext uri="{FF2B5EF4-FFF2-40B4-BE49-F238E27FC236}">
                  <a16:creationId xmlns:a16="http://schemas.microsoft.com/office/drawing/2014/main" id="{305225EA-72C4-4241-AE82-1438DD6222C9}"/>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Graphic 27" descr="Back RTL">
              <a:hlinkClick r:id="rId7" action="ppaction://hlinksldjump"/>
              <a:extLst>
                <a:ext uri="{FF2B5EF4-FFF2-40B4-BE49-F238E27FC236}">
                  <a16:creationId xmlns:a16="http://schemas.microsoft.com/office/drawing/2014/main" id="{E2012AC0-9B6F-42A7-B3CC-70369D4BB2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4050071645"/>
      </p:ext>
    </p:extLst>
  </p:cSld>
  <p:clrMapOvr>
    <a:masterClrMapping/>
  </p:clrMapOvr>
  <p:transition>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643368" y="19456"/>
            <a:ext cx="4905263" cy="432547"/>
          </a:xfrm>
        </p:spPr>
        <p:txBody>
          <a:bodyPr>
            <a:normAutofit fontScale="90000"/>
          </a:bodyPr>
          <a:lstStyle/>
          <a:p>
            <a:r>
              <a:rPr lang="it-IT" sz="3200" dirty="0"/>
              <a:t>VERIFICA E VALIDAZIONE (4)</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23" name="Group 13">
            <a:extLst>
              <a:ext uri="{FF2B5EF4-FFF2-40B4-BE49-F238E27FC236}">
                <a16:creationId xmlns:a16="http://schemas.microsoft.com/office/drawing/2014/main" id="{E09AAACF-3F68-8CD4-8FD7-50783AF4FE6D}"/>
              </a:ext>
            </a:extLst>
          </p:cNvPr>
          <p:cNvGrpSpPr/>
          <p:nvPr/>
        </p:nvGrpSpPr>
        <p:grpSpPr>
          <a:xfrm>
            <a:off x="11147899" y="6168958"/>
            <a:ext cx="729574" cy="570689"/>
            <a:chOff x="11147899" y="6168958"/>
            <a:chExt cx="729574" cy="570689"/>
          </a:xfrm>
        </p:grpSpPr>
        <p:sp>
          <p:nvSpPr>
            <p:cNvPr id="24" name="Rectangle 14">
              <a:extLst>
                <a:ext uri="{FF2B5EF4-FFF2-40B4-BE49-F238E27FC236}">
                  <a16:creationId xmlns:a16="http://schemas.microsoft.com/office/drawing/2014/main" id="{6849A95D-0F28-7603-0DDA-FA0A18212CFB}"/>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Graphic 15" descr="Back RTL">
              <a:hlinkClick r:id="rId5" action="ppaction://hlinksldjump"/>
              <a:extLst>
                <a:ext uri="{FF2B5EF4-FFF2-40B4-BE49-F238E27FC236}">
                  <a16:creationId xmlns:a16="http://schemas.microsoft.com/office/drawing/2014/main" id="{0DB90517-074A-BCF1-AF49-4560486E4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4" name="CasellaDiTesto 3">
            <a:extLst>
              <a:ext uri="{FF2B5EF4-FFF2-40B4-BE49-F238E27FC236}">
                <a16:creationId xmlns:a16="http://schemas.microsoft.com/office/drawing/2014/main" id="{4A1BF3F4-7EC6-C698-FF94-028070300B8D}"/>
              </a:ext>
            </a:extLst>
          </p:cNvPr>
          <p:cNvSpPr txBox="1"/>
          <p:nvPr/>
        </p:nvSpPr>
        <p:spPr>
          <a:xfrm>
            <a:off x="651753" y="652391"/>
            <a:ext cx="11225720" cy="2554545"/>
          </a:xfrm>
          <a:prstGeom prst="rect">
            <a:avLst/>
          </a:prstGeom>
          <a:noFill/>
        </p:spPr>
        <p:txBody>
          <a:bodyPr wrap="square">
            <a:spAutoFit/>
          </a:bodyPr>
          <a:lstStyle/>
          <a:p>
            <a:r>
              <a:rPr lang="it-IT" sz="1600" dirty="0"/>
              <a:t>[ESEMPIO potenza fatta con + invece che con *] </a:t>
            </a:r>
          </a:p>
          <a:p>
            <a:r>
              <a:rPr lang="it-IT" sz="1600" dirty="0"/>
              <a:t>Per il valore di ingresso x = 3 si ha il valore di uscita y = 9. La causa di questa </a:t>
            </a:r>
            <a:r>
              <a:rPr lang="it-IT" sz="1600" b="1" dirty="0"/>
              <a:t>failure</a:t>
            </a:r>
            <a:r>
              <a:rPr lang="it-IT" sz="1600" dirty="0"/>
              <a:t> è il </a:t>
            </a:r>
            <a:r>
              <a:rPr lang="it-IT" sz="1600" b="1" dirty="0"/>
              <a:t>fault </a:t>
            </a:r>
            <a:r>
              <a:rPr lang="it-IT" sz="1600" dirty="0"/>
              <a:t>di linea 2 [y = x + x], in cui anziché l’operatore * viene usato + </a:t>
            </a:r>
          </a:p>
          <a:p>
            <a:r>
              <a:rPr lang="it-IT" sz="1600" dirty="0"/>
              <a:t>NB: Se il valore di ingresso è x = 2, il valore di uscita è y = 4 (nessuna failure)</a:t>
            </a:r>
          </a:p>
          <a:p>
            <a:endParaRPr lang="it-IT" sz="1600" dirty="0"/>
          </a:p>
          <a:p>
            <a:r>
              <a:rPr lang="it-IT" sz="1600" dirty="0"/>
              <a:t>• Non tutti i fault generano failure,</a:t>
            </a:r>
          </a:p>
          <a:p>
            <a:r>
              <a:rPr lang="it-IT" sz="1600" dirty="0"/>
              <a:t>• Una failure può essere generata da più fault,</a:t>
            </a:r>
          </a:p>
          <a:p>
            <a:r>
              <a:rPr lang="it-IT" sz="1600" dirty="0"/>
              <a:t>• Un fault può generare diverse failure</a:t>
            </a:r>
          </a:p>
          <a:p>
            <a:r>
              <a:rPr lang="it-IT" sz="1600" dirty="0"/>
              <a:t>• Usiamo il termine </a:t>
            </a:r>
            <a:r>
              <a:rPr lang="it-IT" sz="1600" b="1" dirty="0"/>
              <a:t>Defect</a:t>
            </a:r>
            <a:r>
              <a:rPr lang="it-IT" sz="1600" dirty="0"/>
              <a:t> (difetto) quando non è importante distinguere fra fault e failure, per riferirsi sia alla causa (fault) che all’effetto (failure)</a:t>
            </a:r>
          </a:p>
        </p:txBody>
      </p:sp>
      <p:pic>
        <p:nvPicPr>
          <p:cNvPr id="10" name="Immagine 9">
            <a:extLst>
              <a:ext uri="{FF2B5EF4-FFF2-40B4-BE49-F238E27FC236}">
                <a16:creationId xmlns:a16="http://schemas.microsoft.com/office/drawing/2014/main" id="{E2FF1010-DC8D-C269-8779-0FFA53F26A32}"/>
              </a:ext>
            </a:extLst>
          </p:cNvPr>
          <p:cNvPicPr>
            <a:picLocks noChangeAspect="1"/>
          </p:cNvPicPr>
          <p:nvPr/>
        </p:nvPicPr>
        <p:blipFill>
          <a:blip r:embed="rId8"/>
          <a:stretch>
            <a:fillRect/>
          </a:stretch>
        </p:blipFill>
        <p:spPr>
          <a:xfrm>
            <a:off x="800635" y="3263681"/>
            <a:ext cx="4944856" cy="2740007"/>
          </a:xfrm>
          <a:prstGeom prst="rect">
            <a:avLst/>
          </a:prstGeom>
        </p:spPr>
      </p:pic>
      <p:pic>
        <p:nvPicPr>
          <p:cNvPr id="14" name="Immagine 13">
            <a:extLst>
              <a:ext uri="{FF2B5EF4-FFF2-40B4-BE49-F238E27FC236}">
                <a16:creationId xmlns:a16="http://schemas.microsoft.com/office/drawing/2014/main" id="{4DDD5DDA-4177-EB31-5DB4-8EBDDA60DB69}"/>
              </a:ext>
            </a:extLst>
          </p:cNvPr>
          <p:cNvPicPr>
            <a:picLocks noChangeAspect="1"/>
          </p:cNvPicPr>
          <p:nvPr/>
        </p:nvPicPr>
        <p:blipFill>
          <a:blip r:embed="rId9"/>
          <a:stretch>
            <a:fillRect/>
          </a:stretch>
        </p:blipFill>
        <p:spPr>
          <a:xfrm>
            <a:off x="6745643" y="3720222"/>
            <a:ext cx="3984269" cy="2448736"/>
          </a:xfrm>
          <a:prstGeom prst="rect">
            <a:avLst/>
          </a:prstGeom>
        </p:spPr>
      </p:pic>
    </p:spTree>
    <p:extLst>
      <p:ext uri="{BB962C8B-B14F-4D97-AF65-F5344CB8AC3E}">
        <p14:creationId xmlns:p14="http://schemas.microsoft.com/office/powerpoint/2010/main" val="546423350"/>
      </p:ext>
    </p:extLst>
  </p:cSld>
  <p:clrMapOvr>
    <a:masterClrMapping/>
  </p:clrMapOvr>
  <p:transition>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643368" y="19456"/>
            <a:ext cx="4905263" cy="432547"/>
          </a:xfrm>
        </p:spPr>
        <p:txBody>
          <a:bodyPr>
            <a:normAutofit fontScale="90000"/>
          </a:bodyPr>
          <a:lstStyle/>
          <a:p>
            <a:r>
              <a:rPr lang="it-IT" sz="3200" dirty="0"/>
              <a:t>VERIFICA E VALIDAZIONE (5)</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23" name="Group 13">
            <a:extLst>
              <a:ext uri="{FF2B5EF4-FFF2-40B4-BE49-F238E27FC236}">
                <a16:creationId xmlns:a16="http://schemas.microsoft.com/office/drawing/2014/main" id="{E09AAACF-3F68-8CD4-8FD7-50783AF4FE6D}"/>
              </a:ext>
            </a:extLst>
          </p:cNvPr>
          <p:cNvGrpSpPr/>
          <p:nvPr/>
        </p:nvGrpSpPr>
        <p:grpSpPr>
          <a:xfrm>
            <a:off x="11147899" y="6168958"/>
            <a:ext cx="729574" cy="570689"/>
            <a:chOff x="11147899" y="6168958"/>
            <a:chExt cx="729574" cy="570689"/>
          </a:xfrm>
        </p:grpSpPr>
        <p:sp>
          <p:nvSpPr>
            <p:cNvPr id="24" name="Rectangle 14">
              <a:extLst>
                <a:ext uri="{FF2B5EF4-FFF2-40B4-BE49-F238E27FC236}">
                  <a16:creationId xmlns:a16="http://schemas.microsoft.com/office/drawing/2014/main" id="{6849A95D-0F28-7603-0DDA-FA0A18212CFB}"/>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Graphic 15" descr="Back RTL">
              <a:hlinkClick r:id="rId5" action="ppaction://hlinksldjump"/>
              <a:extLst>
                <a:ext uri="{FF2B5EF4-FFF2-40B4-BE49-F238E27FC236}">
                  <a16:creationId xmlns:a16="http://schemas.microsoft.com/office/drawing/2014/main" id="{0DB90517-074A-BCF1-AF49-4560486E4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3" name="CasellaDiTesto 2">
            <a:extLst>
              <a:ext uri="{FF2B5EF4-FFF2-40B4-BE49-F238E27FC236}">
                <a16:creationId xmlns:a16="http://schemas.microsoft.com/office/drawing/2014/main" id="{1174D25B-DCBC-3540-C6A5-FF04D152731E}"/>
              </a:ext>
            </a:extLst>
          </p:cNvPr>
          <p:cNvSpPr txBox="1"/>
          <p:nvPr/>
        </p:nvSpPr>
        <p:spPr>
          <a:xfrm>
            <a:off x="593387" y="597774"/>
            <a:ext cx="11204643" cy="2062103"/>
          </a:xfrm>
          <a:prstGeom prst="rect">
            <a:avLst/>
          </a:prstGeom>
          <a:noFill/>
        </p:spPr>
        <p:txBody>
          <a:bodyPr wrap="square">
            <a:spAutoFit/>
          </a:bodyPr>
          <a:lstStyle/>
          <a:p>
            <a:r>
              <a:rPr lang="it-IT" sz="1600" dirty="0"/>
              <a:t>Verifica Statica (APPROFONDIMENTO): Le Review - ispezione manuale del codice sorgente</a:t>
            </a:r>
          </a:p>
          <a:p>
            <a:r>
              <a:rPr lang="it-IT" sz="1600" dirty="0"/>
              <a:t>• Due tipi di review:</a:t>
            </a:r>
          </a:p>
          <a:p>
            <a:r>
              <a:rPr lang="it-IT" sz="1600" dirty="0"/>
              <a:t>• </a:t>
            </a:r>
            <a:r>
              <a:rPr lang="it-IT" sz="1600" b="1" dirty="0" err="1"/>
              <a:t>Walkthrough</a:t>
            </a:r>
            <a:r>
              <a:rPr lang="it-IT" sz="1600" dirty="0"/>
              <a:t>. Lo sviluppatore presenta informalmente le API, il codice, la documentazione associata delle componenti al team di review</a:t>
            </a:r>
          </a:p>
          <a:p>
            <a:r>
              <a:rPr lang="it-IT" sz="1600" dirty="0"/>
              <a:t>• </a:t>
            </a:r>
            <a:r>
              <a:rPr lang="it-IT" sz="1600" b="1" dirty="0" err="1"/>
              <a:t>Inspection</a:t>
            </a:r>
            <a:r>
              <a:rPr lang="it-IT" sz="1600" dirty="0"/>
              <a:t>. Simile al </a:t>
            </a:r>
            <a:r>
              <a:rPr lang="it-IT" sz="1600" dirty="0" err="1"/>
              <a:t>walkthrough</a:t>
            </a:r>
            <a:r>
              <a:rPr lang="it-IT" sz="1600" dirty="0"/>
              <a:t>, ma la presentazione delle unità è formale.</a:t>
            </a:r>
          </a:p>
          <a:p>
            <a:pPr lvl="1"/>
            <a:r>
              <a:rPr lang="it-IT" sz="1600" dirty="0"/>
              <a:t>• Lo sviluppatore non può presentare gli artefatti. Questo è fatto dal team di review che è responsabile del controllo delle interfacce e del codice con i requisiti</a:t>
            </a:r>
          </a:p>
          <a:p>
            <a:pPr lvl="1"/>
            <a:r>
              <a:rPr lang="it-IT" sz="1600" dirty="0"/>
              <a:t>• Controlla l’efficienza degli algoritmi con le richieste non funzionali</a:t>
            </a:r>
          </a:p>
          <a:p>
            <a:pPr lvl="1"/>
            <a:r>
              <a:rPr lang="it-IT" sz="1600" dirty="0"/>
              <a:t>• Lo sviluppatore interviene solo se si richiedono chiarimenti</a:t>
            </a:r>
          </a:p>
        </p:txBody>
      </p:sp>
      <p:sp>
        <p:nvSpPr>
          <p:cNvPr id="7" name="CasellaDiTesto 6">
            <a:extLst>
              <a:ext uri="{FF2B5EF4-FFF2-40B4-BE49-F238E27FC236}">
                <a16:creationId xmlns:a16="http://schemas.microsoft.com/office/drawing/2014/main" id="{BB84AB0B-8567-30B4-6C56-E8093696A17D}"/>
              </a:ext>
            </a:extLst>
          </p:cNvPr>
          <p:cNvSpPr txBox="1"/>
          <p:nvPr/>
        </p:nvSpPr>
        <p:spPr>
          <a:xfrm>
            <a:off x="512635" y="2716622"/>
            <a:ext cx="11204642" cy="2062103"/>
          </a:xfrm>
          <a:prstGeom prst="rect">
            <a:avLst/>
          </a:prstGeom>
          <a:noFill/>
        </p:spPr>
        <p:txBody>
          <a:bodyPr wrap="square">
            <a:spAutoFit/>
          </a:bodyPr>
          <a:lstStyle/>
          <a:p>
            <a:r>
              <a:rPr lang="it-IT" sz="1600" dirty="0"/>
              <a:t>Le Ispezioni trovano fault in una componente rivedendo il codice sorgente in meeting formali. E’ condotta da un team di sviluppatori, incluso l’autore della componente, un moderatore e uno o più revisori che trovano i bug nella componente. Tecniche di ispezione di codice possono rilevare ed eliminare anomalie e rendere più precisi i risultati. </a:t>
            </a:r>
          </a:p>
          <a:p>
            <a:r>
              <a:rPr lang="it-IT" sz="1600" dirty="0"/>
              <a:t>Vantaggi principali rispetto al testing:</a:t>
            </a:r>
          </a:p>
          <a:p>
            <a:r>
              <a:rPr lang="it-IT" sz="1600" dirty="0"/>
              <a:t>• Durante un test, un errore può nascondere altri errori. Ciò viene superato leggendo il codice sorgente</a:t>
            </a:r>
          </a:p>
          <a:p>
            <a:r>
              <a:rPr lang="it-IT" sz="1600" dirty="0"/>
              <a:t>• Non ho necessità di sviluppare driver-</a:t>
            </a:r>
            <a:r>
              <a:rPr lang="it-IT" sz="1600" dirty="0" err="1"/>
              <a:t>stub</a:t>
            </a:r>
            <a:r>
              <a:rPr lang="it-IT" sz="1600" dirty="0"/>
              <a:t>. Posso applicarlo a codice definitivo in unità incomplete</a:t>
            </a:r>
          </a:p>
          <a:p>
            <a:r>
              <a:rPr lang="it-IT" sz="1600" dirty="0"/>
              <a:t>• Permette di valutare anche altri attributi del software (qualità, leggibilità, aderenza a standard, etc...)</a:t>
            </a:r>
          </a:p>
          <a:p>
            <a:r>
              <a:rPr lang="it-IT" sz="1600" dirty="0"/>
              <a:t>• Il programmatore scrive meglio sapendo che deve essere letto</a:t>
            </a:r>
          </a:p>
        </p:txBody>
      </p:sp>
      <p:pic>
        <p:nvPicPr>
          <p:cNvPr id="12" name="Immagine 11">
            <a:extLst>
              <a:ext uri="{FF2B5EF4-FFF2-40B4-BE49-F238E27FC236}">
                <a16:creationId xmlns:a16="http://schemas.microsoft.com/office/drawing/2014/main" id="{81B4B4E9-B7FF-EEB8-736E-38D1818A5403}"/>
              </a:ext>
            </a:extLst>
          </p:cNvPr>
          <p:cNvPicPr>
            <a:picLocks noChangeAspect="1"/>
          </p:cNvPicPr>
          <p:nvPr/>
        </p:nvPicPr>
        <p:blipFill>
          <a:blip r:embed="rId8"/>
          <a:stretch>
            <a:fillRect/>
          </a:stretch>
        </p:blipFill>
        <p:spPr>
          <a:xfrm>
            <a:off x="6758741" y="4755204"/>
            <a:ext cx="3579779" cy="1984443"/>
          </a:xfrm>
          <a:prstGeom prst="rect">
            <a:avLst/>
          </a:prstGeom>
        </p:spPr>
      </p:pic>
      <p:sp>
        <p:nvSpPr>
          <p:cNvPr id="16" name="CasellaDiTesto 15">
            <a:extLst>
              <a:ext uri="{FF2B5EF4-FFF2-40B4-BE49-F238E27FC236}">
                <a16:creationId xmlns:a16="http://schemas.microsoft.com/office/drawing/2014/main" id="{4B310E74-4F10-4B47-3641-88A7D70217BD}"/>
              </a:ext>
            </a:extLst>
          </p:cNvPr>
          <p:cNvSpPr txBox="1"/>
          <p:nvPr/>
        </p:nvSpPr>
        <p:spPr>
          <a:xfrm>
            <a:off x="520388" y="4840209"/>
            <a:ext cx="6055510" cy="1323439"/>
          </a:xfrm>
          <a:prstGeom prst="rect">
            <a:avLst/>
          </a:prstGeom>
          <a:noFill/>
        </p:spPr>
        <p:txBody>
          <a:bodyPr wrap="square">
            <a:spAutoFit/>
          </a:bodyPr>
          <a:lstStyle/>
          <a:p>
            <a:r>
              <a:rPr lang="it-IT" sz="1600" b="1" dirty="0"/>
              <a:t>Ruoli nell’ispezione di software</a:t>
            </a:r>
          </a:p>
          <a:p>
            <a:r>
              <a:rPr lang="it-IT" sz="1600" dirty="0"/>
              <a:t>• moderatore: tipicamente proviene da un altro progetto. Presiede le sedute, sceglie i partecipanti, controlla il processo .</a:t>
            </a:r>
          </a:p>
          <a:p>
            <a:r>
              <a:rPr lang="it-IT" sz="1600" dirty="0"/>
              <a:t>• lettori, addetti al </a:t>
            </a:r>
            <a:r>
              <a:rPr lang="it-IT" sz="1600" dirty="0" err="1"/>
              <a:t>test:leggono</a:t>
            </a:r>
            <a:r>
              <a:rPr lang="it-IT" sz="1600" dirty="0"/>
              <a:t> il codice al gruppo, cercano difetti</a:t>
            </a:r>
          </a:p>
          <a:p>
            <a:r>
              <a:rPr lang="it-IT" sz="1600" dirty="0"/>
              <a:t>• </a:t>
            </a:r>
            <a:r>
              <a:rPr lang="it-IT" sz="1600" dirty="0" err="1"/>
              <a:t>autore:partecipante</a:t>
            </a:r>
            <a:r>
              <a:rPr lang="it-IT" sz="1600" dirty="0"/>
              <a:t> passivo; risponde a domande quando richiesto</a:t>
            </a:r>
          </a:p>
        </p:txBody>
      </p:sp>
    </p:spTree>
    <p:extLst>
      <p:ext uri="{BB962C8B-B14F-4D97-AF65-F5344CB8AC3E}">
        <p14:creationId xmlns:p14="http://schemas.microsoft.com/office/powerpoint/2010/main" val="1055037237"/>
      </p:ext>
    </p:extLst>
  </p:cSld>
  <p:clrMapOvr>
    <a:masterClrMapping/>
  </p:clrMapOvr>
  <p:transition>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643368" y="19456"/>
            <a:ext cx="4905263" cy="432547"/>
          </a:xfrm>
        </p:spPr>
        <p:txBody>
          <a:bodyPr>
            <a:normAutofit fontScale="90000"/>
          </a:bodyPr>
          <a:lstStyle/>
          <a:p>
            <a:r>
              <a:rPr lang="it-IT" sz="3200" dirty="0"/>
              <a:t>VERIFICA E VALIDAZIONE (6)</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4" name="CasellaDiTesto 3">
            <a:extLst>
              <a:ext uri="{FF2B5EF4-FFF2-40B4-BE49-F238E27FC236}">
                <a16:creationId xmlns:a16="http://schemas.microsoft.com/office/drawing/2014/main" id="{A6E87EAD-4779-0233-30C1-7D90977DA934}"/>
              </a:ext>
            </a:extLst>
          </p:cNvPr>
          <p:cNvSpPr txBox="1"/>
          <p:nvPr/>
        </p:nvSpPr>
        <p:spPr>
          <a:xfrm>
            <a:off x="520388" y="295327"/>
            <a:ext cx="7329950" cy="6217087"/>
          </a:xfrm>
          <a:prstGeom prst="rect">
            <a:avLst/>
          </a:prstGeom>
          <a:noFill/>
        </p:spPr>
        <p:txBody>
          <a:bodyPr wrap="square">
            <a:spAutoFit/>
          </a:bodyPr>
          <a:lstStyle/>
          <a:p>
            <a:r>
              <a:rPr lang="it-IT" sz="1600" dirty="0"/>
              <a:t>Il processo di ispezione del software</a:t>
            </a:r>
          </a:p>
          <a:p>
            <a:endParaRPr lang="it-IT" sz="1600" dirty="0"/>
          </a:p>
          <a:p>
            <a:r>
              <a:rPr lang="it-IT" sz="1600" dirty="0"/>
              <a:t>• pianificazione: scelta di partecipanti e checklist, pianificazione di meeting</a:t>
            </a:r>
          </a:p>
          <a:p>
            <a:r>
              <a:rPr lang="it-IT" sz="1600" dirty="0"/>
              <a:t>• fasi preliminari: fornite le informazioni necessarie e assegnati i ruoli</a:t>
            </a:r>
          </a:p>
          <a:p>
            <a:r>
              <a:rPr lang="it-IT" sz="1600" dirty="0"/>
              <a:t>• preparazione: lettura del documento, individuazione dei difetti</a:t>
            </a:r>
          </a:p>
          <a:p>
            <a:r>
              <a:rPr lang="it-IT" sz="1600" dirty="0"/>
              <a:t>• Ispezione: raccolta e discussione congiunta dei problemi trovati dai singoli revisori, ricerca di ulteriori difetti</a:t>
            </a:r>
          </a:p>
          <a:p>
            <a:r>
              <a:rPr lang="it-IT" sz="1600" dirty="0"/>
              <a:t>• lavoro a valle: l’autore modifica il documento per rimuovere i difetti</a:t>
            </a:r>
          </a:p>
          <a:p>
            <a:r>
              <a:rPr lang="it-IT" sz="1600" dirty="0"/>
              <a:t>• seguito (possibile re-ispezione): controllo delle modifiche, modifica delle checklist</a:t>
            </a:r>
          </a:p>
          <a:p>
            <a:endParaRPr lang="it-IT" sz="1600" dirty="0"/>
          </a:p>
          <a:p>
            <a:r>
              <a:rPr lang="it-IT" sz="1400" dirty="0"/>
              <a:t>Esistono esempi di checklist… Esempio Java: </a:t>
            </a:r>
          </a:p>
          <a:p>
            <a:r>
              <a:rPr lang="it-IT" sz="1400" dirty="0"/>
              <a:t>Sintassi</a:t>
            </a:r>
          </a:p>
          <a:p>
            <a:r>
              <a:rPr lang="it-IT" sz="1400" dirty="0"/>
              <a:t>• controlli ortografici, grammaticali e linguistici</a:t>
            </a:r>
          </a:p>
          <a:p>
            <a:r>
              <a:rPr lang="it-IT" sz="1400" dirty="0"/>
              <a:t>• commenti formattati per </a:t>
            </a:r>
            <a:r>
              <a:rPr lang="it-IT" sz="1400" dirty="0" err="1"/>
              <a:t>javadoc</a:t>
            </a:r>
            <a:r>
              <a:rPr lang="it-IT" sz="1400" dirty="0"/>
              <a:t> ...</a:t>
            </a:r>
          </a:p>
          <a:p>
            <a:r>
              <a:rPr lang="it-IT" sz="1400" dirty="0"/>
              <a:t>Struttura</a:t>
            </a:r>
          </a:p>
          <a:p>
            <a:r>
              <a:rPr lang="it-IT" sz="1400" dirty="0"/>
              <a:t>• ci sono dati identificativi (titolo, data, versione, autore)</a:t>
            </a:r>
          </a:p>
          <a:p>
            <a:r>
              <a:rPr lang="it-IT" sz="1400" dirty="0"/>
              <a:t>• librerie non standard usate, piattaforma Java richiesta</a:t>
            </a:r>
          </a:p>
          <a:p>
            <a:r>
              <a:rPr lang="it-IT" sz="1400" dirty="0"/>
              <a:t>Stile</a:t>
            </a:r>
          </a:p>
          <a:p>
            <a:r>
              <a:rPr lang="it-IT" sz="1400" dirty="0"/>
              <a:t>• Non c’è un uso indiscriminato di abbreviazioni</a:t>
            </a:r>
          </a:p>
          <a:p>
            <a:r>
              <a:rPr lang="it-IT" sz="1400" dirty="0"/>
              <a:t>• Non ci sono troppe ripetizioni</a:t>
            </a:r>
          </a:p>
          <a:p>
            <a:r>
              <a:rPr lang="it-IT" sz="1400" dirty="0"/>
              <a:t>• Linguaggio comprensibile e frasi leggibili</a:t>
            </a:r>
          </a:p>
          <a:p>
            <a:r>
              <a:rPr lang="it-IT" sz="1400" dirty="0"/>
              <a:t>• Il commento è presente in ogni classe</a:t>
            </a:r>
          </a:p>
          <a:p>
            <a:r>
              <a:rPr lang="it-IT" sz="1400" dirty="0"/>
              <a:t>• Il commento è ben visibile nel file</a:t>
            </a:r>
          </a:p>
          <a:p>
            <a:r>
              <a:rPr lang="it-IT" sz="1400" dirty="0"/>
              <a:t>• Le variabili sono commentate quando sono dichiarate</a:t>
            </a:r>
          </a:p>
          <a:p>
            <a:r>
              <a:rPr lang="it-IT" sz="1400" dirty="0"/>
              <a:t>• I commenti non sono dispersivi (mal disposti, interrotti e ripresi)</a:t>
            </a:r>
          </a:p>
          <a:p>
            <a:r>
              <a:rPr lang="it-IT" sz="1400" dirty="0"/>
              <a:t>• I commenti non sono esageratamente densi nel codice (compromettendo la leggibilità del codice)</a:t>
            </a:r>
          </a:p>
        </p:txBody>
      </p:sp>
      <p:pic>
        <p:nvPicPr>
          <p:cNvPr id="10" name="Immagine 9">
            <a:extLst>
              <a:ext uri="{FF2B5EF4-FFF2-40B4-BE49-F238E27FC236}">
                <a16:creationId xmlns:a16="http://schemas.microsoft.com/office/drawing/2014/main" id="{C515E01D-98CE-1412-2075-FBE3B69EBC4E}"/>
              </a:ext>
            </a:extLst>
          </p:cNvPr>
          <p:cNvPicPr>
            <a:picLocks noChangeAspect="1"/>
          </p:cNvPicPr>
          <p:nvPr/>
        </p:nvPicPr>
        <p:blipFill>
          <a:blip r:embed="rId5"/>
          <a:stretch>
            <a:fillRect/>
          </a:stretch>
        </p:blipFill>
        <p:spPr>
          <a:xfrm>
            <a:off x="7796168" y="727830"/>
            <a:ext cx="4246774" cy="2478830"/>
          </a:xfrm>
          <a:prstGeom prst="rect">
            <a:avLst/>
          </a:prstGeom>
        </p:spPr>
      </p:pic>
      <p:pic>
        <p:nvPicPr>
          <p:cNvPr id="14" name="Immagine 13">
            <a:extLst>
              <a:ext uri="{FF2B5EF4-FFF2-40B4-BE49-F238E27FC236}">
                <a16:creationId xmlns:a16="http://schemas.microsoft.com/office/drawing/2014/main" id="{D2A16085-C9AB-1098-60F3-62A07190DB22}"/>
              </a:ext>
            </a:extLst>
          </p:cNvPr>
          <p:cNvPicPr>
            <a:picLocks noChangeAspect="1"/>
          </p:cNvPicPr>
          <p:nvPr/>
        </p:nvPicPr>
        <p:blipFill>
          <a:blip r:embed="rId6"/>
          <a:stretch>
            <a:fillRect/>
          </a:stretch>
        </p:blipFill>
        <p:spPr>
          <a:xfrm>
            <a:off x="8548631" y="3450077"/>
            <a:ext cx="3471586" cy="1750671"/>
          </a:xfrm>
          <a:prstGeom prst="rect">
            <a:avLst/>
          </a:prstGeom>
        </p:spPr>
      </p:pic>
      <p:grpSp>
        <p:nvGrpSpPr>
          <p:cNvPr id="15" name="Group 13">
            <a:extLst>
              <a:ext uri="{FF2B5EF4-FFF2-40B4-BE49-F238E27FC236}">
                <a16:creationId xmlns:a16="http://schemas.microsoft.com/office/drawing/2014/main" id="{9BAB87A0-79C8-0348-0B3B-08DA2FBEB5DF}"/>
              </a:ext>
            </a:extLst>
          </p:cNvPr>
          <p:cNvGrpSpPr/>
          <p:nvPr/>
        </p:nvGrpSpPr>
        <p:grpSpPr>
          <a:xfrm>
            <a:off x="11147899" y="6168958"/>
            <a:ext cx="729574" cy="570689"/>
            <a:chOff x="11147899" y="6168958"/>
            <a:chExt cx="729574" cy="570689"/>
          </a:xfrm>
        </p:grpSpPr>
        <p:sp>
          <p:nvSpPr>
            <p:cNvPr id="17" name="Rectangle 14">
              <a:extLst>
                <a:ext uri="{FF2B5EF4-FFF2-40B4-BE49-F238E27FC236}">
                  <a16:creationId xmlns:a16="http://schemas.microsoft.com/office/drawing/2014/main" id="{AD359DC9-8237-F3FA-B17B-9A78FC83228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Graphic 15" descr="Back RTL">
              <a:hlinkClick r:id="rId7" action="ppaction://hlinksldjump"/>
              <a:extLst>
                <a:ext uri="{FF2B5EF4-FFF2-40B4-BE49-F238E27FC236}">
                  <a16:creationId xmlns:a16="http://schemas.microsoft.com/office/drawing/2014/main" id="{40231BAD-6A94-C4E9-20FB-87AC803D26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1110221089"/>
      </p:ext>
    </p:extLst>
  </p:cSld>
  <p:clrMapOvr>
    <a:masterClrMapping/>
  </p:clrMapOvr>
  <p:transition>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643368" y="19456"/>
            <a:ext cx="4905263" cy="432547"/>
          </a:xfrm>
        </p:spPr>
        <p:txBody>
          <a:bodyPr>
            <a:normAutofit fontScale="90000"/>
          </a:bodyPr>
          <a:lstStyle/>
          <a:p>
            <a:r>
              <a:rPr lang="it-IT" sz="3200" dirty="0"/>
              <a:t>VERIFICA E VALIDAZIONE (7)</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15" name="Group 13">
            <a:extLst>
              <a:ext uri="{FF2B5EF4-FFF2-40B4-BE49-F238E27FC236}">
                <a16:creationId xmlns:a16="http://schemas.microsoft.com/office/drawing/2014/main" id="{9BAB87A0-79C8-0348-0B3B-08DA2FBEB5DF}"/>
              </a:ext>
            </a:extLst>
          </p:cNvPr>
          <p:cNvGrpSpPr/>
          <p:nvPr/>
        </p:nvGrpSpPr>
        <p:grpSpPr>
          <a:xfrm>
            <a:off x="11147899" y="6168958"/>
            <a:ext cx="729574" cy="570689"/>
            <a:chOff x="11147899" y="6168958"/>
            <a:chExt cx="729574" cy="570689"/>
          </a:xfrm>
        </p:grpSpPr>
        <p:sp>
          <p:nvSpPr>
            <p:cNvPr id="17" name="Rectangle 14">
              <a:extLst>
                <a:ext uri="{FF2B5EF4-FFF2-40B4-BE49-F238E27FC236}">
                  <a16:creationId xmlns:a16="http://schemas.microsoft.com/office/drawing/2014/main" id="{AD359DC9-8237-F3FA-B17B-9A78FC83228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Graphic 15" descr="Back RTL">
              <a:hlinkClick r:id="rId5" action="ppaction://hlinksldjump"/>
              <a:extLst>
                <a:ext uri="{FF2B5EF4-FFF2-40B4-BE49-F238E27FC236}">
                  <a16:creationId xmlns:a16="http://schemas.microsoft.com/office/drawing/2014/main" id="{40231BAD-6A94-C4E9-20FB-87AC803D26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3" name="CasellaDiTesto 2">
            <a:extLst>
              <a:ext uri="{FF2B5EF4-FFF2-40B4-BE49-F238E27FC236}">
                <a16:creationId xmlns:a16="http://schemas.microsoft.com/office/drawing/2014/main" id="{EF5EE2E1-D0C4-2B43-D428-A49259D994BD}"/>
              </a:ext>
            </a:extLst>
          </p:cNvPr>
          <p:cNvSpPr txBox="1"/>
          <p:nvPr/>
        </p:nvSpPr>
        <p:spPr>
          <a:xfrm>
            <a:off x="885174" y="452003"/>
            <a:ext cx="10912856" cy="1815882"/>
          </a:xfrm>
          <a:prstGeom prst="rect">
            <a:avLst/>
          </a:prstGeom>
          <a:noFill/>
        </p:spPr>
        <p:txBody>
          <a:bodyPr wrap="square">
            <a:spAutoFit/>
          </a:bodyPr>
          <a:lstStyle/>
          <a:p>
            <a:r>
              <a:rPr lang="it-IT" sz="1600" dirty="0"/>
              <a:t>Verifica dinamica - E' fondata sull’esecuzione del codice (testing)</a:t>
            </a:r>
          </a:p>
          <a:p>
            <a:r>
              <a:rPr lang="it-IT" sz="1600" dirty="0"/>
              <a:t>• analisi dinamica: il processo di valutazione di un sistema software o di un suo componente basato sulla osservazione del suo comportamento in esecuzione</a:t>
            </a:r>
          </a:p>
          <a:p>
            <a:endParaRPr lang="it-IT" sz="1600" dirty="0"/>
          </a:p>
          <a:p>
            <a:r>
              <a:rPr lang="it-IT" sz="1600" dirty="0"/>
              <a:t>• </a:t>
            </a:r>
            <a:r>
              <a:rPr lang="it-IT" sz="1600" b="1" dirty="0"/>
              <a:t>Testing</a:t>
            </a:r>
            <a:r>
              <a:rPr lang="it-IT" sz="1600" dirty="0"/>
              <a:t>: Approccio strutturato alla selezione di casi di test e dati associati</a:t>
            </a:r>
          </a:p>
          <a:p>
            <a:r>
              <a:rPr lang="it-IT" sz="1600" dirty="0"/>
              <a:t>• </a:t>
            </a:r>
            <a:r>
              <a:rPr lang="it-IT" sz="1600" b="1" dirty="0"/>
              <a:t>Debugging</a:t>
            </a:r>
            <a:r>
              <a:rPr lang="it-IT" sz="1600" dirty="0"/>
              <a:t>: non c’è uniformità in letteratura. In generale, riguarda l’individuazione e l’eliminazione dei difetti. Debugging implica formulare ipotesi osservando il comportamento del programma e quindi verificare queste ipotesi per localizzare gli errori</a:t>
            </a:r>
          </a:p>
        </p:txBody>
      </p:sp>
      <p:sp>
        <p:nvSpPr>
          <p:cNvPr id="7" name="CasellaDiTesto 6">
            <a:extLst>
              <a:ext uri="{FF2B5EF4-FFF2-40B4-BE49-F238E27FC236}">
                <a16:creationId xmlns:a16="http://schemas.microsoft.com/office/drawing/2014/main" id="{1911A66D-A535-3CCC-CF47-5FCEC2C60301}"/>
              </a:ext>
            </a:extLst>
          </p:cNvPr>
          <p:cNvSpPr txBox="1"/>
          <p:nvPr/>
        </p:nvSpPr>
        <p:spPr>
          <a:xfrm>
            <a:off x="885173" y="2324630"/>
            <a:ext cx="10342167" cy="1569660"/>
          </a:xfrm>
          <a:prstGeom prst="rect">
            <a:avLst/>
          </a:prstGeom>
          <a:noFill/>
        </p:spPr>
        <p:txBody>
          <a:bodyPr wrap="square">
            <a:spAutoFit/>
          </a:bodyPr>
          <a:lstStyle/>
          <a:p>
            <a:r>
              <a:rPr lang="it-IT" sz="1600" dirty="0"/>
              <a:t>• Obiettivo: progettare test per provare il sistema e rivelare problemi. Massimizzare il numero di errori scoperti che consentirà agli sviluppatori di correggerli.</a:t>
            </a:r>
          </a:p>
          <a:p>
            <a:endParaRPr lang="it-IT" sz="1600" dirty="0"/>
          </a:p>
          <a:p>
            <a:r>
              <a:rPr lang="it-IT" sz="1600" dirty="0"/>
              <a:t>• Questa attività va in contrasto con le altre attività svolte prima: analisi, design, implementazione sono attività “costruttive”. Il testing invece tenta di “rompere” il sistema</a:t>
            </a:r>
          </a:p>
          <a:p>
            <a:r>
              <a:rPr lang="it-IT" sz="1600" dirty="0"/>
              <a:t>• Il testing dovrebbe essere realizzato da persone che non sono state coinvolte nelle attività di sviluppo del sistema.</a:t>
            </a:r>
          </a:p>
        </p:txBody>
      </p:sp>
      <p:pic>
        <p:nvPicPr>
          <p:cNvPr id="12" name="Immagine 11">
            <a:extLst>
              <a:ext uri="{FF2B5EF4-FFF2-40B4-BE49-F238E27FC236}">
                <a16:creationId xmlns:a16="http://schemas.microsoft.com/office/drawing/2014/main" id="{6D73C247-F940-A72B-CAE3-EC2A8E2A88D2}"/>
              </a:ext>
            </a:extLst>
          </p:cNvPr>
          <p:cNvPicPr>
            <a:picLocks noChangeAspect="1"/>
          </p:cNvPicPr>
          <p:nvPr/>
        </p:nvPicPr>
        <p:blipFill>
          <a:blip r:embed="rId8"/>
          <a:stretch>
            <a:fillRect/>
          </a:stretch>
        </p:blipFill>
        <p:spPr>
          <a:xfrm>
            <a:off x="885173" y="3951035"/>
            <a:ext cx="5650872" cy="1950800"/>
          </a:xfrm>
          <a:prstGeom prst="rect">
            <a:avLst/>
          </a:prstGeom>
        </p:spPr>
      </p:pic>
    </p:spTree>
    <p:extLst>
      <p:ext uri="{BB962C8B-B14F-4D97-AF65-F5344CB8AC3E}">
        <p14:creationId xmlns:p14="http://schemas.microsoft.com/office/powerpoint/2010/main" val="756469753"/>
      </p:ext>
    </p:extLst>
  </p:cSld>
  <p:clrMapOvr>
    <a:masterClrMapping/>
  </p:clrMapOvr>
  <p:transition>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5465908" y="49962"/>
            <a:ext cx="1751388" cy="432547"/>
          </a:xfrm>
        </p:spPr>
        <p:txBody>
          <a:bodyPr>
            <a:normAutofit fontScale="90000"/>
          </a:bodyPr>
          <a:lstStyle/>
          <a:p>
            <a:r>
              <a:rPr lang="it-IT" sz="3200" dirty="0" err="1"/>
              <a:t>Junit</a:t>
            </a:r>
            <a:r>
              <a:rPr lang="it-IT" sz="3200" dirty="0"/>
              <a:t>(1)</a:t>
            </a:r>
          </a:p>
        </p:txBody>
      </p:sp>
      <p:grpSp>
        <p:nvGrpSpPr>
          <p:cNvPr id="15" name="Group 13">
            <a:extLst>
              <a:ext uri="{FF2B5EF4-FFF2-40B4-BE49-F238E27FC236}">
                <a16:creationId xmlns:a16="http://schemas.microsoft.com/office/drawing/2014/main" id="{9BAB87A0-79C8-0348-0B3B-08DA2FBEB5DF}"/>
              </a:ext>
            </a:extLst>
          </p:cNvPr>
          <p:cNvGrpSpPr/>
          <p:nvPr/>
        </p:nvGrpSpPr>
        <p:grpSpPr>
          <a:xfrm>
            <a:off x="11147899" y="6168958"/>
            <a:ext cx="729574" cy="570689"/>
            <a:chOff x="11147899" y="6168958"/>
            <a:chExt cx="729574" cy="570689"/>
          </a:xfrm>
        </p:grpSpPr>
        <p:sp>
          <p:nvSpPr>
            <p:cNvPr id="17" name="Rectangle 14">
              <a:extLst>
                <a:ext uri="{FF2B5EF4-FFF2-40B4-BE49-F238E27FC236}">
                  <a16:creationId xmlns:a16="http://schemas.microsoft.com/office/drawing/2014/main" id="{AD359DC9-8237-F3FA-B17B-9A78FC83228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Graphic 15" descr="Back RTL">
              <a:hlinkClick r:id="rId3" action="ppaction://hlinksldjump"/>
              <a:extLst>
                <a:ext uri="{FF2B5EF4-FFF2-40B4-BE49-F238E27FC236}">
                  <a16:creationId xmlns:a16="http://schemas.microsoft.com/office/drawing/2014/main" id="{40231BAD-6A94-C4E9-20FB-87AC803D2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341" y="6168958"/>
              <a:ext cx="570689" cy="570689"/>
            </a:xfrm>
            <a:prstGeom prst="rect">
              <a:avLst/>
            </a:prstGeom>
          </p:spPr>
        </p:pic>
      </p:grpSp>
      <p:sp>
        <p:nvSpPr>
          <p:cNvPr id="2" name="CasellaDiTesto 1">
            <a:extLst>
              <a:ext uri="{FF2B5EF4-FFF2-40B4-BE49-F238E27FC236}">
                <a16:creationId xmlns:a16="http://schemas.microsoft.com/office/drawing/2014/main" id="{3F8DDBA3-B1B7-9E8A-FFD7-11EE008052F2}"/>
              </a:ext>
            </a:extLst>
          </p:cNvPr>
          <p:cNvSpPr txBox="1"/>
          <p:nvPr/>
        </p:nvSpPr>
        <p:spPr>
          <a:xfrm>
            <a:off x="768485" y="671209"/>
            <a:ext cx="10846341" cy="5355312"/>
          </a:xfrm>
          <a:prstGeom prst="rect">
            <a:avLst/>
          </a:prstGeom>
          <a:noFill/>
        </p:spPr>
        <p:txBody>
          <a:bodyPr wrap="square" rtlCol="0">
            <a:spAutoFit/>
          </a:bodyPr>
          <a:lstStyle/>
          <a:p>
            <a:r>
              <a:rPr lang="it-IT" dirty="0"/>
              <a:t>Elenco argomenti non descritti:</a:t>
            </a:r>
          </a:p>
          <a:p>
            <a:pPr marL="285750" indent="-285750">
              <a:buFontTx/>
              <a:buChar char="-"/>
            </a:pPr>
            <a:r>
              <a:rPr lang="it-IT" dirty="0" err="1"/>
              <a:t>Junit</a:t>
            </a:r>
            <a:r>
              <a:rPr lang="it-IT" dirty="0"/>
              <a:t> è una libreria di test […]</a:t>
            </a:r>
          </a:p>
          <a:p>
            <a:pPr marL="285750" indent="-285750">
              <a:buFontTx/>
              <a:buChar char="-"/>
            </a:pPr>
            <a:r>
              <a:rPr lang="it-IT" dirty="0"/>
              <a:t>@Before</a:t>
            </a:r>
          </a:p>
          <a:p>
            <a:pPr marL="285750" indent="-285750">
              <a:buFontTx/>
              <a:buChar char="-"/>
            </a:pPr>
            <a:r>
              <a:rPr lang="it-IT" dirty="0" err="1"/>
              <a:t>Fail</a:t>
            </a:r>
            <a:endParaRPr lang="it-IT" dirty="0"/>
          </a:p>
          <a:p>
            <a:pPr marL="285750" indent="-285750">
              <a:buFontTx/>
              <a:buChar char="-"/>
            </a:pPr>
            <a:r>
              <a:rPr lang="it-IT" dirty="0" err="1"/>
              <a:t>Assert</a:t>
            </a:r>
            <a:endParaRPr lang="it-IT" dirty="0"/>
          </a:p>
          <a:p>
            <a:pPr marL="285750" indent="-285750">
              <a:buFontTx/>
              <a:buChar char="-"/>
            </a:pPr>
            <a:endParaRPr lang="it-IT" dirty="0"/>
          </a:p>
          <a:p>
            <a:r>
              <a:rPr lang="it-IT" dirty="0"/>
              <a:t>I test manuali sono laboriosi e richiedono tempo.</a:t>
            </a:r>
          </a:p>
          <a:p>
            <a:r>
              <a:rPr lang="it-IT" dirty="0"/>
              <a:t>I test automatizzati riducono la manodopera necessaria per eseguire i test e velocizzano il processo di prova.</a:t>
            </a:r>
          </a:p>
          <a:p>
            <a:r>
              <a:rPr lang="it-IT" dirty="0"/>
              <a:t>Gli sviluppatori generalmente si sentono più sicuri di apportare una modifica quando esiste un'ampia suite completa di test di </a:t>
            </a:r>
            <a:r>
              <a:rPr lang="it-IT" b="1" dirty="0"/>
              <a:t>regressione</a:t>
            </a:r>
            <a:r>
              <a:rPr lang="it-IT" dirty="0"/>
              <a:t> che possono essere ha funzionato contro il sistema in fase di sviluppo.</a:t>
            </a:r>
          </a:p>
          <a:p>
            <a:endParaRPr lang="it-IT" dirty="0"/>
          </a:p>
          <a:p>
            <a:r>
              <a:rPr lang="it-IT" dirty="0"/>
              <a:t>3 cose fondamentali (</a:t>
            </a:r>
            <a:r>
              <a:rPr lang="it-IT" dirty="0" err="1"/>
              <a:t>Testability</a:t>
            </a:r>
            <a:r>
              <a:rPr lang="it-IT" dirty="0"/>
              <a:t>): </a:t>
            </a:r>
          </a:p>
          <a:p>
            <a:r>
              <a:rPr lang="it-IT" dirty="0"/>
              <a:t>1. I metodi devono avere pochi parametri, altrimenti i casi di test aumentano drasticamente</a:t>
            </a:r>
          </a:p>
          <a:p>
            <a:r>
              <a:rPr lang="it-IT" dirty="0"/>
              <a:t>2. Bisogna sapere in anticipo cosa fa la classe, per avere un’idea più chiara dei test da fare (possibile Test </a:t>
            </a:r>
            <a:r>
              <a:rPr lang="it-IT" dirty="0" err="1"/>
              <a:t>Driven</a:t>
            </a:r>
            <a:r>
              <a:rPr lang="it-IT" dirty="0"/>
              <a:t> Development)</a:t>
            </a:r>
          </a:p>
          <a:p>
            <a:r>
              <a:rPr lang="it-IT" dirty="0"/>
              <a:t>3. I metodi devono ritornare sempre qualcosa poiché l’</a:t>
            </a:r>
            <a:r>
              <a:rPr lang="it-IT" dirty="0" err="1"/>
              <a:t>assert</a:t>
            </a:r>
            <a:r>
              <a:rPr lang="it-IT" dirty="0"/>
              <a:t> di </a:t>
            </a:r>
            <a:r>
              <a:rPr lang="it-IT" dirty="0" err="1"/>
              <a:t>Junit</a:t>
            </a:r>
            <a:r>
              <a:rPr lang="it-IT" dirty="0"/>
              <a:t> non fa altro che controllare l’uguaglianza tra ciò che ritorna il metodo e l’oracolo</a:t>
            </a:r>
          </a:p>
          <a:p>
            <a:endParaRPr lang="it-IT" dirty="0"/>
          </a:p>
          <a:p>
            <a:endParaRPr lang="it-IT" dirty="0"/>
          </a:p>
        </p:txBody>
      </p:sp>
    </p:spTree>
    <p:extLst>
      <p:ext uri="{BB962C8B-B14F-4D97-AF65-F5344CB8AC3E}">
        <p14:creationId xmlns:p14="http://schemas.microsoft.com/office/powerpoint/2010/main" val="469762019"/>
      </p:ext>
    </p:extLst>
  </p:cSld>
  <p:clrMapOvr>
    <a:masterClrMapping/>
  </p:clrMapOvr>
  <p:transition>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5465908" y="49962"/>
            <a:ext cx="1751388" cy="432547"/>
          </a:xfrm>
        </p:spPr>
        <p:txBody>
          <a:bodyPr>
            <a:normAutofit fontScale="90000"/>
          </a:bodyPr>
          <a:lstStyle/>
          <a:p>
            <a:r>
              <a:rPr lang="it-IT" sz="3200" dirty="0" err="1"/>
              <a:t>Junit</a:t>
            </a:r>
            <a:r>
              <a:rPr lang="it-IT" sz="3200" dirty="0"/>
              <a:t>(2)</a:t>
            </a:r>
          </a:p>
        </p:txBody>
      </p:sp>
      <p:grpSp>
        <p:nvGrpSpPr>
          <p:cNvPr id="15" name="Group 13">
            <a:extLst>
              <a:ext uri="{FF2B5EF4-FFF2-40B4-BE49-F238E27FC236}">
                <a16:creationId xmlns:a16="http://schemas.microsoft.com/office/drawing/2014/main" id="{9BAB87A0-79C8-0348-0B3B-08DA2FBEB5DF}"/>
              </a:ext>
            </a:extLst>
          </p:cNvPr>
          <p:cNvGrpSpPr/>
          <p:nvPr/>
        </p:nvGrpSpPr>
        <p:grpSpPr>
          <a:xfrm>
            <a:off x="11147899" y="6168958"/>
            <a:ext cx="729574" cy="570689"/>
            <a:chOff x="11147899" y="6168958"/>
            <a:chExt cx="729574" cy="570689"/>
          </a:xfrm>
        </p:grpSpPr>
        <p:sp>
          <p:nvSpPr>
            <p:cNvPr id="17" name="Rectangle 14">
              <a:extLst>
                <a:ext uri="{FF2B5EF4-FFF2-40B4-BE49-F238E27FC236}">
                  <a16:creationId xmlns:a16="http://schemas.microsoft.com/office/drawing/2014/main" id="{AD359DC9-8237-F3FA-B17B-9A78FC83228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Graphic 15" descr="Back RTL">
              <a:hlinkClick r:id="rId3" action="ppaction://hlinksldjump"/>
              <a:extLst>
                <a:ext uri="{FF2B5EF4-FFF2-40B4-BE49-F238E27FC236}">
                  <a16:creationId xmlns:a16="http://schemas.microsoft.com/office/drawing/2014/main" id="{40231BAD-6A94-C4E9-20FB-87AC803D2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341" y="6168958"/>
              <a:ext cx="570689" cy="570689"/>
            </a:xfrm>
            <a:prstGeom prst="rect">
              <a:avLst/>
            </a:prstGeom>
          </p:spPr>
        </p:pic>
      </p:grpSp>
      <p:sp>
        <p:nvSpPr>
          <p:cNvPr id="2" name="CasellaDiTesto 1">
            <a:extLst>
              <a:ext uri="{FF2B5EF4-FFF2-40B4-BE49-F238E27FC236}">
                <a16:creationId xmlns:a16="http://schemas.microsoft.com/office/drawing/2014/main" id="{3F8DDBA3-B1B7-9E8A-FFD7-11EE008052F2}"/>
              </a:ext>
            </a:extLst>
          </p:cNvPr>
          <p:cNvSpPr txBox="1"/>
          <p:nvPr/>
        </p:nvSpPr>
        <p:spPr>
          <a:xfrm>
            <a:off x="768485" y="479157"/>
            <a:ext cx="10846341" cy="2308324"/>
          </a:xfrm>
          <a:prstGeom prst="rect">
            <a:avLst/>
          </a:prstGeom>
          <a:noFill/>
        </p:spPr>
        <p:txBody>
          <a:bodyPr wrap="square" rtlCol="0">
            <a:spAutoFit/>
          </a:bodyPr>
          <a:lstStyle/>
          <a:p>
            <a:r>
              <a:rPr lang="it-IT" dirty="0"/>
              <a:t>IL PROBLEMA DELLE DIPENDENZE </a:t>
            </a:r>
          </a:p>
          <a:p>
            <a:r>
              <a:rPr lang="it-IT" dirty="0"/>
              <a:t>Se una classe a cui si sta lavorando necessita di una classe che deve essere implementata da un altro.</a:t>
            </a:r>
          </a:p>
          <a:p>
            <a:endParaRPr lang="it-IT" dirty="0"/>
          </a:p>
          <a:p>
            <a:r>
              <a:rPr lang="it-IT" dirty="0"/>
              <a:t>Test Driver e test </a:t>
            </a:r>
            <a:r>
              <a:rPr lang="it-IT" dirty="0" err="1"/>
              <a:t>Stub</a:t>
            </a:r>
            <a:r>
              <a:rPr lang="it-IT" dirty="0"/>
              <a:t>/</a:t>
            </a:r>
            <a:r>
              <a:rPr lang="it-IT" dirty="0" err="1"/>
              <a:t>Mock</a:t>
            </a:r>
            <a:r>
              <a:rPr lang="it-IT" dirty="0"/>
              <a:t> sono usati per sostituire le parti mancanti del sistema.</a:t>
            </a:r>
          </a:p>
          <a:p>
            <a:r>
              <a:rPr lang="it-IT" b="1" dirty="0"/>
              <a:t>Un test </a:t>
            </a:r>
            <a:r>
              <a:rPr lang="it-IT" b="1" dirty="0" err="1"/>
              <a:t>stub</a:t>
            </a:r>
            <a:r>
              <a:rPr lang="it-IT" b="1" dirty="0"/>
              <a:t> </a:t>
            </a:r>
            <a:r>
              <a:rPr lang="it-IT" dirty="0"/>
              <a:t>è una implementazione parziale di componenti da cui la componente testata dipende (componenti che sono chiamate dalla componente da testare).</a:t>
            </a:r>
          </a:p>
          <a:p>
            <a:r>
              <a:rPr lang="it-IT" b="1" dirty="0"/>
              <a:t>Un test driver </a:t>
            </a:r>
            <a:r>
              <a:rPr lang="it-IT" dirty="0"/>
              <a:t>è un blocco di codice che inizializza e chiama la componente da testare.</a:t>
            </a:r>
          </a:p>
          <a:p>
            <a:r>
              <a:rPr lang="it-IT" dirty="0"/>
              <a:t>Test driver + test </a:t>
            </a:r>
            <a:r>
              <a:rPr lang="it-IT" dirty="0" err="1"/>
              <a:t>stub</a:t>
            </a:r>
            <a:r>
              <a:rPr lang="it-IT" dirty="0"/>
              <a:t> = </a:t>
            </a:r>
            <a:r>
              <a:rPr lang="it-IT" b="1" dirty="0" err="1"/>
              <a:t>Scaffolding</a:t>
            </a:r>
            <a:endParaRPr lang="it-IT" b="1" dirty="0"/>
          </a:p>
        </p:txBody>
      </p:sp>
      <p:pic>
        <p:nvPicPr>
          <p:cNvPr id="4" name="Immagine 3">
            <a:extLst>
              <a:ext uri="{FF2B5EF4-FFF2-40B4-BE49-F238E27FC236}">
                <a16:creationId xmlns:a16="http://schemas.microsoft.com/office/drawing/2014/main" id="{F766DF5E-5119-8D2D-F226-D2F0C4DE30FC}"/>
              </a:ext>
            </a:extLst>
          </p:cNvPr>
          <p:cNvPicPr>
            <a:picLocks noChangeAspect="1"/>
          </p:cNvPicPr>
          <p:nvPr/>
        </p:nvPicPr>
        <p:blipFill>
          <a:blip r:embed="rId6"/>
          <a:stretch>
            <a:fillRect/>
          </a:stretch>
        </p:blipFill>
        <p:spPr>
          <a:xfrm>
            <a:off x="768485" y="3387050"/>
            <a:ext cx="2217713" cy="2954339"/>
          </a:xfrm>
          <a:prstGeom prst="rect">
            <a:avLst/>
          </a:prstGeom>
        </p:spPr>
      </p:pic>
      <p:pic>
        <p:nvPicPr>
          <p:cNvPr id="6" name="Immagine 5">
            <a:extLst>
              <a:ext uri="{FF2B5EF4-FFF2-40B4-BE49-F238E27FC236}">
                <a16:creationId xmlns:a16="http://schemas.microsoft.com/office/drawing/2014/main" id="{A544E359-403E-9B95-8222-54EEAD11306B}"/>
              </a:ext>
            </a:extLst>
          </p:cNvPr>
          <p:cNvPicPr>
            <a:picLocks noChangeAspect="1"/>
          </p:cNvPicPr>
          <p:nvPr/>
        </p:nvPicPr>
        <p:blipFill>
          <a:blip r:embed="rId7"/>
          <a:stretch>
            <a:fillRect/>
          </a:stretch>
        </p:blipFill>
        <p:spPr>
          <a:xfrm>
            <a:off x="5465908" y="3387050"/>
            <a:ext cx="5207708" cy="3067252"/>
          </a:xfrm>
          <a:prstGeom prst="rect">
            <a:avLst/>
          </a:prstGeom>
        </p:spPr>
      </p:pic>
      <p:sp>
        <p:nvSpPr>
          <p:cNvPr id="7" name="CasellaDiTesto 6">
            <a:extLst>
              <a:ext uri="{FF2B5EF4-FFF2-40B4-BE49-F238E27FC236}">
                <a16:creationId xmlns:a16="http://schemas.microsoft.com/office/drawing/2014/main" id="{A0D16AB4-26A4-13A1-9163-D911535F5028}"/>
              </a:ext>
            </a:extLst>
          </p:cNvPr>
          <p:cNvSpPr txBox="1"/>
          <p:nvPr/>
        </p:nvSpPr>
        <p:spPr>
          <a:xfrm>
            <a:off x="5405830" y="2844225"/>
            <a:ext cx="6471643" cy="584775"/>
          </a:xfrm>
          <a:prstGeom prst="rect">
            <a:avLst/>
          </a:prstGeom>
          <a:noFill/>
        </p:spPr>
        <p:txBody>
          <a:bodyPr wrap="none" rtlCol="0">
            <a:spAutoFit/>
          </a:bodyPr>
          <a:lstStyle/>
          <a:p>
            <a:r>
              <a:rPr lang="it-IT" sz="1600" dirty="0"/>
              <a:t>In questo modo sta alla classe driver (che può essere anche quella di </a:t>
            </a:r>
            <a:r>
              <a:rPr lang="it-IT" sz="1600" dirty="0" err="1"/>
              <a:t>unit</a:t>
            </a:r>
            <a:r>
              <a:rPr lang="it-IT" sz="1600" dirty="0"/>
              <a:t> test)</a:t>
            </a:r>
          </a:p>
          <a:p>
            <a:r>
              <a:rPr lang="it-IT" sz="1600" dirty="0"/>
              <a:t>inserire il tipo di classe da chiamare (Se quella di test o quella vera)</a:t>
            </a:r>
          </a:p>
        </p:txBody>
      </p:sp>
      <p:grpSp>
        <p:nvGrpSpPr>
          <p:cNvPr id="8" name="Group 5">
            <a:extLst>
              <a:ext uri="{FF2B5EF4-FFF2-40B4-BE49-F238E27FC236}">
                <a16:creationId xmlns:a16="http://schemas.microsoft.com/office/drawing/2014/main" id="{996E2AAC-9CB8-F913-4F19-8160197BEC56}"/>
              </a:ext>
            </a:extLst>
          </p:cNvPr>
          <p:cNvGrpSpPr/>
          <p:nvPr/>
        </p:nvGrpSpPr>
        <p:grpSpPr>
          <a:xfrm>
            <a:off x="155601" y="6168958"/>
            <a:ext cx="729574" cy="576000"/>
            <a:chOff x="155601" y="6168958"/>
            <a:chExt cx="729574" cy="576000"/>
          </a:xfrm>
        </p:grpSpPr>
        <p:sp>
          <p:nvSpPr>
            <p:cNvPr id="9" name="Rectangle 7">
              <a:extLst>
                <a:ext uri="{FF2B5EF4-FFF2-40B4-BE49-F238E27FC236}">
                  <a16:creationId xmlns:a16="http://schemas.microsoft.com/office/drawing/2014/main" id="{A08EB233-CB11-C43E-42BE-2B70EF9BAE37}"/>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8" descr="Back">
              <a:hlinkClick r:id="" action="ppaction://hlinkshowjump?jump=lastslideviewed"/>
              <a:extLst>
                <a:ext uri="{FF2B5EF4-FFF2-40B4-BE49-F238E27FC236}">
                  <a16:creationId xmlns:a16="http://schemas.microsoft.com/office/drawing/2014/main" id="{7F3360DD-9411-6FC0-CB5F-495409D530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4635" y="6168958"/>
              <a:ext cx="576000" cy="576000"/>
            </a:xfrm>
            <a:prstGeom prst="rect">
              <a:avLst/>
            </a:prstGeom>
          </p:spPr>
        </p:pic>
      </p:grpSp>
    </p:spTree>
    <p:extLst>
      <p:ext uri="{BB962C8B-B14F-4D97-AF65-F5344CB8AC3E}">
        <p14:creationId xmlns:p14="http://schemas.microsoft.com/office/powerpoint/2010/main" val="2339550"/>
      </p:ext>
    </p:extLst>
  </p:cSld>
  <p:clrMapOvr>
    <a:masterClrMapping/>
  </p:clrMapOvr>
  <p:transition>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854102" y="-8529"/>
            <a:ext cx="2675106" cy="432547"/>
          </a:xfrm>
        </p:spPr>
        <p:txBody>
          <a:bodyPr>
            <a:normAutofit fontScale="90000"/>
          </a:bodyPr>
          <a:lstStyle/>
          <a:p>
            <a:r>
              <a:rPr lang="it-IT" sz="3200" dirty="0"/>
              <a:t>Casi di test (1)</a:t>
            </a:r>
          </a:p>
        </p:txBody>
      </p:sp>
      <p:grpSp>
        <p:nvGrpSpPr>
          <p:cNvPr id="15" name="Group 13">
            <a:extLst>
              <a:ext uri="{FF2B5EF4-FFF2-40B4-BE49-F238E27FC236}">
                <a16:creationId xmlns:a16="http://schemas.microsoft.com/office/drawing/2014/main" id="{9BAB87A0-79C8-0348-0B3B-08DA2FBEB5DF}"/>
              </a:ext>
            </a:extLst>
          </p:cNvPr>
          <p:cNvGrpSpPr/>
          <p:nvPr/>
        </p:nvGrpSpPr>
        <p:grpSpPr>
          <a:xfrm>
            <a:off x="11147899" y="6168958"/>
            <a:ext cx="729574" cy="570689"/>
            <a:chOff x="11147899" y="6168958"/>
            <a:chExt cx="729574" cy="570689"/>
          </a:xfrm>
        </p:grpSpPr>
        <p:sp>
          <p:nvSpPr>
            <p:cNvPr id="17" name="Rectangle 14">
              <a:hlinkClick r:id="rId3" action="ppaction://hlinksldjump"/>
              <a:extLst>
                <a:ext uri="{FF2B5EF4-FFF2-40B4-BE49-F238E27FC236}">
                  <a16:creationId xmlns:a16="http://schemas.microsoft.com/office/drawing/2014/main" id="{AD359DC9-8237-F3FA-B17B-9A78FC83228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9" name="Graphic 15" descr="Back RTL">
              <a:hlinkClick r:id="rId3" action="ppaction://hlinksldjump"/>
              <a:extLst>
                <a:ext uri="{FF2B5EF4-FFF2-40B4-BE49-F238E27FC236}">
                  <a16:creationId xmlns:a16="http://schemas.microsoft.com/office/drawing/2014/main" id="{40231BAD-6A94-C4E9-20FB-87AC803D2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341" y="6168958"/>
              <a:ext cx="570689" cy="570689"/>
            </a:xfrm>
            <a:prstGeom prst="rect">
              <a:avLst/>
            </a:prstGeom>
          </p:spPr>
        </p:pic>
      </p:grpSp>
      <p:sp>
        <p:nvSpPr>
          <p:cNvPr id="5" name="CasellaDiTesto 4">
            <a:extLst>
              <a:ext uri="{FF2B5EF4-FFF2-40B4-BE49-F238E27FC236}">
                <a16:creationId xmlns:a16="http://schemas.microsoft.com/office/drawing/2014/main" id="{A880E965-C03B-9CB8-9497-49DF7227BF1B}"/>
              </a:ext>
            </a:extLst>
          </p:cNvPr>
          <p:cNvSpPr txBox="1"/>
          <p:nvPr/>
        </p:nvSpPr>
        <p:spPr>
          <a:xfrm>
            <a:off x="496111" y="435039"/>
            <a:ext cx="11543917" cy="5770811"/>
          </a:xfrm>
          <a:prstGeom prst="rect">
            <a:avLst/>
          </a:prstGeom>
          <a:noFill/>
        </p:spPr>
        <p:txBody>
          <a:bodyPr wrap="square">
            <a:spAutoFit/>
          </a:bodyPr>
          <a:lstStyle/>
          <a:p>
            <a:r>
              <a:rPr lang="it-IT" sz="1600" dirty="0"/>
              <a:t>“Il Testing può solo dimostrare la presenza di bugs, non la loro assenza”</a:t>
            </a:r>
          </a:p>
          <a:p>
            <a:r>
              <a:rPr lang="it-IT" sz="1600" dirty="0"/>
              <a:t>è impossibile testare completamente tutto, basti pensare che per testare tutti gli output di una somma tra interi servirebbero 2^ 32 × 2^32 combinazioni.</a:t>
            </a:r>
          </a:p>
          <a:p>
            <a:endParaRPr lang="it-IT" sz="800" dirty="0"/>
          </a:p>
          <a:p>
            <a:r>
              <a:rPr lang="it-IT" sz="1600" dirty="0"/>
              <a:t>Quindi l’obiettivo diventa quello di minimizzare il numero di test ma massimizzare la confidenza di quei test. Esistono moltissimi libri sulla scelta di questi input da passare alle funzioni, in genera distinguiamo due macro strategie:</a:t>
            </a:r>
          </a:p>
          <a:p>
            <a:r>
              <a:rPr lang="it-IT" sz="1600" dirty="0"/>
              <a:t>1. Strategia Black Box: La definizione dei casi di test è fondata sui requisiti dell’unità da testare, senza la conoscenza del codice.</a:t>
            </a:r>
          </a:p>
          <a:p>
            <a:r>
              <a:rPr lang="it-IT" sz="1600" dirty="0"/>
              <a:t>2. Strategie White Box: La definizione dei casi di test è fondata sulla struttura del codice dell’unità da testare.</a:t>
            </a:r>
          </a:p>
          <a:p>
            <a:endParaRPr lang="it-IT" sz="800" dirty="0"/>
          </a:p>
          <a:p>
            <a:r>
              <a:rPr lang="it-IT" sz="1600" dirty="0"/>
              <a:t>BLACK BOX</a:t>
            </a:r>
          </a:p>
          <a:p>
            <a:r>
              <a:rPr lang="it-IT" sz="1600" dirty="0"/>
              <a:t>Abbiamo 5 step:</a:t>
            </a:r>
          </a:p>
          <a:p>
            <a:pPr marL="342900" indent="-342900">
              <a:buAutoNum type="arabicPeriod"/>
            </a:pPr>
            <a:r>
              <a:rPr lang="it-IT" sz="1600" dirty="0"/>
              <a:t>Identificare le funzioni testabili</a:t>
            </a:r>
          </a:p>
          <a:p>
            <a:pPr marL="342900" indent="-342900">
              <a:buAutoNum type="arabicPeriod"/>
            </a:pPr>
            <a:r>
              <a:rPr lang="it-IT" sz="1600" dirty="0"/>
              <a:t>Trovare tutti i parametri : parametri dei metodi ma anche attributi della classe che potrebbero variare nel metodo</a:t>
            </a:r>
          </a:p>
          <a:p>
            <a:pPr marL="342900" indent="-342900">
              <a:buAutoNum type="arabicPeriod"/>
            </a:pPr>
            <a:r>
              <a:rPr lang="it-IT" sz="1600" dirty="0"/>
              <a:t>Partizionare il dominio di input</a:t>
            </a:r>
          </a:p>
          <a:p>
            <a:pPr marL="342900" indent="-342900">
              <a:buAutoNum type="arabicPeriod"/>
            </a:pPr>
            <a:r>
              <a:rPr lang="it-IT" sz="1600" dirty="0"/>
              <a:t>Applicare un criterio di combinazione dei valori ottenuti dal partizionamento</a:t>
            </a:r>
          </a:p>
          <a:p>
            <a:pPr marL="342900" indent="-342900">
              <a:buAutoNum type="arabicPeriod"/>
            </a:pPr>
            <a:r>
              <a:rPr lang="it-IT" sz="1600" dirty="0"/>
              <a:t>Definire i criteri in unità di test</a:t>
            </a:r>
          </a:p>
          <a:p>
            <a:endParaRPr lang="it-IT" sz="800" dirty="0"/>
          </a:p>
          <a:p>
            <a:r>
              <a:rPr lang="it-IT" sz="1600" dirty="0"/>
              <a:t>STEP 3: INPUT SPACE PARTITIONING (PER CLASSI DI EQUIVALENZA)</a:t>
            </a:r>
          </a:p>
          <a:p>
            <a:r>
              <a:rPr lang="it-IT" sz="1600" dirty="0"/>
              <a:t>Idea: se un caso di test non rileva fallimenti per un elemento di una classe di equivalenza, allora probabilmente non rileva fallimento per ogni altro elemento della classe. Non serve scrivere un caso di test per ogni valore della classe ma solo per un suo rappresentante.</a:t>
            </a:r>
          </a:p>
          <a:p>
            <a:r>
              <a:rPr lang="it-IT" sz="1600" dirty="0"/>
              <a:t>Preso un dominio D, lo si partiziona in q blocchi, ovvero D = b1, b2, . . . , </a:t>
            </a:r>
            <a:r>
              <a:rPr lang="it-IT" sz="1600" dirty="0" err="1"/>
              <a:t>bq</a:t>
            </a:r>
            <a:r>
              <a:rPr lang="it-IT" sz="1600" dirty="0"/>
              <a:t>, è importante che questi blocchi siano disgiunti tra loro, quindi che non abbiano elementi in comune, più formalmente</a:t>
            </a:r>
          </a:p>
          <a:p>
            <a:r>
              <a:rPr lang="it-IT" sz="1600" dirty="0"/>
              <a:t>∀i, j ∈ q, bi ∩ </a:t>
            </a:r>
            <a:r>
              <a:rPr lang="it-IT" sz="1600" dirty="0" err="1"/>
              <a:t>bj</a:t>
            </a:r>
            <a:r>
              <a:rPr lang="it-IT" sz="1600" dirty="0"/>
              <a:t> = ∅</a:t>
            </a:r>
          </a:p>
          <a:p>
            <a:endParaRPr lang="it-IT" sz="700" dirty="0"/>
          </a:p>
          <a:p>
            <a:r>
              <a:rPr lang="it-IT" sz="1600" dirty="0"/>
              <a:t>Una classe è non valida se partizionando un elemento del dominio l’elemento non appartiene alla classe es: semafori CE = «Blu&gt;&gt;</a:t>
            </a:r>
          </a:p>
        </p:txBody>
      </p:sp>
    </p:spTree>
    <p:extLst>
      <p:ext uri="{BB962C8B-B14F-4D97-AF65-F5344CB8AC3E}">
        <p14:creationId xmlns:p14="http://schemas.microsoft.com/office/powerpoint/2010/main" val="3905978314"/>
      </p:ext>
    </p:extLst>
  </p:cSld>
  <p:clrMapOvr>
    <a:masterClrMapping/>
  </p:clrMapOvr>
  <p:transition>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854102" y="-8529"/>
            <a:ext cx="2675106" cy="432547"/>
          </a:xfrm>
        </p:spPr>
        <p:txBody>
          <a:bodyPr>
            <a:normAutofit fontScale="90000"/>
          </a:bodyPr>
          <a:lstStyle/>
          <a:p>
            <a:r>
              <a:rPr lang="it-IT" sz="3200" dirty="0"/>
              <a:t>Casi di test (2)</a:t>
            </a:r>
          </a:p>
        </p:txBody>
      </p:sp>
      <p:sp>
        <p:nvSpPr>
          <p:cNvPr id="3" name="CasellaDiTesto 2">
            <a:extLst>
              <a:ext uri="{FF2B5EF4-FFF2-40B4-BE49-F238E27FC236}">
                <a16:creationId xmlns:a16="http://schemas.microsoft.com/office/drawing/2014/main" id="{D49EE96C-1894-467D-E721-DA8DAAB74EDF}"/>
              </a:ext>
            </a:extLst>
          </p:cNvPr>
          <p:cNvSpPr txBox="1"/>
          <p:nvPr/>
        </p:nvSpPr>
        <p:spPr>
          <a:xfrm>
            <a:off x="555671" y="424018"/>
            <a:ext cx="11271968" cy="5755422"/>
          </a:xfrm>
          <a:prstGeom prst="rect">
            <a:avLst/>
          </a:prstGeom>
          <a:noFill/>
        </p:spPr>
        <p:txBody>
          <a:bodyPr wrap="square">
            <a:spAutoFit/>
          </a:bodyPr>
          <a:lstStyle/>
          <a:p>
            <a:r>
              <a:rPr lang="it-IT" sz="1600" dirty="0"/>
              <a:t>Esempio public bool registraEsame(int voto, boolean lode)</a:t>
            </a:r>
          </a:p>
          <a:p>
            <a:r>
              <a:rPr lang="it-IT" sz="1600" dirty="0"/>
              <a:t>Partizionamento int voto:</a:t>
            </a:r>
          </a:p>
          <a:p>
            <a:r>
              <a:rPr lang="it-IT" sz="1600" dirty="0"/>
              <a:t>• CE0 = {30} (Lode)</a:t>
            </a:r>
          </a:p>
          <a:p>
            <a:r>
              <a:rPr lang="it-IT" sz="1600" dirty="0"/>
              <a:t>• CE1 = {18...29} (Esame superato)</a:t>
            </a:r>
          </a:p>
          <a:p>
            <a:r>
              <a:rPr lang="it-IT" sz="1600" dirty="0"/>
              <a:t>• CE2 = {0...17} (Esame non superato)</a:t>
            </a:r>
          </a:p>
          <a:p>
            <a:r>
              <a:rPr lang="it-IT" sz="1600" dirty="0"/>
              <a:t>• CE3 = {MinInt...-1} (Non valida)</a:t>
            </a:r>
          </a:p>
          <a:p>
            <a:r>
              <a:rPr lang="it-IT" sz="1600" dirty="0"/>
              <a:t>• CE4 = {31...MaxInt} (Non valida)</a:t>
            </a:r>
          </a:p>
          <a:p>
            <a:endParaRPr lang="it-IT" sz="1600" dirty="0"/>
          </a:p>
          <a:p>
            <a:r>
              <a:rPr lang="it-IT" sz="1600" dirty="0"/>
              <a:t>Le domande da porsi sono: </a:t>
            </a:r>
          </a:p>
          <a:p>
            <a:pPr marL="342900" indent="-342900">
              <a:buAutoNum type="arabicPeriod"/>
            </a:pPr>
            <a:r>
              <a:rPr lang="it-IT" sz="1600" dirty="0"/>
              <a:t>Copriamo tutto il dominio?</a:t>
            </a:r>
          </a:p>
          <a:p>
            <a:pPr marL="342900" indent="-342900">
              <a:buAutoNum type="arabicPeriod"/>
            </a:pPr>
            <a:r>
              <a:rPr lang="it-IT" sz="1600" dirty="0"/>
              <a:t>Ci sono overlap?</a:t>
            </a:r>
          </a:p>
          <a:p>
            <a:pPr marL="342900" indent="-342900">
              <a:buAutoNum type="arabicPeriod"/>
            </a:pPr>
            <a:r>
              <a:rPr lang="it-IT" sz="1600" dirty="0"/>
              <a:t>Ci sono casi speciali?</a:t>
            </a:r>
          </a:p>
          <a:p>
            <a:pPr marL="342900" indent="-342900">
              <a:buAutoNum type="arabicPeriod"/>
            </a:pPr>
            <a:endParaRPr lang="it-IT" sz="1600" dirty="0"/>
          </a:p>
          <a:p>
            <a:r>
              <a:rPr lang="it-IT" sz="1600" b="1" dirty="0"/>
              <a:t>WEAK EQUIVALENCE CLASS TESTING</a:t>
            </a:r>
          </a:p>
          <a:p>
            <a:r>
              <a:rPr lang="it-IT" sz="1600" dirty="0"/>
              <a:t>Test Case#1 = {24, false}</a:t>
            </a:r>
          </a:p>
          <a:p>
            <a:r>
              <a:rPr lang="it-IT" sz="1600" dirty="0"/>
              <a:t>Test Case#2 = {30, true}</a:t>
            </a:r>
          </a:p>
          <a:p>
            <a:r>
              <a:rPr lang="it-IT" sz="1600" dirty="0"/>
              <a:t>Test Case#3 = {8, false}</a:t>
            </a:r>
          </a:p>
          <a:p>
            <a:r>
              <a:rPr lang="it-IT" sz="1600" dirty="0"/>
              <a:t>Test Case#4 = {MinInt, false}</a:t>
            </a:r>
          </a:p>
          <a:p>
            <a:r>
              <a:rPr lang="it-IT" sz="1600" dirty="0"/>
              <a:t>Test Case#5 = {MaxInt, true}</a:t>
            </a:r>
          </a:p>
          <a:p>
            <a:endParaRPr lang="it-IT" sz="1600" dirty="0"/>
          </a:p>
          <a:p>
            <a:r>
              <a:rPr lang="it-IT" sz="1600" dirty="0"/>
              <a:t>Numero di classi di test sono pari al numero di classi valide + un test per ogni classe</a:t>
            </a:r>
          </a:p>
          <a:p>
            <a:r>
              <a:rPr lang="it-IT" sz="1600" dirty="0"/>
              <a:t>di equivalenza non valida da sola ma fondamentalmente non testa niente.</a:t>
            </a:r>
          </a:p>
          <a:p>
            <a:endParaRPr lang="it-IT" sz="1600" dirty="0"/>
          </a:p>
        </p:txBody>
      </p:sp>
      <p:sp>
        <p:nvSpPr>
          <p:cNvPr id="4" name="CasellaDiTesto 3">
            <a:extLst>
              <a:ext uri="{FF2B5EF4-FFF2-40B4-BE49-F238E27FC236}">
                <a16:creationId xmlns:a16="http://schemas.microsoft.com/office/drawing/2014/main" id="{EC6F0679-AA68-0C4F-EEC1-BDD99115C680}"/>
              </a:ext>
            </a:extLst>
          </p:cNvPr>
          <p:cNvSpPr txBox="1"/>
          <p:nvPr/>
        </p:nvSpPr>
        <p:spPr>
          <a:xfrm>
            <a:off x="7655242" y="3429000"/>
            <a:ext cx="4103877" cy="1323439"/>
          </a:xfrm>
          <a:prstGeom prst="rect">
            <a:avLst/>
          </a:prstGeom>
          <a:noFill/>
        </p:spPr>
        <p:txBody>
          <a:bodyPr wrap="square" rtlCol="0">
            <a:spAutoFit/>
          </a:bodyPr>
          <a:lstStyle/>
          <a:p>
            <a:r>
              <a:rPr lang="it-IT" sz="1600" b="1" dirty="0"/>
              <a:t>STRONG EQUIVALENCE CLASS TESTING</a:t>
            </a:r>
          </a:p>
          <a:p>
            <a:r>
              <a:rPr lang="it-IT" sz="1600" dirty="0"/>
              <a:t>Prodotto cartesiano di rappresentanti di classi (n * m) -&gt; solitamente *3 poiché vengono testati anche gli </a:t>
            </a:r>
            <a:r>
              <a:rPr lang="it-IT" sz="1600" b="1" dirty="0"/>
              <a:t>estremi essendo che gli errori si annidano principalmente lì (</a:t>
            </a:r>
            <a:r>
              <a:rPr lang="it-IT" sz="1600" b="1" dirty="0" err="1"/>
              <a:t>Robust</a:t>
            </a:r>
            <a:r>
              <a:rPr lang="it-IT" sz="1600" b="1" dirty="0"/>
              <a:t> testing)</a:t>
            </a:r>
          </a:p>
        </p:txBody>
      </p:sp>
      <p:grpSp>
        <p:nvGrpSpPr>
          <p:cNvPr id="6" name="Group 5">
            <a:extLst>
              <a:ext uri="{FF2B5EF4-FFF2-40B4-BE49-F238E27FC236}">
                <a16:creationId xmlns:a16="http://schemas.microsoft.com/office/drawing/2014/main" id="{9E25B5D6-D0B7-3EE0-CCE4-03C7B7D48482}"/>
              </a:ext>
            </a:extLst>
          </p:cNvPr>
          <p:cNvGrpSpPr/>
          <p:nvPr/>
        </p:nvGrpSpPr>
        <p:grpSpPr>
          <a:xfrm>
            <a:off x="155601" y="6168958"/>
            <a:ext cx="729574" cy="576000"/>
            <a:chOff x="155601" y="6168958"/>
            <a:chExt cx="729574" cy="576000"/>
          </a:xfrm>
        </p:grpSpPr>
        <p:sp>
          <p:nvSpPr>
            <p:cNvPr id="7" name="Rectangle 7">
              <a:extLst>
                <a:ext uri="{FF2B5EF4-FFF2-40B4-BE49-F238E27FC236}">
                  <a16:creationId xmlns:a16="http://schemas.microsoft.com/office/drawing/2014/main" id="{C8904985-483F-CC64-F69D-AFAD1AF331B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Graphic 8" descr="Back">
              <a:hlinkClick r:id="" action="ppaction://hlinkshowjump?jump=lastslideviewed"/>
              <a:extLst>
                <a:ext uri="{FF2B5EF4-FFF2-40B4-BE49-F238E27FC236}">
                  <a16:creationId xmlns:a16="http://schemas.microsoft.com/office/drawing/2014/main" id="{1B79432E-5BDD-EC45-E415-F1513E5F7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0" name="CasellaDiTesto 9">
            <a:extLst>
              <a:ext uri="{FF2B5EF4-FFF2-40B4-BE49-F238E27FC236}">
                <a16:creationId xmlns:a16="http://schemas.microsoft.com/office/drawing/2014/main" id="{0D38BB4C-692F-9DC8-25D2-CABD4E30D3BB}"/>
              </a:ext>
            </a:extLst>
          </p:cNvPr>
          <p:cNvSpPr txBox="1"/>
          <p:nvPr/>
        </p:nvSpPr>
        <p:spPr>
          <a:xfrm>
            <a:off x="5338053" y="651994"/>
            <a:ext cx="6094378" cy="830997"/>
          </a:xfrm>
          <a:prstGeom prst="rect">
            <a:avLst/>
          </a:prstGeom>
          <a:noFill/>
        </p:spPr>
        <p:txBody>
          <a:bodyPr wrap="square">
            <a:spAutoFit/>
          </a:bodyPr>
          <a:lstStyle/>
          <a:p>
            <a:r>
              <a:rPr lang="it-IT" sz="1600" dirty="0"/>
              <a:t>Partizionamento boolean lode</a:t>
            </a:r>
          </a:p>
          <a:p>
            <a:r>
              <a:rPr lang="it-IT" sz="1600" dirty="0"/>
              <a:t>• CE0 = {true}</a:t>
            </a:r>
          </a:p>
          <a:p>
            <a:r>
              <a:rPr lang="it-IT" sz="1600" dirty="0"/>
              <a:t>• CE1 = {false}</a:t>
            </a:r>
          </a:p>
        </p:txBody>
      </p:sp>
      <p:grpSp>
        <p:nvGrpSpPr>
          <p:cNvPr id="2" name="Group 13">
            <a:extLst>
              <a:ext uri="{FF2B5EF4-FFF2-40B4-BE49-F238E27FC236}">
                <a16:creationId xmlns:a16="http://schemas.microsoft.com/office/drawing/2014/main" id="{2BF7FA25-F1F5-5C3F-2267-70AA4975B16A}"/>
              </a:ext>
            </a:extLst>
          </p:cNvPr>
          <p:cNvGrpSpPr/>
          <p:nvPr/>
        </p:nvGrpSpPr>
        <p:grpSpPr>
          <a:xfrm>
            <a:off x="11147899" y="6168958"/>
            <a:ext cx="729574" cy="570689"/>
            <a:chOff x="11147899" y="6168958"/>
            <a:chExt cx="729574" cy="570689"/>
          </a:xfrm>
        </p:grpSpPr>
        <p:sp>
          <p:nvSpPr>
            <p:cNvPr id="5" name="Rectangle 14">
              <a:hlinkClick r:id="rId5" action="ppaction://hlinksldjump"/>
              <a:extLst>
                <a:ext uri="{FF2B5EF4-FFF2-40B4-BE49-F238E27FC236}">
                  <a16:creationId xmlns:a16="http://schemas.microsoft.com/office/drawing/2014/main" id="{429C5F52-47B5-DF9D-21A8-19DE3EF083C7}"/>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Graphic 15" descr="Back RTL">
              <a:hlinkClick r:id="rId6" action="ppaction://hlinksldjump"/>
              <a:extLst>
                <a:ext uri="{FF2B5EF4-FFF2-40B4-BE49-F238E27FC236}">
                  <a16:creationId xmlns:a16="http://schemas.microsoft.com/office/drawing/2014/main" id="{5EB99DE1-91BA-5818-E5E8-C7650DEDA6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1422003092"/>
      </p:ext>
    </p:extLst>
  </p:cSld>
  <p:clrMapOvr>
    <a:masterClrMapping/>
  </p:clrMapOvr>
  <p:transition>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854102" y="-8529"/>
            <a:ext cx="2675106" cy="432547"/>
          </a:xfrm>
        </p:spPr>
        <p:txBody>
          <a:bodyPr>
            <a:normAutofit fontScale="90000"/>
          </a:bodyPr>
          <a:lstStyle/>
          <a:p>
            <a:r>
              <a:rPr lang="it-IT" sz="3200" dirty="0"/>
              <a:t>Casi di test (2)</a:t>
            </a:r>
          </a:p>
        </p:txBody>
      </p:sp>
      <p:grpSp>
        <p:nvGrpSpPr>
          <p:cNvPr id="6" name="Group 5">
            <a:extLst>
              <a:ext uri="{FF2B5EF4-FFF2-40B4-BE49-F238E27FC236}">
                <a16:creationId xmlns:a16="http://schemas.microsoft.com/office/drawing/2014/main" id="{9E25B5D6-D0B7-3EE0-CCE4-03C7B7D48482}"/>
              </a:ext>
            </a:extLst>
          </p:cNvPr>
          <p:cNvGrpSpPr/>
          <p:nvPr/>
        </p:nvGrpSpPr>
        <p:grpSpPr>
          <a:xfrm>
            <a:off x="155601" y="6168958"/>
            <a:ext cx="729574" cy="576000"/>
            <a:chOff x="155601" y="6168958"/>
            <a:chExt cx="729574" cy="576000"/>
          </a:xfrm>
        </p:grpSpPr>
        <p:sp>
          <p:nvSpPr>
            <p:cNvPr id="7" name="Rectangle 7">
              <a:extLst>
                <a:ext uri="{FF2B5EF4-FFF2-40B4-BE49-F238E27FC236}">
                  <a16:creationId xmlns:a16="http://schemas.microsoft.com/office/drawing/2014/main" id="{C8904985-483F-CC64-F69D-AFAD1AF331B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Graphic 8" descr="Back">
              <a:hlinkClick r:id="" action="ppaction://hlinkshowjump?jump=lastslideviewed"/>
              <a:extLst>
                <a:ext uri="{FF2B5EF4-FFF2-40B4-BE49-F238E27FC236}">
                  <a16:creationId xmlns:a16="http://schemas.microsoft.com/office/drawing/2014/main" id="{1B79432E-5BDD-EC45-E415-F1513E5F7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2" name="Group 13">
            <a:extLst>
              <a:ext uri="{FF2B5EF4-FFF2-40B4-BE49-F238E27FC236}">
                <a16:creationId xmlns:a16="http://schemas.microsoft.com/office/drawing/2014/main" id="{2BF7FA25-F1F5-5C3F-2267-70AA4975B16A}"/>
              </a:ext>
            </a:extLst>
          </p:cNvPr>
          <p:cNvGrpSpPr/>
          <p:nvPr/>
        </p:nvGrpSpPr>
        <p:grpSpPr>
          <a:xfrm>
            <a:off x="11147899" y="6168958"/>
            <a:ext cx="729574" cy="570689"/>
            <a:chOff x="11147899" y="6168958"/>
            <a:chExt cx="729574" cy="570689"/>
          </a:xfrm>
        </p:grpSpPr>
        <p:sp>
          <p:nvSpPr>
            <p:cNvPr id="5" name="Rectangle 14">
              <a:hlinkClick r:id="rId5" action="ppaction://hlinksldjump"/>
              <a:extLst>
                <a:ext uri="{FF2B5EF4-FFF2-40B4-BE49-F238E27FC236}">
                  <a16:creationId xmlns:a16="http://schemas.microsoft.com/office/drawing/2014/main" id="{429C5F52-47B5-DF9D-21A8-19DE3EF083C7}"/>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Graphic 15" descr="Back RTL">
              <a:hlinkClick r:id="rId6" action="ppaction://hlinksldjump"/>
              <a:extLst>
                <a:ext uri="{FF2B5EF4-FFF2-40B4-BE49-F238E27FC236}">
                  <a16:creationId xmlns:a16="http://schemas.microsoft.com/office/drawing/2014/main" id="{5EB99DE1-91BA-5818-E5E8-C7650DEDA6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
        <p:nvSpPr>
          <p:cNvPr id="11" name="CasellaDiTesto 10">
            <a:extLst>
              <a:ext uri="{FF2B5EF4-FFF2-40B4-BE49-F238E27FC236}">
                <a16:creationId xmlns:a16="http://schemas.microsoft.com/office/drawing/2014/main" id="{3CE1F7E0-87BA-78F3-93C1-B041EF587C63}"/>
              </a:ext>
            </a:extLst>
          </p:cNvPr>
          <p:cNvSpPr txBox="1"/>
          <p:nvPr/>
        </p:nvSpPr>
        <p:spPr>
          <a:xfrm>
            <a:off x="730588" y="651753"/>
            <a:ext cx="10730823" cy="1200329"/>
          </a:xfrm>
          <a:prstGeom prst="rect">
            <a:avLst/>
          </a:prstGeom>
          <a:noFill/>
        </p:spPr>
        <p:txBody>
          <a:bodyPr wrap="none" rtlCol="0">
            <a:spAutoFit/>
          </a:bodyPr>
          <a:lstStyle/>
          <a:p>
            <a:r>
              <a:rPr lang="it-IT" dirty="0" err="1"/>
              <a:t>Bounday</a:t>
            </a:r>
            <a:r>
              <a:rPr lang="it-IT" dirty="0"/>
              <a:t> Analysis test</a:t>
            </a:r>
          </a:p>
          <a:p>
            <a:r>
              <a:rPr lang="it-IT" dirty="0"/>
              <a:t>Suggerisce di prendere per ogni test set 5 valori: 2 estremi del dominio e i 2 immediatamente precedenti e uno medio</a:t>
            </a:r>
          </a:p>
          <a:p>
            <a:r>
              <a:rPr lang="it-IT" dirty="0"/>
              <a:t>4n+1 dove n numero parametri</a:t>
            </a:r>
          </a:p>
          <a:p>
            <a:endParaRPr lang="it-IT" dirty="0"/>
          </a:p>
        </p:txBody>
      </p:sp>
      <p:pic>
        <p:nvPicPr>
          <p:cNvPr id="14" name="Immagine 13">
            <a:extLst>
              <a:ext uri="{FF2B5EF4-FFF2-40B4-BE49-F238E27FC236}">
                <a16:creationId xmlns:a16="http://schemas.microsoft.com/office/drawing/2014/main" id="{06A26777-7BFE-C6F0-4DF8-6FA0C57897CF}"/>
              </a:ext>
            </a:extLst>
          </p:cNvPr>
          <p:cNvPicPr>
            <a:picLocks noChangeAspect="1"/>
          </p:cNvPicPr>
          <p:nvPr/>
        </p:nvPicPr>
        <p:blipFill>
          <a:blip r:embed="rId9"/>
          <a:stretch>
            <a:fillRect/>
          </a:stretch>
        </p:blipFill>
        <p:spPr>
          <a:xfrm>
            <a:off x="4222615" y="1282362"/>
            <a:ext cx="2904517" cy="1541628"/>
          </a:xfrm>
          <a:prstGeom prst="rect">
            <a:avLst/>
          </a:prstGeom>
        </p:spPr>
      </p:pic>
      <p:sp>
        <p:nvSpPr>
          <p:cNvPr id="15" name="CasellaDiTesto 14">
            <a:extLst>
              <a:ext uri="{FF2B5EF4-FFF2-40B4-BE49-F238E27FC236}">
                <a16:creationId xmlns:a16="http://schemas.microsoft.com/office/drawing/2014/main" id="{51A88F32-B8BD-910B-EA66-4C932F5DE45A}"/>
              </a:ext>
            </a:extLst>
          </p:cNvPr>
          <p:cNvSpPr txBox="1"/>
          <p:nvPr/>
        </p:nvSpPr>
        <p:spPr>
          <a:xfrm>
            <a:off x="620341" y="2977063"/>
            <a:ext cx="10919977" cy="923330"/>
          </a:xfrm>
          <a:prstGeom prst="rect">
            <a:avLst/>
          </a:prstGeom>
          <a:noFill/>
        </p:spPr>
        <p:txBody>
          <a:bodyPr wrap="none" rtlCol="0">
            <a:spAutoFit/>
          </a:bodyPr>
          <a:lstStyle/>
          <a:p>
            <a:r>
              <a:rPr lang="it-IT" dirty="0"/>
              <a:t>WCT</a:t>
            </a:r>
          </a:p>
          <a:p>
            <a:r>
              <a:rPr lang="it-IT" dirty="0"/>
              <a:t>Testa il prodotto cartesiano per tutte le variabili di input per tutte le classi di equivalenza : 5^n dove n sono il numero di </a:t>
            </a:r>
          </a:p>
          <a:p>
            <a:r>
              <a:rPr lang="it-IT" dirty="0"/>
              <a:t>parametri</a:t>
            </a:r>
          </a:p>
        </p:txBody>
      </p:sp>
    </p:spTree>
    <p:extLst>
      <p:ext uri="{BB962C8B-B14F-4D97-AF65-F5344CB8AC3E}">
        <p14:creationId xmlns:p14="http://schemas.microsoft.com/office/powerpoint/2010/main" val="2312876527"/>
      </p:ext>
    </p:extLst>
  </p:cSld>
  <p:clrMapOvr>
    <a:masterClrMapping/>
  </p:clrMapOvr>
  <p:transition>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854102" y="-8529"/>
            <a:ext cx="2675106" cy="432547"/>
          </a:xfrm>
        </p:spPr>
        <p:txBody>
          <a:bodyPr>
            <a:normAutofit fontScale="90000"/>
          </a:bodyPr>
          <a:lstStyle/>
          <a:p>
            <a:r>
              <a:rPr lang="it-IT" sz="3200" dirty="0"/>
              <a:t>Casi di test (3)</a:t>
            </a:r>
          </a:p>
        </p:txBody>
      </p:sp>
      <p:sp>
        <p:nvSpPr>
          <p:cNvPr id="3" name="CasellaDiTesto 2">
            <a:extLst>
              <a:ext uri="{FF2B5EF4-FFF2-40B4-BE49-F238E27FC236}">
                <a16:creationId xmlns:a16="http://schemas.microsoft.com/office/drawing/2014/main" id="{D49EE96C-1894-467D-E721-DA8DAAB74EDF}"/>
              </a:ext>
            </a:extLst>
          </p:cNvPr>
          <p:cNvSpPr txBox="1"/>
          <p:nvPr/>
        </p:nvSpPr>
        <p:spPr>
          <a:xfrm>
            <a:off x="555671" y="424018"/>
            <a:ext cx="4632555" cy="2677656"/>
          </a:xfrm>
          <a:prstGeom prst="rect">
            <a:avLst/>
          </a:prstGeom>
          <a:noFill/>
        </p:spPr>
        <p:txBody>
          <a:bodyPr wrap="square">
            <a:spAutoFit/>
          </a:bodyPr>
          <a:lstStyle/>
          <a:p>
            <a:r>
              <a:rPr lang="it-IT" sz="1400" dirty="0"/>
              <a:t>Esempio:</a:t>
            </a:r>
          </a:p>
          <a:p>
            <a:r>
              <a:rPr lang="it-IT" sz="1400" dirty="0"/>
              <a:t>int gg</a:t>
            </a:r>
          </a:p>
          <a:p>
            <a:r>
              <a:rPr lang="it-IT" sz="1400" dirty="0"/>
              <a:t>CLASSI VALIDE</a:t>
            </a:r>
          </a:p>
          <a:p>
            <a:r>
              <a:rPr lang="it-IT" sz="1400" dirty="0"/>
              <a:t>CE1={1…27}</a:t>
            </a:r>
          </a:p>
          <a:p>
            <a:r>
              <a:rPr lang="it-IT" sz="1400" dirty="0"/>
              <a:t>CE2={29}</a:t>
            </a:r>
          </a:p>
          <a:p>
            <a:r>
              <a:rPr lang="it-IT" sz="1400" dirty="0"/>
              <a:t>CE3={30}</a:t>
            </a:r>
          </a:p>
          <a:p>
            <a:r>
              <a:rPr lang="it-IT" sz="1400" dirty="0"/>
              <a:t>CE4={31}</a:t>
            </a:r>
          </a:p>
          <a:p>
            <a:r>
              <a:rPr lang="it-IT" sz="1400" dirty="0"/>
              <a:t>CE5={28]</a:t>
            </a:r>
          </a:p>
          <a:p>
            <a:r>
              <a:rPr lang="it-IT" sz="1400" dirty="0"/>
              <a:t>CALSSI NON VALIDE</a:t>
            </a:r>
          </a:p>
          <a:p>
            <a:r>
              <a:rPr lang="it-IT" sz="1400" dirty="0"/>
              <a:t>CE6={MININT…0}</a:t>
            </a:r>
          </a:p>
          <a:p>
            <a:r>
              <a:rPr lang="it-IT" sz="1400" dirty="0"/>
              <a:t>CE7={32…MAXINT}</a:t>
            </a:r>
          </a:p>
          <a:p>
            <a:endParaRPr lang="it-IT" sz="1400" dirty="0"/>
          </a:p>
        </p:txBody>
      </p:sp>
      <p:grpSp>
        <p:nvGrpSpPr>
          <p:cNvPr id="6" name="Group 5">
            <a:extLst>
              <a:ext uri="{FF2B5EF4-FFF2-40B4-BE49-F238E27FC236}">
                <a16:creationId xmlns:a16="http://schemas.microsoft.com/office/drawing/2014/main" id="{9E25B5D6-D0B7-3EE0-CCE4-03C7B7D48482}"/>
              </a:ext>
            </a:extLst>
          </p:cNvPr>
          <p:cNvGrpSpPr/>
          <p:nvPr/>
        </p:nvGrpSpPr>
        <p:grpSpPr>
          <a:xfrm>
            <a:off x="155601" y="6168958"/>
            <a:ext cx="729574" cy="576000"/>
            <a:chOff x="155601" y="6168958"/>
            <a:chExt cx="729574" cy="576000"/>
          </a:xfrm>
        </p:grpSpPr>
        <p:sp>
          <p:nvSpPr>
            <p:cNvPr id="7" name="Rectangle 7">
              <a:extLst>
                <a:ext uri="{FF2B5EF4-FFF2-40B4-BE49-F238E27FC236}">
                  <a16:creationId xmlns:a16="http://schemas.microsoft.com/office/drawing/2014/main" id="{C8904985-483F-CC64-F69D-AFAD1AF331B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Graphic 8" descr="Back">
              <a:hlinkClick r:id="" action="ppaction://hlinkshowjump?jump=lastslideviewed"/>
              <a:extLst>
                <a:ext uri="{FF2B5EF4-FFF2-40B4-BE49-F238E27FC236}">
                  <a16:creationId xmlns:a16="http://schemas.microsoft.com/office/drawing/2014/main" id="{1B79432E-5BDD-EC45-E415-F1513E5F7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pic>
        <p:nvPicPr>
          <p:cNvPr id="5" name="Immagine 4">
            <a:extLst>
              <a:ext uri="{FF2B5EF4-FFF2-40B4-BE49-F238E27FC236}">
                <a16:creationId xmlns:a16="http://schemas.microsoft.com/office/drawing/2014/main" id="{8F0BB2DF-6073-9EBC-9E7B-63AA1133FCD9}"/>
              </a:ext>
            </a:extLst>
          </p:cNvPr>
          <p:cNvPicPr>
            <a:picLocks noChangeAspect="1"/>
          </p:cNvPicPr>
          <p:nvPr/>
        </p:nvPicPr>
        <p:blipFill>
          <a:blip r:embed="rId5"/>
          <a:stretch>
            <a:fillRect/>
          </a:stretch>
        </p:blipFill>
        <p:spPr>
          <a:xfrm>
            <a:off x="1491777" y="438722"/>
            <a:ext cx="3362325" cy="323850"/>
          </a:xfrm>
          <a:prstGeom prst="rect">
            <a:avLst/>
          </a:prstGeom>
        </p:spPr>
      </p:pic>
      <p:sp>
        <p:nvSpPr>
          <p:cNvPr id="9" name="CasellaDiTesto 8">
            <a:extLst>
              <a:ext uri="{FF2B5EF4-FFF2-40B4-BE49-F238E27FC236}">
                <a16:creationId xmlns:a16="http://schemas.microsoft.com/office/drawing/2014/main" id="{61D9600B-0744-1186-ADFC-759E7A28051C}"/>
              </a:ext>
            </a:extLst>
          </p:cNvPr>
          <p:cNvSpPr txBox="1"/>
          <p:nvPr/>
        </p:nvSpPr>
        <p:spPr>
          <a:xfrm>
            <a:off x="4094712" y="762572"/>
            <a:ext cx="1576072" cy="2031325"/>
          </a:xfrm>
          <a:prstGeom prst="rect">
            <a:avLst/>
          </a:prstGeom>
          <a:noFill/>
        </p:spPr>
        <p:txBody>
          <a:bodyPr wrap="none" rtlCol="0">
            <a:spAutoFit/>
          </a:bodyPr>
          <a:lstStyle/>
          <a:p>
            <a:r>
              <a:rPr lang="it-IT" sz="1400" dirty="0"/>
              <a:t>int mm</a:t>
            </a:r>
          </a:p>
          <a:p>
            <a:r>
              <a:rPr lang="it-IT" sz="1400" dirty="0"/>
              <a:t>CLASSI VALIDE</a:t>
            </a:r>
          </a:p>
          <a:p>
            <a:r>
              <a:rPr lang="it-IT" sz="1400" dirty="0"/>
              <a:t>CE1={4,6,9,11}</a:t>
            </a:r>
          </a:p>
          <a:p>
            <a:r>
              <a:rPr lang="it-IT" sz="1400" dirty="0"/>
              <a:t>CE2={2}</a:t>
            </a:r>
          </a:p>
          <a:p>
            <a:r>
              <a:rPr lang="it-IT" sz="1400" dirty="0"/>
              <a:t>CE3={12}</a:t>
            </a:r>
          </a:p>
          <a:p>
            <a:r>
              <a:rPr lang="it-IT" sz="1400" dirty="0"/>
              <a:t>CE4={1,3,5,7,8,10}</a:t>
            </a:r>
          </a:p>
          <a:p>
            <a:r>
              <a:rPr lang="it-IT" sz="1400" dirty="0"/>
              <a:t>CLASSI NON VALIDE</a:t>
            </a:r>
          </a:p>
          <a:p>
            <a:r>
              <a:rPr lang="it-IT" sz="1400" dirty="0"/>
              <a:t>CE5={MININT…0}</a:t>
            </a:r>
          </a:p>
          <a:p>
            <a:r>
              <a:rPr lang="it-IT" sz="1400" dirty="0"/>
              <a:t>CE6={13…MAXINT}</a:t>
            </a:r>
          </a:p>
        </p:txBody>
      </p:sp>
      <p:sp>
        <p:nvSpPr>
          <p:cNvPr id="11" name="CasellaDiTesto 10">
            <a:extLst>
              <a:ext uri="{FF2B5EF4-FFF2-40B4-BE49-F238E27FC236}">
                <a16:creationId xmlns:a16="http://schemas.microsoft.com/office/drawing/2014/main" id="{F9CAEA8B-7034-2123-B9DF-5B590AC7D45A}"/>
              </a:ext>
            </a:extLst>
          </p:cNvPr>
          <p:cNvSpPr txBox="1"/>
          <p:nvPr/>
        </p:nvSpPr>
        <p:spPr>
          <a:xfrm>
            <a:off x="7189095" y="762572"/>
            <a:ext cx="1576072" cy="1600438"/>
          </a:xfrm>
          <a:prstGeom prst="rect">
            <a:avLst/>
          </a:prstGeom>
          <a:noFill/>
        </p:spPr>
        <p:txBody>
          <a:bodyPr wrap="none" rtlCol="0">
            <a:spAutoFit/>
          </a:bodyPr>
          <a:lstStyle/>
          <a:p>
            <a:r>
              <a:rPr lang="it-IT" sz="1400" dirty="0"/>
              <a:t>int aa</a:t>
            </a:r>
          </a:p>
          <a:p>
            <a:r>
              <a:rPr lang="it-IT" sz="1400" dirty="0"/>
              <a:t>CLASSI VALIDE</a:t>
            </a:r>
          </a:p>
          <a:p>
            <a:r>
              <a:rPr lang="it-IT" sz="1400" dirty="0"/>
              <a:t>CE1={mod4 == 0}</a:t>
            </a:r>
          </a:p>
          <a:p>
            <a:r>
              <a:rPr lang="it-IT" sz="1400" dirty="0"/>
              <a:t>CE2={mod4!=0}</a:t>
            </a:r>
          </a:p>
          <a:p>
            <a:r>
              <a:rPr lang="it-IT" sz="1400" dirty="0"/>
              <a:t>CLASSI NON VALIDE</a:t>
            </a:r>
          </a:p>
          <a:p>
            <a:r>
              <a:rPr lang="it-IT" sz="1400" dirty="0"/>
              <a:t>CE3={MININT…1949}</a:t>
            </a:r>
          </a:p>
          <a:p>
            <a:r>
              <a:rPr lang="it-IT" sz="1400" dirty="0"/>
              <a:t>CE5={2051…MAXINT}</a:t>
            </a:r>
          </a:p>
        </p:txBody>
      </p:sp>
      <p:sp>
        <p:nvSpPr>
          <p:cNvPr id="15" name="CasellaDiTesto 14">
            <a:extLst>
              <a:ext uri="{FF2B5EF4-FFF2-40B4-BE49-F238E27FC236}">
                <a16:creationId xmlns:a16="http://schemas.microsoft.com/office/drawing/2014/main" id="{AED8A64E-3F42-5757-80A5-5CEED71FEDAF}"/>
              </a:ext>
            </a:extLst>
          </p:cNvPr>
          <p:cNvSpPr txBox="1"/>
          <p:nvPr/>
        </p:nvSpPr>
        <p:spPr>
          <a:xfrm>
            <a:off x="555671" y="3246792"/>
            <a:ext cx="2852063" cy="2893100"/>
          </a:xfrm>
          <a:prstGeom prst="rect">
            <a:avLst/>
          </a:prstGeom>
          <a:noFill/>
        </p:spPr>
        <p:txBody>
          <a:bodyPr wrap="none" rtlCol="0">
            <a:spAutoFit/>
          </a:bodyPr>
          <a:lstStyle/>
          <a:p>
            <a:r>
              <a:rPr lang="it-IT" sz="1400" dirty="0"/>
              <a:t>WECT = 11 TC (5 validi + 6 non validi) =&gt; </a:t>
            </a:r>
          </a:p>
          <a:p>
            <a:r>
              <a:rPr lang="it-IT" sz="1400" dirty="0"/>
              <a:t>TC1: {3,4,2000} -&gt; 4/4/2000</a:t>
            </a:r>
          </a:p>
          <a:p>
            <a:r>
              <a:rPr lang="it-IT" sz="1400" dirty="0"/>
              <a:t>TC2: {29,2,2001} -&gt; eccezione</a:t>
            </a:r>
          </a:p>
          <a:p>
            <a:r>
              <a:rPr lang="it-IT" sz="1400" dirty="0"/>
              <a:t>TC3: {30,12,2021} -&gt; 21/12/2021</a:t>
            </a:r>
          </a:p>
          <a:p>
            <a:r>
              <a:rPr lang="it-IT" sz="1400" dirty="0"/>
              <a:t>TC4: {21,7,2016} -&gt; 01/08/2016</a:t>
            </a:r>
          </a:p>
          <a:p>
            <a:r>
              <a:rPr lang="it-IT" sz="1400" dirty="0"/>
              <a:t>TC5: {28,2,2017} -&gt; 01/03/2017</a:t>
            </a:r>
          </a:p>
          <a:p>
            <a:r>
              <a:rPr lang="it-IT" sz="1000" dirty="0"/>
              <a:t>«FINE TEST CLASSI VALIDE»</a:t>
            </a:r>
          </a:p>
          <a:p>
            <a:r>
              <a:rPr lang="it-IT" sz="1400" dirty="0"/>
              <a:t>TC6: {…}</a:t>
            </a:r>
          </a:p>
          <a:p>
            <a:r>
              <a:rPr lang="it-IT" sz="1400" dirty="0"/>
              <a:t>TC7: {…}</a:t>
            </a:r>
          </a:p>
          <a:p>
            <a:r>
              <a:rPr lang="it-IT" sz="1400" dirty="0"/>
              <a:t>TC8: {…}</a:t>
            </a:r>
          </a:p>
          <a:p>
            <a:r>
              <a:rPr lang="it-IT" sz="1400" dirty="0"/>
              <a:t>TC9: {}</a:t>
            </a:r>
          </a:p>
          <a:p>
            <a:r>
              <a:rPr lang="it-IT" sz="1400" dirty="0"/>
              <a:t>TC10: {} </a:t>
            </a:r>
          </a:p>
          <a:p>
            <a:r>
              <a:rPr lang="it-IT" sz="1400" dirty="0"/>
              <a:t>TC11: {}</a:t>
            </a:r>
          </a:p>
        </p:txBody>
      </p:sp>
      <p:grpSp>
        <p:nvGrpSpPr>
          <p:cNvPr id="16" name="Group 13">
            <a:extLst>
              <a:ext uri="{FF2B5EF4-FFF2-40B4-BE49-F238E27FC236}">
                <a16:creationId xmlns:a16="http://schemas.microsoft.com/office/drawing/2014/main" id="{BD2798FE-76A1-5B86-534A-47EBAB2EBDAD}"/>
              </a:ext>
            </a:extLst>
          </p:cNvPr>
          <p:cNvGrpSpPr/>
          <p:nvPr/>
        </p:nvGrpSpPr>
        <p:grpSpPr>
          <a:xfrm>
            <a:off x="11147899" y="6168958"/>
            <a:ext cx="729574" cy="570689"/>
            <a:chOff x="11147899" y="6168958"/>
            <a:chExt cx="729574" cy="570689"/>
          </a:xfrm>
        </p:grpSpPr>
        <p:sp>
          <p:nvSpPr>
            <p:cNvPr id="17" name="Rectangle 14">
              <a:hlinkClick r:id="rId6" action="ppaction://hlinksldjump"/>
              <a:extLst>
                <a:ext uri="{FF2B5EF4-FFF2-40B4-BE49-F238E27FC236}">
                  <a16:creationId xmlns:a16="http://schemas.microsoft.com/office/drawing/2014/main" id="{041F56A2-7887-DE24-642F-8512EE49BC97}"/>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9" name="Graphic 15" descr="Back RTL">
              <a:hlinkClick r:id="rId7" action="ppaction://hlinksldjump"/>
              <a:extLst>
                <a:ext uri="{FF2B5EF4-FFF2-40B4-BE49-F238E27FC236}">
                  <a16:creationId xmlns:a16="http://schemas.microsoft.com/office/drawing/2014/main" id="{CFB1E61F-974C-EF80-A9C4-0670518B02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2240992252"/>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Qualità</a:t>
            </a:r>
            <a:r>
              <a:rPr lang="it-IT" sz="4000" baseline="0" dirty="0"/>
              <a:t> del software (4)</a:t>
            </a:r>
            <a:endParaRPr lang="it-IT" sz="4000" dirty="0"/>
          </a:p>
        </p:txBody>
      </p:sp>
      <p:grpSp>
        <p:nvGrpSpPr>
          <p:cNvPr id="3" name="Group 2">
            <a:extLst>
              <a:ext uri="{FF2B5EF4-FFF2-40B4-BE49-F238E27FC236}">
                <a16:creationId xmlns:a16="http://schemas.microsoft.com/office/drawing/2014/main" id="{4CF9DE46-3344-4D98-9E4B-ADDBED4E7CB7}"/>
              </a:ext>
            </a:extLst>
          </p:cNvPr>
          <p:cNvGrpSpPr/>
          <p:nvPr/>
        </p:nvGrpSpPr>
        <p:grpSpPr>
          <a:xfrm>
            <a:off x="155601" y="6168958"/>
            <a:ext cx="729574" cy="576000"/>
            <a:chOff x="155601" y="6168958"/>
            <a:chExt cx="729574" cy="576000"/>
          </a:xfrm>
        </p:grpSpPr>
        <p:sp>
          <p:nvSpPr>
            <p:cNvPr id="12" name="Rectangle 11">
              <a:extLst>
                <a:ext uri="{FF2B5EF4-FFF2-40B4-BE49-F238E27FC236}">
                  <a16:creationId xmlns:a16="http://schemas.microsoft.com/office/drawing/2014/main" id="{45E5AB85-E6B2-4143-BB82-FA2AE687652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Graphic 5" descr="Back">
              <a:hlinkClick r:id="rId2" action="ppaction://hlinksldjump"/>
              <a:extLst>
                <a:ext uri="{FF2B5EF4-FFF2-40B4-BE49-F238E27FC236}">
                  <a16:creationId xmlns:a16="http://schemas.microsoft.com/office/drawing/2014/main" id="{4902D1C2-9932-4261-9EB0-2D14BC4B61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9" name="Hexagon 18">
            <a:hlinkClick r:id="rId5" action="ppaction://hlinksldjump"/>
            <a:extLst>
              <a:ext uri="{FF2B5EF4-FFF2-40B4-BE49-F238E27FC236}">
                <a16:creationId xmlns:a16="http://schemas.microsoft.com/office/drawing/2014/main" id="{603C7011-7003-4D6B-9681-AB775397041C}"/>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2" name="Rectangle 1">
            <a:extLst>
              <a:ext uri="{FF2B5EF4-FFF2-40B4-BE49-F238E27FC236}">
                <a16:creationId xmlns:a16="http://schemas.microsoft.com/office/drawing/2014/main" id="{76ED203D-05D0-48AD-BD96-675A003667CC}"/>
              </a:ext>
            </a:extLst>
          </p:cNvPr>
          <p:cNvSpPr/>
          <p:nvPr/>
        </p:nvSpPr>
        <p:spPr>
          <a:xfrm>
            <a:off x="672691" y="787704"/>
            <a:ext cx="10814191" cy="5078313"/>
          </a:xfrm>
          <a:prstGeom prst="rect">
            <a:avLst/>
          </a:prstGeom>
        </p:spPr>
        <p:txBody>
          <a:bodyPr wrap="square">
            <a:spAutoFit/>
          </a:bodyPr>
          <a:lstStyle/>
          <a:p>
            <a:r>
              <a:rPr lang="it-IT" b="1" dirty="0"/>
              <a:t>Funzionalità</a:t>
            </a:r>
            <a:r>
              <a:rPr lang="it-IT" dirty="0"/>
              <a:t> : Un insieme di attributi che riguardano l'esistenza di un insieme di funzioni e la loro proprietà specificata. Le funzioni sono quelle che soddisfano bisogni dichiarati o impliciti.</a:t>
            </a:r>
          </a:p>
          <a:p>
            <a:endParaRPr lang="it-IT" dirty="0"/>
          </a:p>
          <a:p>
            <a:r>
              <a:rPr lang="it-IT" b="1" dirty="0"/>
              <a:t>Affidabilità</a:t>
            </a:r>
            <a:r>
              <a:rPr lang="it-IT" dirty="0"/>
              <a:t> : Un insieme di attributi che influiscono sulla capacità del software di mantenere il proprio livello di prestazioni in condizioni stabilite per un determinato periodo di tempo.</a:t>
            </a:r>
          </a:p>
          <a:p>
            <a:endParaRPr lang="it-IT" dirty="0"/>
          </a:p>
          <a:p>
            <a:r>
              <a:rPr lang="it-IT" b="1" dirty="0"/>
              <a:t>Usabilità</a:t>
            </a:r>
            <a:r>
              <a:rPr lang="it-IT" dirty="0"/>
              <a:t> : Un insieme di attributi che incidono sullo sforzo necessario per l'uso e sulla valutazione individuale di tale uso da parte di un o insieme implicito di utenti.</a:t>
            </a:r>
          </a:p>
          <a:p>
            <a:endParaRPr lang="it-IT" dirty="0"/>
          </a:p>
          <a:p>
            <a:r>
              <a:rPr lang="it-IT" b="1" dirty="0"/>
              <a:t>Efficienza</a:t>
            </a:r>
            <a:r>
              <a:rPr lang="it-IT" dirty="0"/>
              <a:t> : Un insieme di attributi che influiscono sulla relazione tra le prestazioni del software e la quantità di risorse utilizzate in determinate condizioni.</a:t>
            </a:r>
          </a:p>
          <a:p>
            <a:endParaRPr lang="it-IT" dirty="0"/>
          </a:p>
          <a:p>
            <a:r>
              <a:rPr lang="it-IT" b="1" dirty="0"/>
              <a:t>Manutenibilità</a:t>
            </a:r>
            <a:r>
              <a:rPr lang="it-IT" dirty="0"/>
              <a:t> : Un insieme di attributi che incidono sull'effetto necessario per apportare modifiche specificate (che possono includere correzioni, miglioramenti o adattamenti del software a condizioni ambientalimodifiche e modifiche dei requisiti e delle specifiche funzionali).</a:t>
            </a:r>
          </a:p>
          <a:p>
            <a:endParaRPr lang="it-IT" dirty="0"/>
          </a:p>
          <a:p>
            <a:r>
              <a:rPr lang="it-IT" b="1" dirty="0"/>
              <a:t>Portabilità</a:t>
            </a:r>
            <a:r>
              <a:rPr lang="it-IT" dirty="0"/>
              <a:t> : Un insieme di attributi che riguardano la capacità del software di essere trasferito da un ambiente a un altro (questo include l'ambiente organizzativo, hardware o software).</a:t>
            </a:r>
          </a:p>
        </p:txBody>
      </p:sp>
      <p:grpSp>
        <p:nvGrpSpPr>
          <p:cNvPr id="15" name="Group 14">
            <a:extLst>
              <a:ext uri="{FF2B5EF4-FFF2-40B4-BE49-F238E27FC236}">
                <a16:creationId xmlns:a16="http://schemas.microsoft.com/office/drawing/2014/main" id="{EF3A8AAA-A93B-4CA1-8199-9F9D3ED37CF1}"/>
              </a:ext>
            </a:extLst>
          </p:cNvPr>
          <p:cNvGrpSpPr/>
          <p:nvPr/>
        </p:nvGrpSpPr>
        <p:grpSpPr>
          <a:xfrm>
            <a:off x="11147899" y="6168958"/>
            <a:ext cx="729574" cy="570689"/>
            <a:chOff x="11147899" y="6168958"/>
            <a:chExt cx="729574" cy="570689"/>
          </a:xfrm>
        </p:grpSpPr>
        <p:sp>
          <p:nvSpPr>
            <p:cNvPr id="20" name="Rectangle 19">
              <a:extLst>
                <a:ext uri="{FF2B5EF4-FFF2-40B4-BE49-F238E27FC236}">
                  <a16:creationId xmlns:a16="http://schemas.microsoft.com/office/drawing/2014/main" id="{17F9BD8C-19DA-4A4B-96A3-D2DF54D09E28}"/>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Graphic 20" descr="Back RTL">
              <a:hlinkClick r:id="rId6" action="ppaction://hlinksldjump"/>
              <a:extLst>
                <a:ext uri="{FF2B5EF4-FFF2-40B4-BE49-F238E27FC236}">
                  <a16:creationId xmlns:a16="http://schemas.microsoft.com/office/drawing/2014/main" id="{33711009-2303-428E-8721-AC3C30AF1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927042674"/>
      </p:ext>
    </p:extLst>
  </p:cSld>
  <p:clrMapOvr>
    <a:masterClrMapping/>
  </p:clrMapOvr>
  <p:transition>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854102" y="-8529"/>
            <a:ext cx="2675106" cy="432547"/>
          </a:xfrm>
        </p:spPr>
        <p:txBody>
          <a:bodyPr>
            <a:normAutofit fontScale="90000"/>
          </a:bodyPr>
          <a:lstStyle/>
          <a:p>
            <a:r>
              <a:rPr lang="it-IT" sz="3200" dirty="0"/>
              <a:t>Casi di test (4)</a:t>
            </a:r>
          </a:p>
        </p:txBody>
      </p:sp>
      <p:grpSp>
        <p:nvGrpSpPr>
          <p:cNvPr id="6" name="Group 5">
            <a:extLst>
              <a:ext uri="{FF2B5EF4-FFF2-40B4-BE49-F238E27FC236}">
                <a16:creationId xmlns:a16="http://schemas.microsoft.com/office/drawing/2014/main" id="{9E25B5D6-D0B7-3EE0-CCE4-03C7B7D48482}"/>
              </a:ext>
            </a:extLst>
          </p:cNvPr>
          <p:cNvGrpSpPr/>
          <p:nvPr/>
        </p:nvGrpSpPr>
        <p:grpSpPr>
          <a:xfrm>
            <a:off x="155601" y="6168958"/>
            <a:ext cx="729574" cy="576000"/>
            <a:chOff x="155601" y="6168958"/>
            <a:chExt cx="729574" cy="576000"/>
          </a:xfrm>
        </p:grpSpPr>
        <p:sp>
          <p:nvSpPr>
            <p:cNvPr id="7" name="Rectangle 7">
              <a:extLst>
                <a:ext uri="{FF2B5EF4-FFF2-40B4-BE49-F238E27FC236}">
                  <a16:creationId xmlns:a16="http://schemas.microsoft.com/office/drawing/2014/main" id="{C8904985-483F-CC64-F69D-AFAD1AF331B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Graphic 8" descr="Back">
              <a:hlinkClick r:id="" action="ppaction://hlinkshowjump?jump=lastslideviewed"/>
              <a:extLst>
                <a:ext uri="{FF2B5EF4-FFF2-40B4-BE49-F238E27FC236}">
                  <a16:creationId xmlns:a16="http://schemas.microsoft.com/office/drawing/2014/main" id="{1B79432E-5BDD-EC45-E415-F1513E5F7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CasellaDiTesto 1">
            <a:extLst>
              <a:ext uri="{FF2B5EF4-FFF2-40B4-BE49-F238E27FC236}">
                <a16:creationId xmlns:a16="http://schemas.microsoft.com/office/drawing/2014/main" id="{1CC6C481-2DBE-433F-813F-F8AF21BC7C7C}"/>
              </a:ext>
            </a:extLst>
          </p:cNvPr>
          <p:cNvSpPr txBox="1"/>
          <p:nvPr/>
        </p:nvSpPr>
        <p:spPr>
          <a:xfrm>
            <a:off x="885175" y="685800"/>
            <a:ext cx="10174580" cy="1200329"/>
          </a:xfrm>
          <a:prstGeom prst="rect">
            <a:avLst/>
          </a:prstGeom>
          <a:noFill/>
        </p:spPr>
        <p:txBody>
          <a:bodyPr wrap="none" rtlCol="0">
            <a:spAutoFit/>
          </a:bodyPr>
          <a:lstStyle/>
          <a:p>
            <a:r>
              <a:rPr lang="it-IT" dirty="0"/>
              <a:t>White box</a:t>
            </a:r>
          </a:p>
          <a:p>
            <a:r>
              <a:rPr lang="it-IT" dirty="0"/>
              <a:t>Si selezionano quei test che esercitano tutte le strutture del programma (per entrare in tutti i rami del codice). </a:t>
            </a:r>
          </a:p>
          <a:p>
            <a:r>
              <a:rPr lang="it-IT" dirty="0"/>
              <a:t>Attività complementare al testing funzionale</a:t>
            </a:r>
          </a:p>
          <a:p>
            <a:r>
              <a:rPr lang="it-IT" dirty="0"/>
              <a:t>Rappresento il codice con:</a:t>
            </a:r>
          </a:p>
        </p:txBody>
      </p:sp>
      <p:pic>
        <p:nvPicPr>
          <p:cNvPr id="10" name="Immagine 9">
            <a:extLst>
              <a:ext uri="{FF2B5EF4-FFF2-40B4-BE49-F238E27FC236}">
                <a16:creationId xmlns:a16="http://schemas.microsoft.com/office/drawing/2014/main" id="{25A87589-B38B-6089-810E-DBDA49BA2D1F}"/>
              </a:ext>
            </a:extLst>
          </p:cNvPr>
          <p:cNvPicPr>
            <a:picLocks noChangeAspect="1"/>
          </p:cNvPicPr>
          <p:nvPr/>
        </p:nvPicPr>
        <p:blipFill>
          <a:blip r:embed="rId5"/>
          <a:stretch>
            <a:fillRect/>
          </a:stretch>
        </p:blipFill>
        <p:spPr>
          <a:xfrm>
            <a:off x="971550" y="1886129"/>
            <a:ext cx="5124450" cy="2524125"/>
          </a:xfrm>
          <a:prstGeom prst="rect">
            <a:avLst/>
          </a:prstGeom>
        </p:spPr>
      </p:pic>
      <p:grpSp>
        <p:nvGrpSpPr>
          <p:cNvPr id="16" name="Group 13">
            <a:extLst>
              <a:ext uri="{FF2B5EF4-FFF2-40B4-BE49-F238E27FC236}">
                <a16:creationId xmlns:a16="http://schemas.microsoft.com/office/drawing/2014/main" id="{CC818120-B78A-3BA0-D24F-08D8D7ED18FC}"/>
              </a:ext>
            </a:extLst>
          </p:cNvPr>
          <p:cNvGrpSpPr/>
          <p:nvPr/>
        </p:nvGrpSpPr>
        <p:grpSpPr>
          <a:xfrm>
            <a:off x="11147899" y="6168958"/>
            <a:ext cx="729574" cy="570689"/>
            <a:chOff x="11147899" y="6168958"/>
            <a:chExt cx="729574" cy="570689"/>
          </a:xfrm>
        </p:grpSpPr>
        <p:sp>
          <p:nvSpPr>
            <p:cNvPr id="17" name="Rectangle 14">
              <a:hlinkClick r:id="rId6" action="ppaction://hlinksldjump"/>
              <a:extLst>
                <a:ext uri="{FF2B5EF4-FFF2-40B4-BE49-F238E27FC236}">
                  <a16:creationId xmlns:a16="http://schemas.microsoft.com/office/drawing/2014/main" id="{9E9DBF25-392E-A17C-D899-A92F920ADEFE}"/>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9" name="Graphic 15" descr="Back RTL">
              <a:hlinkClick r:id="rId7" action="ppaction://hlinksldjump"/>
              <a:extLst>
                <a:ext uri="{FF2B5EF4-FFF2-40B4-BE49-F238E27FC236}">
                  <a16:creationId xmlns:a16="http://schemas.microsoft.com/office/drawing/2014/main" id="{D5790939-6BAF-1C11-4D3F-DCF25904A4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pic>
        <p:nvPicPr>
          <p:cNvPr id="21" name="Immagine 20">
            <a:extLst>
              <a:ext uri="{FF2B5EF4-FFF2-40B4-BE49-F238E27FC236}">
                <a16:creationId xmlns:a16="http://schemas.microsoft.com/office/drawing/2014/main" id="{A651993B-8983-3E05-6F36-AC046C28EE61}"/>
              </a:ext>
            </a:extLst>
          </p:cNvPr>
          <p:cNvPicPr>
            <a:picLocks noChangeAspect="1"/>
          </p:cNvPicPr>
          <p:nvPr/>
        </p:nvPicPr>
        <p:blipFill>
          <a:blip r:embed="rId10"/>
          <a:stretch>
            <a:fillRect/>
          </a:stretch>
        </p:blipFill>
        <p:spPr>
          <a:xfrm>
            <a:off x="7016480" y="1757362"/>
            <a:ext cx="4781550" cy="3343275"/>
          </a:xfrm>
          <a:prstGeom prst="rect">
            <a:avLst/>
          </a:prstGeom>
        </p:spPr>
      </p:pic>
    </p:spTree>
    <p:extLst>
      <p:ext uri="{BB962C8B-B14F-4D97-AF65-F5344CB8AC3E}">
        <p14:creationId xmlns:p14="http://schemas.microsoft.com/office/powerpoint/2010/main" val="4031117072"/>
      </p:ext>
    </p:extLst>
  </p:cSld>
  <p:clrMapOvr>
    <a:masterClrMapping/>
  </p:clrMapOvr>
  <p:transition>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854102" y="-8529"/>
            <a:ext cx="2675106" cy="432547"/>
          </a:xfrm>
        </p:spPr>
        <p:txBody>
          <a:bodyPr>
            <a:normAutofit fontScale="90000"/>
          </a:bodyPr>
          <a:lstStyle/>
          <a:p>
            <a:r>
              <a:rPr lang="it-IT" sz="3200" dirty="0"/>
              <a:t>Casi di test (5)</a:t>
            </a:r>
          </a:p>
        </p:txBody>
      </p:sp>
      <p:grpSp>
        <p:nvGrpSpPr>
          <p:cNvPr id="6" name="Group 5">
            <a:extLst>
              <a:ext uri="{FF2B5EF4-FFF2-40B4-BE49-F238E27FC236}">
                <a16:creationId xmlns:a16="http://schemas.microsoft.com/office/drawing/2014/main" id="{9E25B5D6-D0B7-3EE0-CCE4-03C7B7D48482}"/>
              </a:ext>
            </a:extLst>
          </p:cNvPr>
          <p:cNvGrpSpPr/>
          <p:nvPr/>
        </p:nvGrpSpPr>
        <p:grpSpPr>
          <a:xfrm>
            <a:off x="155601" y="6168958"/>
            <a:ext cx="729574" cy="576000"/>
            <a:chOff x="155601" y="6168958"/>
            <a:chExt cx="729574" cy="576000"/>
          </a:xfrm>
        </p:grpSpPr>
        <p:sp>
          <p:nvSpPr>
            <p:cNvPr id="7" name="Rectangle 7">
              <a:extLst>
                <a:ext uri="{FF2B5EF4-FFF2-40B4-BE49-F238E27FC236}">
                  <a16:creationId xmlns:a16="http://schemas.microsoft.com/office/drawing/2014/main" id="{C8904985-483F-CC64-F69D-AFAD1AF331B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Graphic 8" descr="Back">
              <a:hlinkClick r:id="" action="ppaction://hlinkshowjump?jump=lastslideviewed"/>
              <a:extLst>
                <a:ext uri="{FF2B5EF4-FFF2-40B4-BE49-F238E27FC236}">
                  <a16:creationId xmlns:a16="http://schemas.microsoft.com/office/drawing/2014/main" id="{1B79432E-5BDD-EC45-E415-F1513E5F7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CasellaDiTesto 1">
            <a:extLst>
              <a:ext uri="{FF2B5EF4-FFF2-40B4-BE49-F238E27FC236}">
                <a16:creationId xmlns:a16="http://schemas.microsoft.com/office/drawing/2014/main" id="{1CC6C481-2DBE-433F-813F-F8AF21BC7C7C}"/>
              </a:ext>
            </a:extLst>
          </p:cNvPr>
          <p:cNvSpPr txBox="1"/>
          <p:nvPr/>
        </p:nvSpPr>
        <p:spPr>
          <a:xfrm>
            <a:off x="800635" y="366781"/>
            <a:ext cx="10976625" cy="3847207"/>
          </a:xfrm>
          <a:prstGeom prst="rect">
            <a:avLst/>
          </a:prstGeom>
          <a:noFill/>
        </p:spPr>
        <p:txBody>
          <a:bodyPr wrap="square" rtlCol="0">
            <a:spAutoFit/>
          </a:bodyPr>
          <a:lstStyle/>
          <a:p>
            <a:r>
              <a:rPr lang="it-IT" sz="1600" dirty="0"/>
              <a:t>L’obiettivo è coprire tutti i nodi, rami, e condizioni del grafo almeno una volta</a:t>
            </a:r>
          </a:p>
          <a:p>
            <a:pPr marL="342900" indent="-342900">
              <a:buAutoNum type="arabicPeriod"/>
            </a:pPr>
            <a:r>
              <a:rPr lang="it-IT" sz="1600" dirty="0"/>
              <a:t>NODE COVERAGE</a:t>
            </a:r>
          </a:p>
          <a:p>
            <a:r>
              <a:rPr lang="it-IT" sz="1600" dirty="0"/>
              <a:t>Test Effectiveness Ratio = # stati eseguiti / # stati totale</a:t>
            </a:r>
          </a:p>
          <a:p>
            <a:endParaRPr lang="it-IT" sz="1600" dirty="0"/>
          </a:p>
          <a:p>
            <a:pPr marL="342900" indent="-342900">
              <a:buAutoNum type="arabicPeriod"/>
            </a:pPr>
            <a:endParaRPr lang="it-IT" sz="1600" dirty="0"/>
          </a:p>
          <a:p>
            <a:pPr marL="342900" indent="-342900">
              <a:buAutoNum type="arabicPeriod"/>
            </a:pPr>
            <a:endParaRPr lang="it-IT" sz="1600" dirty="0"/>
          </a:p>
          <a:p>
            <a:endParaRPr lang="it-IT" sz="1600" dirty="0"/>
          </a:p>
          <a:p>
            <a:pPr marL="342900" indent="-342900">
              <a:buAutoNum type="arabicPeriod"/>
            </a:pPr>
            <a:endParaRPr lang="it-IT" sz="1600" dirty="0"/>
          </a:p>
          <a:p>
            <a:r>
              <a:rPr lang="it-IT" sz="1600" dirty="0"/>
              <a:t>2. BRANCH COVERAGE</a:t>
            </a:r>
          </a:p>
          <a:p>
            <a:r>
              <a:rPr lang="it-IT" sz="1600" dirty="0"/>
              <a:t>Il </a:t>
            </a:r>
            <a:r>
              <a:rPr lang="it-IT" sz="1600" dirty="0" err="1"/>
              <a:t>path</a:t>
            </a:r>
            <a:r>
              <a:rPr lang="it-IT" sz="1600" dirty="0"/>
              <a:t> della </a:t>
            </a:r>
            <a:r>
              <a:rPr lang="it-IT" sz="1600" dirty="0" err="1"/>
              <a:t>branch</a:t>
            </a:r>
            <a:r>
              <a:rPr lang="it-IT" sz="1600" dirty="0"/>
              <a:t> sarà</a:t>
            </a:r>
          </a:p>
          <a:p>
            <a:r>
              <a:rPr lang="it-IT" sz="1600" dirty="0"/>
              <a:t>Stato1_stato2_...</a:t>
            </a:r>
          </a:p>
          <a:p>
            <a:br>
              <a:rPr lang="it-IT" sz="1600" dirty="0"/>
            </a:br>
            <a:r>
              <a:rPr lang="it-IT" sz="1600" dirty="0"/>
              <a:t>3. MODIFIED CONDITION COVERAGE</a:t>
            </a:r>
          </a:p>
          <a:p>
            <a:r>
              <a:rPr lang="it-IT" sz="1600" dirty="0"/>
              <a:t>Con </a:t>
            </a:r>
            <a:r>
              <a:rPr lang="it-IT" sz="1600" dirty="0" err="1"/>
              <a:t>Condition</a:t>
            </a:r>
            <a:r>
              <a:rPr lang="it-IT" sz="1600" dirty="0"/>
              <a:t> coverage si intende la copertura delle condizioni, ovvero è necessario fare tutti i </a:t>
            </a:r>
            <a:r>
              <a:rPr lang="it-IT" sz="1600" dirty="0" err="1"/>
              <a:t>branch</a:t>
            </a:r>
            <a:r>
              <a:rPr lang="it-IT" sz="1600" dirty="0"/>
              <a:t> per ognuna delle condizioni di un </a:t>
            </a:r>
            <a:r>
              <a:rPr lang="it-IT" sz="1600" dirty="0" err="1"/>
              <a:t>if</a:t>
            </a:r>
            <a:r>
              <a:rPr lang="it-IT" sz="1600" dirty="0"/>
              <a:t>.</a:t>
            </a:r>
          </a:p>
        </p:txBody>
      </p:sp>
      <p:pic>
        <p:nvPicPr>
          <p:cNvPr id="29" name="Immagine 28">
            <a:extLst>
              <a:ext uri="{FF2B5EF4-FFF2-40B4-BE49-F238E27FC236}">
                <a16:creationId xmlns:a16="http://schemas.microsoft.com/office/drawing/2014/main" id="{6ACA8F11-463D-5583-1619-5308D8CDDC3F}"/>
              </a:ext>
            </a:extLst>
          </p:cNvPr>
          <p:cNvPicPr>
            <a:picLocks noChangeAspect="1"/>
          </p:cNvPicPr>
          <p:nvPr/>
        </p:nvPicPr>
        <p:blipFill>
          <a:blip r:embed="rId5"/>
          <a:stretch>
            <a:fillRect/>
          </a:stretch>
        </p:blipFill>
        <p:spPr>
          <a:xfrm>
            <a:off x="875973" y="1166247"/>
            <a:ext cx="2381250" cy="1057275"/>
          </a:xfrm>
          <a:prstGeom prst="rect">
            <a:avLst/>
          </a:prstGeom>
        </p:spPr>
      </p:pic>
      <p:pic>
        <p:nvPicPr>
          <p:cNvPr id="31" name="Immagine 30">
            <a:extLst>
              <a:ext uri="{FF2B5EF4-FFF2-40B4-BE49-F238E27FC236}">
                <a16:creationId xmlns:a16="http://schemas.microsoft.com/office/drawing/2014/main" id="{3E96C1C2-EC2A-882E-4357-0049BD95784C}"/>
              </a:ext>
            </a:extLst>
          </p:cNvPr>
          <p:cNvPicPr>
            <a:picLocks noChangeAspect="1"/>
          </p:cNvPicPr>
          <p:nvPr/>
        </p:nvPicPr>
        <p:blipFill>
          <a:blip r:embed="rId6"/>
          <a:stretch>
            <a:fillRect/>
          </a:stretch>
        </p:blipFill>
        <p:spPr>
          <a:xfrm>
            <a:off x="7046854" y="469994"/>
            <a:ext cx="1084214" cy="1897374"/>
          </a:xfrm>
          <a:prstGeom prst="rect">
            <a:avLst/>
          </a:prstGeom>
        </p:spPr>
      </p:pic>
      <p:pic>
        <p:nvPicPr>
          <p:cNvPr id="33" name="Immagine 32">
            <a:extLst>
              <a:ext uri="{FF2B5EF4-FFF2-40B4-BE49-F238E27FC236}">
                <a16:creationId xmlns:a16="http://schemas.microsoft.com/office/drawing/2014/main" id="{0C6D749B-0F6A-F1FC-8BE3-D28224A30320}"/>
              </a:ext>
            </a:extLst>
          </p:cNvPr>
          <p:cNvPicPr>
            <a:picLocks noChangeAspect="1"/>
          </p:cNvPicPr>
          <p:nvPr/>
        </p:nvPicPr>
        <p:blipFill>
          <a:blip r:embed="rId7"/>
          <a:stretch>
            <a:fillRect/>
          </a:stretch>
        </p:blipFill>
        <p:spPr>
          <a:xfrm>
            <a:off x="3498122" y="1185484"/>
            <a:ext cx="2790825" cy="1104900"/>
          </a:xfrm>
          <a:prstGeom prst="rect">
            <a:avLst/>
          </a:prstGeom>
        </p:spPr>
      </p:pic>
      <p:sp>
        <p:nvSpPr>
          <p:cNvPr id="35" name="CasellaDiTesto 34">
            <a:extLst>
              <a:ext uri="{FF2B5EF4-FFF2-40B4-BE49-F238E27FC236}">
                <a16:creationId xmlns:a16="http://schemas.microsoft.com/office/drawing/2014/main" id="{4A3910A3-A90E-1467-9D89-1BE9508642E3}"/>
              </a:ext>
            </a:extLst>
          </p:cNvPr>
          <p:cNvSpPr txBox="1"/>
          <p:nvPr/>
        </p:nvSpPr>
        <p:spPr>
          <a:xfrm>
            <a:off x="8192252" y="1185484"/>
            <a:ext cx="3199113" cy="923330"/>
          </a:xfrm>
          <a:prstGeom prst="rect">
            <a:avLst/>
          </a:prstGeom>
          <a:noFill/>
        </p:spPr>
        <p:txBody>
          <a:bodyPr wrap="square">
            <a:spAutoFit/>
          </a:bodyPr>
          <a:lstStyle/>
          <a:p>
            <a:r>
              <a:rPr lang="it-IT" dirty="0"/>
              <a:t>La percentuale di nodi coperti da questo test è del 100%, quindi è sufficiente a controllare tutto.</a:t>
            </a:r>
          </a:p>
        </p:txBody>
      </p:sp>
      <p:pic>
        <p:nvPicPr>
          <p:cNvPr id="37" name="Immagine 36">
            <a:extLst>
              <a:ext uri="{FF2B5EF4-FFF2-40B4-BE49-F238E27FC236}">
                <a16:creationId xmlns:a16="http://schemas.microsoft.com/office/drawing/2014/main" id="{526E46A7-49AB-A8B2-11C7-B09A98716B8A}"/>
              </a:ext>
            </a:extLst>
          </p:cNvPr>
          <p:cNvPicPr>
            <a:picLocks noChangeAspect="1"/>
          </p:cNvPicPr>
          <p:nvPr/>
        </p:nvPicPr>
        <p:blipFill>
          <a:blip r:embed="rId8"/>
          <a:stretch>
            <a:fillRect/>
          </a:stretch>
        </p:blipFill>
        <p:spPr>
          <a:xfrm>
            <a:off x="3235505" y="2250264"/>
            <a:ext cx="5083649" cy="1040414"/>
          </a:xfrm>
          <a:prstGeom prst="rect">
            <a:avLst/>
          </a:prstGeom>
        </p:spPr>
      </p:pic>
      <p:pic>
        <p:nvPicPr>
          <p:cNvPr id="39" name="Immagine 38">
            <a:extLst>
              <a:ext uri="{FF2B5EF4-FFF2-40B4-BE49-F238E27FC236}">
                <a16:creationId xmlns:a16="http://schemas.microsoft.com/office/drawing/2014/main" id="{552CFC6D-BA01-71CF-3F3C-2204209D9463}"/>
              </a:ext>
            </a:extLst>
          </p:cNvPr>
          <p:cNvPicPr>
            <a:picLocks noChangeAspect="1"/>
          </p:cNvPicPr>
          <p:nvPr/>
        </p:nvPicPr>
        <p:blipFill>
          <a:blip r:embed="rId9"/>
          <a:stretch>
            <a:fillRect/>
          </a:stretch>
        </p:blipFill>
        <p:spPr>
          <a:xfrm>
            <a:off x="823805" y="4101259"/>
            <a:ext cx="1787176" cy="2096072"/>
          </a:xfrm>
          <a:prstGeom prst="rect">
            <a:avLst/>
          </a:prstGeom>
        </p:spPr>
      </p:pic>
      <p:pic>
        <p:nvPicPr>
          <p:cNvPr id="41" name="Immagine 40">
            <a:extLst>
              <a:ext uri="{FF2B5EF4-FFF2-40B4-BE49-F238E27FC236}">
                <a16:creationId xmlns:a16="http://schemas.microsoft.com/office/drawing/2014/main" id="{3623B4C0-CF2C-D597-EB59-A9369B19F2D9}"/>
              </a:ext>
            </a:extLst>
          </p:cNvPr>
          <p:cNvPicPr>
            <a:picLocks noChangeAspect="1"/>
          </p:cNvPicPr>
          <p:nvPr/>
        </p:nvPicPr>
        <p:blipFill>
          <a:blip r:embed="rId10"/>
          <a:stretch>
            <a:fillRect/>
          </a:stretch>
        </p:blipFill>
        <p:spPr>
          <a:xfrm>
            <a:off x="2784146" y="4020258"/>
            <a:ext cx="1355980" cy="2213843"/>
          </a:xfrm>
          <a:prstGeom prst="rect">
            <a:avLst/>
          </a:prstGeom>
        </p:spPr>
      </p:pic>
      <p:sp>
        <p:nvSpPr>
          <p:cNvPr id="43" name="CasellaDiTesto 42">
            <a:extLst>
              <a:ext uri="{FF2B5EF4-FFF2-40B4-BE49-F238E27FC236}">
                <a16:creationId xmlns:a16="http://schemas.microsoft.com/office/drawing/2014/main" id="{4BAC786A-A523-5830-10B5-4922CB160B8A}"/>
              </a:ext>
            </a:extLst>
          </p:cNvPr>
          <p:cNvSpPr txBox="1"/>
          <p:nvPr/>
        </p:nvSpPr>
        <p:spPr>
          <a:xfrm>
            <a:off x="4509952" y="3777741"/>
            <a:ext cx="6158048" cy="3108543"/>
          </a:xfrm>
          <a:prstGeom prst="rect">
            <a:avLst/>
          </a:prstGeom>
          <a:noFill/>
        </p:spPr>
        <p:txBody>
          <a:bodyPr wrap="square">
            <a:spAutoFit/>
          </a:bodyPr>
          <a:lstStyle/>
          <a:p>
            <a:r>
              <a:rPr lang="it-IT" sz="1400" dirty="0"/>
              <a:t>Questo metodo ha una </a:t>
            </a:r>
            <a:r>
              <a:rPr lang="it-IT" sz="1400" dirty="0" err="1"/>
              <a:t>branch</a:t>
            </a:r>
            <a:r>
              <a:rPr lang="it-IT" sz="1400" dirty="0"/>
              <a:t> coverage altissima, avremo le combinazioni:</a:t>
            </a:r>
          </a:p>
          <a:p>
            <a:r>
              <a:rPr lang="it-IT" sz="1400" dirty="0"/>
              <a:t>• 2, 6, 9, 13</a:t>
            </a:r>
          </a:p>
          <a:p>
            <a:r>
              <a:rPr lang="it-IT" sz="1400" dirty="0"/>
              <a:t>• 2, 6, 9, 10</a:t>
            </a:r>
          </a:p>
          <a:p>
            <a:r>
              <a:rPr lang="it-IT" sz="1400" dirty="0"/>
              <a:t>• 2, 3, 9, 13</a:t>
            </a:r>
          </a:p>
          <a:p>
            <a:r>
              <a:rPr lang="it-IT" sz="1400" dirty="0"/>
              <a:t>• 2, 3, 9, 10</a:t>
            </a:r>
          </a:p>
          <a:p>
            <a:r>
              <a:rPr lang="it-IT" sz="1400" dirty="0"/>
              <a:t>Inoltre siccome gli </a:t>
            </a:r>
            <a:r>
              <a:rPr lang="it-IT" sz="1400" dirty="0" err="1"/>
              <a:t>if</a:t>
            </a:r>
            <a:r>
              <a:rPr lang="it-IT" sz="1400" dirty="0"/>
              <a:t> hanno una doppia condizione al loro interno è necessario testare le singole condizioni che lo fanno diventare vero e falso, quindi le combinazioni diventano moltissime:</a:t>
            </a:r>
          </a:p>
          <a:p>
            <a:r>
              <a:rPr lang="it-IT" sz="1400" dirty="0"/>
              <a:t>• 2, 3, 9, 13 (vero per n&lt;0)</a:t>
            </a:r>
          </a:p>
          <a:p>
            <a:r>
              <a:rPr lang="it-IT" sz="1400" dirty="0"/>
              <a:t>• 2, 3, 9, 13 (vero per n%2)</a:t>
            </a:r>
          </a:p>
          <a:p>
            <a:r>
              <a:rPr lang="it-IT" sz="1400" dirty="0"/>
              <a:t>• 2, 3, 9, 10 (vero per n&lt;0 e n%3)</a:t>
            </a:r>
          </a:p>
          <a:p>
            <a:r>
              <a:rPr lang="it-IT" sz="1400" dirty="0"/>
              <a:t>• 2, 3, 9, 10 (vero per n&lt;0 e n%5)</a:t>
            </a:r>
          </a:p>
          <a:p>
            <a:r>
              <a:rPr lang="it-IT" sz="1400" dirty="0"/>
              <a:t>• 2, 3, 9, 10 (vero per n%2 e n%3)</a:t>
            </a:r>
          </a:p>
          <a:p>
            <a:r>
              <a:rPr lang="it-IT" sz="1400" dirty="0"/>
              <a:t>• ...</a:t>
            </a:r>
          </a:p>
        </p:txBody>
      </p:sp>
    </p:spTree>
    <p:extLst>
      <p:ext uri="{BB962C8B-B14F-4D97-AF65-F5344CB8AC3E}">
        <p14:creationId xmlns:p14="http://schemas.microsoft.com/office/powerpoint/2010/main" val="782296083"/>
      </p:ext>
    </p:extLst>
  </p:cSld>
  <p:clrMapOvr>
    <a:masterClrMapping/>
  </p:clrMapOvr>
  <p:transition>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854102" y="-8529"/>
            <a:ext cx="2675106" cy="432547"/>
          </a:xfrm>
        </p:spPr>
        <p:txBody>
          <a:bodyPr>
            <a:normAutofit fontScale="90000"/>
          </a:bodyPr>
          <a:lstStyle/>
          <a:p>
            <a:r>
              <a:rPr lang="it-IT" sz="3200" dirty="0"/>
              <a:t>Casi di test (5)</a:t>
            </a:r>
          </a:p>
        </p:txBody>
      </p:sp>
      <p:grpSp>
        <p:nvGrpSpPr>
          <p:cNvPr id="6" name="Group 5">
            <a:extLst>
              <a:ext uri="{FF2B5EF4-FFF2-40B4-BE49-F238E27FC236}">
                <a16:creationId xmlns:a16="http://schemas.microsoft.com/office/drawing/2014/main" id="{9E25B5D6-D0B7-3EE0-CCE4-03C7B7D48482}"/>
              </a:ext>
            </a:extLst>
          </p:cNvPr>
          <p:cNvGrpSpPr/>
          <p:nvPr/>
        </p:nvGrpSpPr>
        <p:grpSpPr>
          <a:xfrm>
            <a:off x="155601" y="6168958"/>
            <a:ext cx="729574" cy="576000"/>
            <a:chOff x="155601" y="6168958"/>
            <a:chExt cx="729574" cy="576000"/>
          </a:xfrm>
        </p:grpSpPr>
        <p:sp>
          <p:nvSpPr>
            <p:cNvPr id="7" name="Rectangle 7">
              <a:extLst>
                <a:ext uri="{FF2B5EF4-FFF2-40B4-BE49-F238E27FC236}">
                  <a16:creationId xmlns:a16="http://schemas.microsoft.com/office/drawing/2014/main" id="{C8904985-483F-CC64-F69D-AFAD1AF331B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Graphic 8" descr="Back">
              <a:hlinkClick r:id="" action="ppaction://hlinkshowjump?jump=lastslideviewed"/>
              <a:extLst>
                <a:ext uri="{FF2B5EF4-FFF2-40B4-BE49-F238E27FC236}">
                  <a16:creationId xmlns:a16="http://schemas.microsoft.com/office/drawing/2014/main" id="{1B79432E-5BDD-EC45-E415-F1513E5F7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CasellaDiTesto 1">
            <a:extLst>
              <a:ext uri="{FF2B5EF4-FFF2-40B4-BE49-F238E27FC236}">
                <a16:creationId xmlns:a16="http://schemas.microsoft.com/office/drawing/2014/main" id="{1CC6C481-2DBE-433F-813F-F8AF21BC7C7C}"/>
              </a:ext>
            </a:extLst>
          </p:cNvPr>
          <p:cNvSpPr txBox="1"/>
          <p:nvPr/>
        </p:nvSpPr>
        <p:spPr>
          <a:xfrm>
            <a:off x="885175" y="685800"/>
            <a:ext cx="5715026" cy="2862322"/>
          </a:xfrm>
          <a:prstGeom prst="rect">
            <a:avLst/>
          </a:prstGeom>
          <a:noFill/>
        </p:spPr>
        <p:txBody>
          <a:bodyPr wrap="none" rtlCol="0">
            <a:spAutoFit/>
          </a:bodyPr>
          <a:lstStyle/>
          <a:p>
            <a:r>
              <a:rPr lang="it-IT" dirty="0"/>
              <a:t>C’è bisogno sia di black che di white perché </a:t>
            </a:r>
          </a:p>
          <a:p>
            <a:r>
              <a:rPr lang="it-IT" dirty="0"/>
              <a:t>Black box </a:t>
            </a:r>
          </a:p>
          <a:p>
            <a:r>
              <a:rPr lang="it-IT" dirty="0"/>
              <a:t>-    non permette di scoprire se computa bene,</a:t>
            </a:r>
          </a:p>
          <a:p>
            <a:pPr marL="285750" indent="-285750">
              <a:buFontTx/>
              <a:buChar char="-"/>
            </a:pPr>
            <a:r>
              <a:rPr lang="it-IT" dirty="0"/>
              <a:t>c’è un esplosione combinatoria di test </a:t>
            </a:r>
            <a:r>
              <a:rPr lang="it-IT" dirty="0" err="1"/>
              <a:t>cases</a:t>
            </a:r>
            <a:endParaRPr lang="it-IT" dirty="0"/>
          </a:p>
          <a:p>
            <a:pPr marL="285750" indent="-285750">
              <a:buFontTx/>
              <a:buChar char="-"/>
            </a:pPr>
            <a:r>
              <a:rPr lang="it-IT" dirty="0"/>
              <a:t>Sopravvivono a modifiche del codice;</a:t>
            </a:r>
          </a:p>
          <a:p>
            <a:r>
              <a:rPr lang="it-IT" dirty="0"/>
              <a:t>White box </a:t>
            </a:r>
          </a:p>
          <a:p>
            <a:r>
              <a:rPr lang="it-IT" dirty="0"/>
              <a:t>-    Un numero potenzialmente infinito di </a:t>
            </a:r>
            <a:r>
              <a:rPr lang="it-IT" dirty="0" err="1"/>
              <a:t>path</a:t>
            </a:r>
            <a:r>
              <a:rPr lang="it-IT" dirty="0"/>
              <a:t> da testare;</a:t>
            </a:r>
          </a:p>
          <a:p>
            <a:r>
              <a:rPr lang="it-IT" dirty="0"/>
              <a:t>-    non permette di capire se computa secondo le specifiche, </a:t>
            </a:r>
          </a:p>
          <a:p>
            <a:pPr marL="285750" indent="-285750">
              <a:buFontTx/>
              <a:buChar char="-"/>
            </a:pPr>
            <a:r>
              <a:rPr lang="it-IT" dirty="0"/>
              <a:t>non sopravvive a nessuna modifica del codice;</a:t>
            </a:r>
          </a:p>
          <a:p>
            <a:pPr marL="285750" indent="-285750">
              <a:buFontTx/>
              <a:buChar char="-"/>
            </a:pPr>
            <a:r>
              <a:rPr lang="it-IT" dirty="0"/>
              <a:t>Non può scoprire use case mancanti.</a:t>
            </a:r>
          </a:p>
        </p:txBody>
      </p:sp>
    </p:spTree>
    <p:extLst>
      <p:ext uri="{BB962C8B-B14F-4D97-AF65-F5344CB8AC3E}">
        <p14:creationId xmlns:p14="http://schemas.microsoft.com/office/powerpoint/2010/main" val="1154353534"/>
      </p:ext>
    </p:extLst>
  </p:cSld>
  <p:clrMapOvr>
    <a:masterClrMapping/>
  </p:clrMapOvr>
  <p:transition>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854102" y="-8529"/>
            <a:ext cx="2675106" cy="432547"/>
          </a:xfrm>
        </p:spPr>
        <p:txBody>
          <a:bodyPr>
            <a:normAutofit fontScale="90000"/>
          </a:bodyPr>
          <a:lstStyle/>
          <a:p>
            <a:r>
              <a:rPr lang="it-IT" sz="3200" dirty="0"/>
              <a:t>Casi di test (5)</a:t>
            </a:r>
          </a:p>
        </p:txBody>
      </p:sp>
      <p:grpSp>
        <p:nvGrpSpPr>
          <p:cNvPr id="6" name="Group 5">
            <a:extLst>
              <a:ext uri="{FF2B5EF4-FFF2-40B4-BE49-F238E27FC236}">
                <a16:creationId xmlns:a16="http://schemas.microsoft.com/office/drawing/2014/main" id="{9E25B5D6-D0B7-3EE0-CCE4-03C7B7D48482}"/>
              </a:ext>
            </a:extLst>
          </p:cNvPr>
          <p:cNvGrpSpPr/>
          <p:nvPr/>
        </p:nvGrpSpPr>
        <p:grpSpPr>
          <a:xfrm>
            <a:off x="155601" y="6168958"/>
            <a:ext cx="729574" cy="576000"/>
            <a:chOff x="155601" y="6168958"/>
            <a:chExt cx="729574" cy="576000"/>
          </a:xfrm>
        </p:grpSpPr>
        <p:sp>
          <p:nvSpPr>
            <p:cNvPr id="7" name="Rectangle 7">
              <a:extLst>
                <a:ext uri="{FF2B5EF4-FFF2-40B4-BE49-F238E27FC236}">
                  <a16:creationId xmlns:a16="http://schemas.microsoft.com/office/drawing/2014/main" id="{C8904985-483F-CC64-F69D-AFAD1AF331B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Graphic 8" descr="Back">
              <a:hlinkClick r:id="" action="ppaction://hlinkshowjump?jump=lastslideviewed"/>
              <a:extLst>
                <a:ext uri="{FF2B5EF4-FFF2-40B4-BE49-F238E27FC236}">
                  <a16:creationId xmlns:a16="http://schemas.microsoft.com/office/drawing/2014/main" id="{1B79432E-5BDD-EC45-E415-F1513E5F7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CasellaDiTesto 1">
            <a:extLst>
              <a:ext uri="{FF2B5EF4-FFF2-40B4-BE49-F238E27FC236}">
                <a16:creationId xmlns:a16="http://schemas.microsoft.com/office/drawing/2014/main" id="{1CC6C481-2DBE-433F-813F-F8AF21BC7C7C}"/>
              </a:ext>
            </a:extLst>
          </p:cNvPr>
          <p:cNvSpPr txBox="1"/>
          <p:nvPr/>
        </p:nvSpPr>
        <p:spPr>
          <a:xfrm>
            <a:off x="885175" y="685800"/>
            <a:ext cx="11426526" cy="4801314"/>
          </a:xfrm>
          <a:prstGeom prst="rect">
            <a:avLst/>
          </a:prstGeom>
          <a:noFill/>
        </p:spPr>
        <p:txBody>
          <a:bodyPr wrap="none" rtlCol="0">
            <a:spAutoFit/>
          </a:bodyPr>
          <a:lstStyle/>
          <a:p>
            <a:r>
              <a:rPr lang="it-IT" dirty="0"/>
              <a:t>INTEGRATION TESTING</a:t>
            </a:r>
          </a:p>
          <a:p>
            <a:r>
              <a:rPr lang="it-IT" dirty="0"/>
              <a:t>1. Big Bang: è la più semplice, si prendono tutti i team e si procede a togliere tutti gli </a:t>
            </a:r>
            <a:r>
              <a:rPr lang="it-IT" dirty="0" err="1"/>
              <a:t>stub</a:t>
            </a:r>
            <a:r>
              <a:rPr lang="it-IT" dirty="0"/>
              <a:t> e</a:t>
            </a:r>
          </a:p>
          <a:p>
            <a:r>
              <a:rPr lang="it-IT" dirty="0"/>
              <a:t>mettere le classi effettive. Molto veloce ma rende estremamente difficile identificare la causa</a:t>
            </a:r>
          </a:p>
          <a:p>
            <a:r>
              <a:rPr lang="it-IT" dirty="0"/>
              <a:t>di errori.</a:t>
            </a:r>
          </a:p>
          <a:p>
            <a:r>
              <a:rPr lang="it-IT" dirty="0"/>
              <a:t>2. Bottom Up: è una strategia incrementale basata sul “montare” le classi più basse e quelle</a:t>
            </a:r>
          </a:p>
          <a:p>
            <a:r>
              <a:rPr lang="it-IT" dirty="0"/>
              <a:t>immediatamente sopra, quindi dal basso verso l’alto, ha uno </a:t>
            </a:r>
            <a:r>
              <a:rPr lang="it-IT" dirty="0" err="1"/>
              <a:t>scaffolding</a:t>
            </a:r>
            <a:r>
              <a:rPr lang="it-IT" dirty="0"/>
              <a:t> molto semplice ma</a:t>
            </a:r>
          </a:p>
          <a:p>
            <a:r>
              <a:rPr lang="it-IT" dirty="0"/>
              <a:t>lo svantaggio che le classi test sono poco testate.</a:t>
            </a:r>
          </a:p>
          <a:p>
            <a:r>
              <a:rPr lang="it-IT" dirty="0"/>
              <a:t>3. </a:t>
            </a:r>
            <a:r>
              <a:rPr lang="it-IT"/>
              <a:t>Top Down: esattamente l’opposto della Bottom up.</a:t>
            </a:r>
          </a:p>
          <a:p>
            <a:endParaRPr lang="it-IT" dirty="0"/>
          </a:p>
          <a:p>
            <a:r>
              <a:rPr lang="it-IT" dirty="0" err="1"/>
              <a:t>Functional</a:t>
            </a:r>
            <a:r>
              <a:rPr lang="it-IT" dirty="0"/>
              <a:t> testing: significa testare tutti i requisiti ovvero testare ad esempio i template di Cockburn o/e i test case definiti </a:t>
            </a:r>
          </a:p>
          <a:p>
            <a:r>
              <a:rPr lang="it-IT" dirty="0"/>
              <a:t>nei documenti dell’analisi dei requisiti</a:t>
            </a:r>
          </a:p>
          <a:p>
            <a:endParaRPr lang="it-IT" dirty="0"/>
          </a:p>
          <a:p>
            <a:r>
              <a:rPr lang="it-IT" dirty="0"/>
              <a:t>System testing: assicurarsi che il sistema è conforme a requisiti funzionali e non funzionali. Test di load/stress test del </a:t>
            </a:r>
          </a:p>
          <a:p>
            <a:r>
              <a:rPr lang="it-IT" dirty="0"/>
              <a:t>Sistema.</a:t>
            </a:r>
          </a:p>
          <a:p>
            <a:endParaRPr lang="it-IT" dirty="0"/>
          </a:p>
          <a:p>
            <a:r>
              <a:rPr lang="it-IT" dirty="0"/>
              <a:t>Pilot testing: Lascio il software a persone (Alpha test) reali nel mio ambiente di sviluppo. (Beta test) Numero limitato di utenti</a:t>
            </a:r>
          </a:p>
          <a:p>
            <a:r>
              <a:rPr lang="it-IT" dirty="0"/>
              <a:t>nell’ambiente di utilizzo.</a:t>
            </a:r>
          </a:p>
        </p:txBody>
      </p:sp>
    </p:spTree>
    <p:extLst>
      <p:ext uri="{BB962C8B-B14F-4D97-AF65-F5344CB8AC3E}">
        <p14:creationId xmlns:p14="http://schemas.microsoft.com/office/powerpoint/2010/main" val="2956974106"/>
      </p:ext>
    </p:extLst>
  </p:cSld>
  <p:clrMapOvr>
    <a:masterClrMapping/>
  </p:clrMapOvr>
  <p:transition>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007797" y="-8529"/>
            <a:ext cx="4649820" cy="432547"/>
          </a:xfrm>
        </p:spPr>
        <p:txBody>
          <a:bodyPr>
            <a:normAutofit fontScale="90000"/>
          </a:bodyPr>
          <a:lstStyle/>
          <a:p>
            <a:r>
              <a:rPr lang="it-IT" sz="3200" dirty="0"/>
              <a:t>Euristica </a:t>
            </a:r>
            <a:r>
              <a:rPr lang="it-IT" sz="3200" dirty="0" err="1"/>
              <a:t>three</a:t>
            </a:r>
            <a:r>
              <a:rPr lang="it-IT" sz="3200" dirty="0"/>
              <a:t> Object </a:t>
            </a:r>
            <a:r>
              <a:rPr lang="it-IT" sz="3200" dirty="0" err="1"/>
              <a:t>type</a:t>
            </a:r>
            <a:endParaRPr lang="it-IT" sz="3200" dirty="0"/>
          </a:p>
        </p:txBody>
      </p:sp>
      <p:grpSp>
        <p:nvGrpSpPr>
          <p:cNvPr id="6" name="Group 5">
            <a:extLst>
              <a:ext uri="{FF2B5EF4-FFF2-40B4-BE49-F238E27FC236}">
                <a16:creationId xmlns:a16="http://schemas.microsoft.com/office/drawing/2014/main" id="{9E25B5D6-D0B7-3EE0-CCE4-03C7B7D48482}"/>
              </a:ext>
            </a:extLst>
          </p:cNvPr>
          <p:cNvGrpSpPr/>
          <p:nvPr/>
        </p:nvGrpSpPr>
        <p:grpSpPr>
          <a:xfrm>
            <a:off x="155601" y="6168958"/>
            <a:ext cx="729574" cy="576000"/>
            <a:chOff x="155601" y="6168958"/>
            <a:chExt cx="729574" cy="576000"/>
          </a:xfrm>
        </p:grpSpPr>
        <p:sp>
          <p:nvSpPr>
            <p:cNvPr id="7" name="Rectangle 7">
              <a:extLst>
                <a:ext uri="{FF2B5EF4-FFF2-40B4-BE49-F238E27FC236}">
                  <a16:creationId xmlns:a16="http://schemas.microsoft.com/office/drawing/2014/main" id="{C8904985-483F-CC64-F69D-AFAD1AF331B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Graphic 8" descr="Back">
              <a:hlinkClick r:id="" action="ppaction://hlinkshowjump?jump=lastslideviewed"/>
              <a:extLst>
                <a:ext uri="{FF2B5EF4-FFF2-40B4-BE49-F238E27FC236}">
                  <a16:creationId xmlns:a16="http://schemas.microsoft.com/office/drawing/2014/main" id="{1B79432E-5BDD-EC45-E415-F1513E5F7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CasellaDiTesto 1">
            <a:extLst>
              <a:ext uri="{FF2B5EF4-FFF2-40B4-BE49-F238E27FC236}">
                <a16:creationId xmlns:a16="http://schemas.microsoft.com/office/drawing/2014/main" id="{1CC6C481-2DBE-433F-813F-F8AF21BC7C7C}"/>
              </a:ext>
            </a:extLst>
          </p:cNvPr>
          <p:cNvSpPr txBox="1"/>
          <p:nvPr/>
        </p:nvSpPr>
        <p:spPr>
          <a:xfrm>
            <a:off x="885175" y="685800"/>
            <a:ext cx="9988632" cy="1477328"/>
          </a:xfrm>
          <a:prstGeom prst="rect">
            <a:avLst/>
          </a:prstGeom>
          <a:noFill/>
        </p:spPr>
        <p:txBody>
          <a:bodyPr wrap="none" rtlCol="0">
            <a:spAutoFit/>
          </a:bodyPr>
          <a:lstStyle/>
          <a:p>
            <a:r>
              <a:rPr lang="it-IT" dirty="0"/>
              <a:t>Ogni elemento dell’</a:t>
            </a:r>
            <a:r>
              <a:rPr lang="it-IT" dirty="0" err="1"/>
              <a:t>intefaccia</a:t>
            </a:r>
            <a:r>
              <a:rPr lang="it-IT" dirty="0"/>
              <a:t> &lt;&lt;</a:t>
            </a:r>
            <a:r>
              <a:rPr lang="it-IT" dirty="0" err="1"/>
              <a:t>boundary</a:t>
            </a:r>
            <a:r>
              <a:rPr lang="it-IT" dirty="0"/>
              <a:t>&gt;&gt; è una classe che hanno metodi e attributi elementi dell’interfaccia</a:t>
            </a:r>
          </a:p>
          <a:p>
            <a:r>
              <a:rPr lang="it-IT" dirty="0"/>
              <a:t>Un controllore per ogni caso d’uso collegato ad ogni </a:t>
            </a:r>
            <a:r>
              <a:rPr lang="it-IT" dirty="0" err="1"/>
              <a:t>boundary</a:t>
            </a:r>
            <a:endParaRPr lang="it-IT" dirty="0"/>
          </a:p>
          <a:p>
            <a:r>
              <a:rPr lang="it-IT" dirty="0"/>
              <a:t>Classi &lt;&lt;</a:t>
            </a:r>
            <a:r>
              <a:rPr lang="it-IT" dirty="0" err="1"/>
              <a:t>entity</a:t>
            </a:r>
            <a:r>
              <a:rPr lang="it-IT" dirty="0"/>
              <a:t>&gt;&gt; sono vecchi classi </a:t>
            </a:r>
            <a:r>
              <a:rPr lang="it-IT" dirty="0" err="1"/>
              <a:t>diagram</a:t>
            </a:r>
            <a:endParaRPr lang="it-IT" dirty="0"/>
          </a:p>
          <a:p>
            <a:endParaRPr lang="it-IT" dirty="0"/>
          </a:p>
          <a:p>
            <a:endParaRPr lang="it-IT" dirty="0"/>
          </a:p>
        </p:txBody>
      </p:sp>
    </p:spTree>
    <p:extLst>
      <p:ext uri="{BB962C8B-B14F-4D97-AF65-F5344CB8AC3E}">
        <p14:creationId xmlns:p14="http://schemas.microsoft.com/office/powerpoint/2010/main" val="794607593"/>
      </p:ext>
    </p:extLst>
  </p:cSld>
  <p:clrMapOvr>
    <a:masterClrMapping/>
  </p:clrMapOvr>
  <p:transition>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5157724" y="79053"/>
            <a:ext cx="3584494" cy="432547"/>
          </a:xfrm>
        </p:spPr>
        <p:txBody>
          <a:bodyPr>
            <a:normAutofit fontScale="90000"/>
          </a:bodyPr>
          <a:lstStyle/>
          <a:p>
            <a:r>
              <a:rPr lang="it-IT" sz="3200" dirty="0"/>
              <a:t>Modelli di processo</a:t>
            </a:r>
          </a:p>
        </p:txBody>
      </p:sp>
      <p:grpSp>
        <p:nvGrpSpPr>
          <p:cNvPr id="6" name="Group 5">
            <a:extLst>
              <a:ext uri="{FF2B5EF4-FFF2-40B4-BE49-F238E27FC236}">
                <a16:creationId xmlns:a16="http://schemas.microsoft.com/office/drawing/2014/main" id="{9E25B5D6-D0B7-3EE0-CCE4-03C7B7D48482}"/>
              </a:ext>
            </a:extLst>
          </p:cNvPr>
          <p:cNvGrpSpPr/>
          <p:nvPr/>
        </p:nvGrpSpPr>
        <p:grpSpPr>
          <a:xfrm>
            <a:off x="155601" y="6168958"/>
            <a:ext cx="729574" cy="576000"/>
            <a:chOff x="155601" y="6168958"/>
            <a:chExt cx="729574" cy="576000"/>
          </a:xfrm>
        </p:grpSpPr>
        <p:sp>
          <p:nvSpPr>
            <p:cNvPr id="7" name="Rectangle 7">
              <a:extLst>
                <a:ext uri="{FF2B5EF4-FFF2-40B4-BE49-F238E27FC236}">
                  <a16:creationId xmlns:a16="http://schemas.microsoft.com/office/drawing/2014/main" id="{C8904985-483F-CC64-F69D-AFAD1AF331B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Graphic 8" descr="Back">
              <a:hlinkClick r:id="" action="ppaction://hlinkshowjump?jump=lastslideviewed"/>
              <a:extLst>
                <a:ext uri="{FF2B5EF4-FFF2-40B4-BE49-F238E27FC236}">
                  <a16:creationId xmlns:a16="http://schemas.microsoft.com/office/drawing/2014/main" id="{1B79432E-5BDD-EC45-E415-F1513E5F7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CasellaDiTesto 1">
            <a:extLst>
              <a:ext uri="{FF2B5EF4-FFF2-40B4-BE49-F238E27FC236}">
                <a16:creationId xmlns:a16="http://schemas.microsoft.com/office/drawing/2014/main" id="{1CC6C481-2DBE-433F-813F-F8AF21BC7C7C}"/>
              </a:ext>
            </a:extLst>
          </p:cNvPr>
          <p:cNvSpPr txBox="1"/>
          <p:nvPr/>
        </p:nvSpPr>
        <p:spPr>
          <a:xfrm>
            <a:off x="520387" y="568345"/>
            <a:ext cx="6909031" cy="3416320"/>
          </a:xfrm>
          <a:prstGeom prst="rect">
            <a:avLst/>
          </a:prstGeom>
          <a:noFill/>
        </p:spPr>
        <p:txBody>
          <a:bodyPr wrap="square" rtlCol="0">
            <a:spAutoFit/>
          </a:bodyPr>
          <a:lstStyle/>
          <a:p>
            <a:r>
              <a:rPr lang="it-IT" dirty="0"/>
              <a:t>Come organizzare le fasi dei processi. Come valutare modello di processo: </a:t>
            </a:r>
          </a:p>
          <a:p>
            <a:pPr marL="342900" indent="-342900">
              <a:buAutoNum type="arabicPeriod"/>
            </a:pPr>
            <a:r>
              <a:rPr lang="it-IT" dirty="0"/>
              <a:t>Comprensibilità: Quanto facile da comprendere? [C] </a:t>
            </a:r>
            <a:r>
              <a:rPr lang="it-IT" strike="sngStrike" dirty="0"/>
              <a:t>[S]</a:t>
            </a:r>
          </a:p>
          <a:p>
            <a:pPr marL="342900" indent="-342900">
              <a:buFontTx/>
              <a:buAutoNum type="arabicPeriod"/>
            </a:pPr>
            <a:r>
              <a:rPr lang="it-IT" dirty="0"/>
              <a:t>Visibilità : Rispondere alla domanda «a che stiamo?» [C] </a:t>
            </a:r>
            <a:r>
              <a:rPr lang="it-IT" strike="sngStrike" dirty="0"/>
              <a:t>[S]</a:t>
            </a:r>
          </a:p>
          <a:p>
            <a:pPr marL="342900" indent="-342900">
              <a:buFontTx/>
              <a:buAutoNum type="arabicPeriod"/>
            </a:pPr>
            <a:r>
              <a:rPr lang="it-IT" dirty="0"/>
              <a:t>Supportabilità: Esistono tool che aiutano? [C] [S]</a:t>
            </a:r>
          </a:p>
          <a:p>
            <a:pPr marL="342900" indent="-342900">
              <a:buFontTx/>
              <a:buAutoNum type="arabicPeriod"/>
            </a:pPr>
            <a:r>
              <a:rPr lang="it-IT" dirty="0"/>
              <a:t>Accettabilità: Le persone sono contenti? </a:t>
            </a:r>
            <a:endParaRPr lang="it-IT" strike="sngStrike" dirty="0"/>
          </a:p>
          <a:p>
            <a:pPr marL="342900" indent="-342900">
              <a:buFontTx/>
              <a:buAutoNum type="arabicPeriod"/>
            </a:pPr>
            <a:r>
              <a:rPr lang="it-IT" dirty="0"/>
              <a:t>Affidabilità: Il processo facilità l’individuazione di errori [C] </a:t>
            </a:r>
            <a:r>
              <a:rPr lang="it-IT" strike="sngStrike" dirty="0"/>
              <a:t>[S]</a:t>
            </a:r>
          </a:p>
          <a:p>
            <a:pPr marL="342900" indent="-342900">
              <a:buFontTx/>
              <a:buAutoNum type="arabicPeriod"/>
            </a:pPr>
            <a:r>
              <a:rPr lang="it-IT" dirty="0"/>
              <a:t>Robustezza:  quanto è robusto nel gestire cambiamenti </a:t>
            </a:r>
            <a:r>
              <a:rPr lang="it-IT" strike="sngStrike" dirty="0"/>
              <a:t>[C]</a:t>
            </a:r>
          </a:p>
          <a:p>
            <a:pPr marL="342900" indent="-342900">
              <a:buFontTx/>
              <a:buAutoNum type="arabicPeriod"/>
            </a:pPr>
            <a:r>
              <a:rPr lang="it-IT" dirty="0"/>
              <a:t>Manutenibilità: è in grado ad adattarsi a cambiamenti </a:t>
            </a:r>
            <a:r>
              <a:rPr lang="it-IT" strike="sngStrike" dirty="0"/>
              <a:t>[C]</a:t>
            </a:r>
          </a:p>
          <a:p>
            <a:pPr marL="342900" indent="-342900">
              <a:buFontTx/>
              <a:buAutoNum type="arabicPeriod"/>
            </a:pPr>
            <a:r>
              <a:rPr lang="it-IT" dirty="0"/>
              <a:t>Rapidità: porta ad un rapido sviluppo del software? </a:t>
            </a:r>
            <a:r>
              <a:rPr lang="it-IT" strike="sngStrike" dirty="0"/>
              <a:t>[C]</a:t>
            </a:r>
          </a:p>
          <a:p>
            <a:endParaRPr lang="it-IT" dirty="0"/>
          </a:p>
          <a:p>
            <a:endParaRPr lang="it-IT" dirty="0"/>
          </a:p>
          <a:p>
            <a:endParaRPr lang="it-IT" dirty="0"/>
          </a:p>
        </p:txBody>
      </p:sp>
      <p:sp>
        <p:nvSpPr>
          <p:cNvPr id="4" name="CasellaDiTesto 3">
            <a:extLst>
              <a:ext uri="{FF2B5EF4-FFF2-40B4-BE49-F238E27FC236}">
                <a16:creationId xmlns:a16="http://schemas.microsoft.com/office/drawing/2014/main" id="{1C1D3FB0-6560-E361-CE3F-904E3E0CBC03}"/>
              </a:ext>
            </a:extLst>
          </p:cNvPr>
          <p:cNvSpPr txBox="1"/>
          <p:nvPr/>
        </p:nvSpPr>
        <p:spPr>
          <a:xfrm>
            <a:off x="520388" y="3294113"/>
            <a:ext cx="10509562" cy="2862322"/>
          </a:xfrm>
          <a:prstGeom prst="rect">
            <a:avLst/>
          </a:prstGeom>
          <a:noFill/>
        </p:spPr>
        <p:txBody>
          <a:bodyPr wrap="square">
            <a:spAutoFit/>
          </a:bodyPr>
          <a:lstStyle/>
          <a:p>
            <a:r>
              <a:rPr lang="it-IT" dirty="0"/>
              <a:t>Modello a cascata:</a:t>
            </a:r>
          </a:p>
          <a:p>
            <a:r>
              <a:rPr lang="it-IT" dirty="0"/>
              <a:t>Approccio Tayloristico – persone specializzate su singoli tasks completamente separati – applicata all’informatica</a:t>
            </a:r>
          </a:p>
          <a:p>
            <a:r>
              <a:rPr lang="it-IT" dirty="0"/>
              <a:t>Analisi =&gt; Progettazione =&gt; Realizzazione =&gt; Manutenzione</a:t>
            </a:r>
          </a:p>
          <a:p>
            <a:r>
              <a:rPr lang="it-IT" dirty="0"/>
              <a:t>Vantaggio: </a:t>
            </a:r>
          </a:p>
          <a:p>
            <a:pPr marL="342900" indent="-342900">
              <a:buAutoNum type="arabicPeriod"/>
            </a:pPr>
            <a:r>
              <a:rPr lang="it-IT" dirty="0"/>
              <a:t>competenze diverse, analista, progettatore, programmatore…</a:t>
            </a:r>
          </a:p>
          <a:p>
            <a:pPr marL="342900" indent="-342900">
              <a:buAutoNum type="arabicPeriod"/>
            </a:pPr>
            <a:r>
              <a:rPr lang="it-IT" dirty="0"/>
              <a:t>facile da capire a che punto sto</a:t>
            </a:r>
          </a:p>
          <a:p>
            <a:pPr marL="342900" indent="-342900">
              <a:buAutoNum type="arabicPeriod"/>
            </a:pPr>
            <a:r>
              <a:rPr lang="it-IT" dirty="0"/>
              <a:t>Modello rigoroso</a:t>
            </a:r>
          </a:p>
          <a:p>
            <a:r>
              <a:rPr lang="it-IT" dirty="0"/>
              <a:t>Svantaggi</a:t>
            </a:r>
          </a:p>
          <a:p>
            <a:pPr marL="342900" indent="-342900">
              <a:buAutoNum type="arabicPeriod"/>
            </a:pPr>
            <a:r>
              <a:rPr lang="it-IT" dirty="0"/>
              <a:t>Interazione con committente solo inizio e fine</a:t>
            </a:r>
          </a:p>
          <a:p>
            <a:pPr marL="342900" indent="-342900">
              <a:buAutoNum type="arabicPeriod"/>
            </a:pPr>
            <a:r>
              <a:rPr lang="it-IT" dirty="0"/>
              <a:t>Il nuovo sistema diventa installabile solo quando è totalmente finito</a:t>
            </a:r>
          </a:p>
        </p:txBody>
      </p:sp>
    </p:spTree>
    <p:extLst>
      <p:ext uri="{BB962C8B-B14F-4D97-AF65-F5344CB8AC3E}">
        <p14:creationId xmlns:p14="http://schemas.microsoft.com/office/powerpoint/2010/main" val="345072973"/>
      </p:ext>
    </p:extLst>
  </p:cSld>
  <p:clrMapOvr>
    <a:masterClrMapping/>
  </p:clrMapOvr>
  <p:transition>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5157724" y="79053"/>
            <a:ext cx="3584494" cy="432547"/>
          </a:xfrm>
        </p:spPr>
        <p:txBody>
          <a:bodyPr>
            <a:normAutofit fontScale="90000"/>
          </a:bodyPr>
          <a:lstStyle/>
          <a:p>
            <a:r>
              <a:rPr lang="it-IT" sz="3200" dirty="0"/>
              <a:t>Modelli di processo</a:t>
            </a:r>
          </a:p>
        </p:txBody>
      </p:sp>
      <p:grpSp>
        <p:nvGrpSpPr>
          <p:cNvPr id="6" name="Group 5">
            <a:extLst>
              <a:ext uri="{FF2B5EF4-FFF2-40B4-BE49-F238E27FC236}">
                <a16:creationId xmlns:a16="http://schemas.microsoft.com/office/drawing/2014/main" id="{9E25B5D6-D0B7-3EE0-CCE4-03C7B7D48482}"/>
              </a:ext>
            </a:extLst>
          </p:cNvPr>
          <p:cNvGrpSpPr/>
          <p:nvPr/>
        </p:nvGrpSpPr>
        <p:grpSpPr>
          <a:xfrm>
            <a:off x="155601" y="6168958"/>
            <a:ext cx="729574" cy="576000"/>
            <a:chOff x="155601" y="6168958"/>
            <a:chExt cx="729574" cy="576000"/>
          </a:xfrm>
        </p:grpSpPr>
        <p:sp>
          <p:nvSpPr>
            <p:cNvPr id="7" name="Rectangle 7">
              <a:extLst>
                <a:ext uri="{FF2B5EF4-FFF2-40B4-BE49-F238E27FC236}">
                  <a16:creationId xmlns:a16="http://schemas.microsoft.com/office/drawing/2014/main" id="{C8904985-483F-CC64-F69D-AFAD1AF331BD}"/>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Graphic 8" descr="Back">
              <a:hlinkClick r:id="" action="ppaction://hlinkshowjump?jump=lastslideviewed"/>
              <a:extLst>
                <a:ext uri="{FF2B5EF4-FFF2-40B4-BE49-F238E27FC236}">
                  <a16:creationId xmlns:a16="http://schemas.microsoft.com/office/drawing/2014/main" id="{1B79432E-5BDD-EC45-E415-F1513E5F7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CasellaDiTesto 1">
            <a:extLst>
              <a:ext uri="{FF2B5EF4-FFF2-40B4-BE49-F238E27FC236}">
                <a16:creationId xmlns:a16="http://schemas.microsoft.com/office/drawing/2014/main" id="{1CC6C481-2DBE-433F-813F-F8AF21BC7C7C}"/>
              </a:ext>
            </a:extLst>
          </p:cNvPr>
          <p:cNvSpPr txBox="1"/>
          <p:nvPr/>
        </p:nvSpPr>
        <p:spPr>
          <a:xfrm>
            <a:off x="409183" y="508850"/>
            <a:ext cx="12192000" cy="6986528"/>
          </a:xfrm>
          <a:prstGeom prst="rect">
            <a:avLst/>
          </a:prstGeom>
          <a:noFill/>
        </p:spPr>
        <p:txBody>
          <a:bodyPr wrap="square" rtlCol="0">
            <a:spAutoFit/>
          </a:bodyPr>
          <a:lstStyle/>
          <a:p>
            <a:r>
              <a:rPr lang="it-IT" sz="1600" dirty="0"/>
              <a:t>Velocità, grafica e interazione con utente diventano fondamentali.</a:t>
            </a:r>
          </a:p>
          <a:p>
            <a:r>
              <a:rPr lang="it-IT" sz="1600" dirty="0"/>
              <a:t>Small </a:t>
            </a:r>
            <a:r>
              <a:rPr lang="it-IT" sz="1600" dirty="0" err="1"/>
              <a:t>Incremental</a:t>
            </a:r>
            <a:r>
              <a:rPr lang="it-IT" sz="1600" dirty="0"/>
              <a:t> </a:t>
            </a:r>
            <a:r>
              <a:rPr lang="it-IT" sz="1600" dirty="0" err="1"/>
              <a:t>Developement</a:t>
            </a:r>
            <a:r>
              <a:rPr lang="it-IT" sz="1600" dirty="0"/>
              <a:t> =&gt; incremento piccole parti e le mostro al cliente e minimizzare il rischio di perdere lavoro per azienda</a:t>
            </a:r>
          </a:p>
          <a:p>
            <a:r>
              <a:rPr lang="it-IT" sz="1600" dirty="0"/>
              <a:t>Modelli agili </a:t>
            </a:r>
          </a:p>
          <a:p>
            <a:pPr marL="342900" indent="-342900">
              <a:buAutoNum type="arabicPeriod"/>
            </a:pPr>
            <a:r>
              <a:rPr lang="it-IT" sz="1600" dirty="0" err="1"/>
              <a:t>JUnit</a:t>
            </a:r>
            <a:r>
              <a:rPr lang="it-IT" sz="1600" dirty="0"/>
              <a:t> diventa la documentazione</a:t>
            </a:r>
          </a:p>
          <a:p>
            <a:pPr marL="342900" indent="-342900">
              <a:buAutoNum type="arabicPeriod"/>
            </a:pPr>
            <a:r>
              <a:rPr lang="it-IT" sz="1600" dirty="0"/>
              <a:t>Meglio interazione con utente che contratto</a:t>
            </a:r>
          </a:p>
          <a:p>
            <a:pPr marL="342900" indent="-342900">
              <a:buAutoNum type="arabicPeriod"/>
            </a:pPr>
            <a:r>
              <a:rPr lang="it-IT" sz="1600" dirty="0"/>
              <a:t>Team </a:t>
            </a:r>
            <a:r>
              <a:rPr lang="it-IT" sz="1600" dirty="0" err="1"/>
              <a:t>autoorganizzati</a:t>
            </a:r>
            <a:r>
              <a:rPr lang="it-IT" sz="1600" dirty="0"/>
              <a:t> rispetto a gerarchie</a:t>
            </a:r>
          </a:p>
          <a:p>
            <a:pPr marL="342900" indent="-342900">
              <a:buAutoNum type="arabicPeriod"/>
            </a:pPr>
            <a:r>
              <a:rPr lang="it-IT" sz="1600" dirty="0"/>
              <a:t>Flessibilità</a:t>
            </a:r>
          </a:p>
          <a:p>
            <a:endParaRPr lang="it-IT" sz="1600" dirty="0"/>
          </a:p>
          <a:p>
            <a:r>
              <a:rPr lang="it-IT" sz="1600" dirty="0"/>
              <a:t>=&gt; </a:t>
            </a:r>
            <a:r>
              <a:rPr lang="it-IT" sz="1600" dirty="0" err="1"/>
              <a:t>scrum</a:t>
            </a:r>
            <a:r>
              <a:rPr lang="it-IT" sz="1600" dirty="0"/>
              <a:t>:</a:t>
            </a:r>
          </a:p>
          <a:p>
            <a:pPr marL="285750" indent="-285750">
              <a:buFontTx/>
              <a:buChar char="-"/>
            </a:pPr>
            <a:r>
              <a:rPr lang="it-IT" sz="1600" dirty="0"/>
              <a:t>Product backlog : insieme di funzionalità da realizzare (in modo prioritario vengono ampliati in sprint backlog)</a:t>
            </a:r>
          </a:p>
          <a:p>
            <a:pPr marL="285750" indent="-285750">
              <a:buFontTx/>
              <a:buChar char="-"/>
            </a:pPr>
            <a:r>
              <a:rPr lang="it-IT" sz="1600" dirty="0"/>
              <a:t>Ruoli: </a:t>
            </a:r>
          </a:p>
          <a:p>
            <a:pPr marL="742950" lvl="1" indent="-285750">
              <a:buFontTx/>
              <a:buChar char="-"/>
            </a:pPr>
            <a:r>
              <a:rPr lang="it-IT" sz="1600" dirty="0"/>
              <a:t>PRODUCT OWNER identificato dal cliente, responsabile del ROI</a:t>
            </a:r>
          </a:p>
          <a:p>
            <a:pPr marL="742950" lvl="1" indent="-285750">
              <a:buFontTx/>
              <a:buChar char="-"/>
            </a:pPr>
            <a:r>
              <a:rPr lang="it-IT" sz="1600" dirty="0"/>
              <a:t>SCRUM MASTER informatico che gestisce lo SCRUM</a:t>
            </a:r>
          </a:p>
          <a:p>
            <a:pPr marL="742950" lvl="1" indent="-285750">
              <a:buFontTx/>
              <a:buChar char="-"/>
            </a:pPr>
            <a:r>
              <a:rPr lang="it-IT" sz="1600" dirty="0"/>
              <a:t>TEAM 5-9 persone: sviluppatori, tester, UX </a:t>
            </a:r>
            <a:r>
              <a:rPr lang="it-IT" sz="1600" dirty="0" err="1"/>
              <a:t>experience</a:t>
            </a:r>
            <a:endParaRPr lang="it-IT" sz="1600" dirty="0"/>
          </a:p>
          <a:p>
            <a:pPr marL="285750" indent="-285750">
              <a:buFontTx/>
              <a:buChar char="-"/>
            </a:pPr>
            <a:r>
              <a:rPr lang="it-IT" sz="1600" dirty="0"/>
              <a:t>Cerimonie:</a:t>
            </a:r>
          </a:p>
          <a:p>
            <a:pPr marL="742950" lvl="1" indent="-285750">
              <a:buFontTx/>
              <a:buChar char="-"/>
            </a:pPr>
            <a:r>
              <a:rPr lang="it-IT" sz="1600" dirty="0"/>
              <a:t>SPRINT PLANNING MEETING: riunione con OWNER per </a:t>
            </a:r>
          </a:p>
          <a:p>
            <a:pPr lvl="1"/>
            <a:r>
              <a:rPr lang="it-IT" sz="1600" dirty="0"/>
              <a:t>scegliere cosa implementare e suddivisione delle ore </a:t>
            </a:r>
          </a:p>
          <a:p>
            <a:pPr lvl="1"/>
            <a:r>
              <a:rPr lang="it-IT" sz="1600" dirty="0"/>
              <a:t>di lavoro.</a:t>
            </a:r>
          </a:p>
          <a:p>
            <a:pPr marL="742950" lvl="1" indent="-285750">
              <a:buFontTx/>
              <a:buChar char="-"/>
            </a:pPr>
            <a:r>
              <a:rPr lang="it-IT" sz="1600" dirty="0"/>
              <a:t>DAILY SCRUM: ogni giorno tutto il team si vedono e dicono </a:t>
            </a:r>
          </a:p>
          <a:p>
            <a:pPr lvl="1"/>
            <a:r>
              <a:rPr lang="it-IT" sz="1600" dirty="0"/>
              <a:t>cosa hanno fatto ieri e cosa faranno oggi.</a:t>
            </a:r>
          </a:p>
          <a:p>
            <a:pPr marL="742950" lvl="1" indent="-285750">
              <a:buFontTx/>
              <a:buChar char="-"/>
            </a:pPr>
            <a:r>
              <a:rPr lang="it-IT" sz="1600" dirty="0"/>
              <a:t>SPRINT REVIEW: a fine mese interazione con OWNER </a:t>
            </a:r>
          </a:p>
          <a:p>
            <a:pPr lvl="1"/>
            <a:r>
              <a:rPr lang="it-IT" sz="1600" dirty="0"/>
              <a:t>collaudo.</a:t>
            </a:r>
          </a:p>
          <a:p>
            <a:pPr lvl="1"/>
            <a:r>
              <a:rPr lang="it-IT" sz="1600" dirty="0"/>
              <a:t>- SPRINT RETOROSPECTIVE: come è andato il mese?</a:t>
            </a:r>
          </a:p>
          <a:p>
            <a:pPr marL="285750" indent="-285750">
              <a:buFontTx/>
              <a:buChar char="-"/>
            </a:pPr>
            <a:r>
              <a:rPr lang="it-IT" sz="1600" dirty="0" err="1"/>
              <a:t>Artifatti</a:t>
            </a:r>
            <a:r>
              <a:rPr lang="it-IT" sz="1600" dirty="0"/>
              <a:t>: Product backlog, sprint backlog, </a:t>
            </a:r>
            <a:r>
              <a:rPr lang="it-IT" sz="1600" dirty="0" err="1"/>
              <a:t>burndown</a:t>
            </a:r>
            <a:r>
              <a:rPr lang="it-IT" sz="1600" dirty="0"/>
              <a:t> chart (quante ore</a:t>
            </a:r>
          </a:p>
          <a:p>
            <a:r>
              <a:rPr lang="it-IT" sz="1600" dirty="0"/>
              <a:t>	rimangono da lavorare)</a:t>
            </a:r>
          </a:p>
          <a:p>
            <a:pPr marL="285750" indent="-285750">
              <a:buFontTx/>
              <a:buChar char="-"/>
            </a:pPr>
            <a:endParaRPr lang="it-IT" sz="1600" dirty="0"/>
          </a:p>
          <a:p>
            <a:endParaRPr lang="it-IT" sz="1600" dirty="0"/>
          </a:p>
          <a:p>
            <a:endParaRPr lang="it-IT" sz="1600" dirty="0"/>
          </a:p>
        </p:txBody>
      </p:sp>
      <p:pic>
        <p:nvPicPr>
          <p:cNvPr id="5" name="Immagine 4">
            <a:extLst>
              <a:ext uri="{FF2B5EF4-FFF2-40B4-BE49-F238E27FC236}">
                <a16:creationId xmlns:a16="http://schemas.microsoft.com/office/drawing/2014/main" id="{08C0EBB8-C06F-F6DA-AB33-4F4A2BA7BD0E}"/>
              </a:ext>
            </a:extLst>
          </p:cNvPr>
          <p:cNvPicPr>
            <a:picLocks noChangeAspect="1"/>
          </p:cNvPicPr>
          <p:nvPr/>
        </p:nvPicPr>
        <p:blipFill>
          <a:blip r:embed="rId5"/>
          <a:stretch>
            <a:fillRect/>
          </a:stretch>
        </p:blipFill>
        <p:spPr>
          <a:xfrm>
            <a:off x="6828628" y="4334947"/>
            <a:ext cx="5133911" cy="2347956"/>
          </a:xfrm>
          <a:prstGeom prst="rect">
            <a:avLst/>
          </a:prstGeom>
        </p:spPr>
      </p:pic>
    </p:spTree>
    <p:extLst>
      <p:ext uri="{BB962C8B-B14F-4D97-AF65-F5344CB8AC3E}">
        <p14:creationId xmlns:p14="http://schemas.microsoft.com/office/powerpoint/2010/main" val="1887592766"/>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Qualità</a:t>
            </a:r>
            <a:r>
              <a:rPr lang="it-IT" sz="4000" baseline="0" dirty="0"/>
              <a:t> del software (5)</a:t>
            </a:r>
            <a:endParaRPr lang="it-IT" sz="4000" dirty="0"/>
          </a:p>
        </p:txBody>
      </p:sp>
      <p:sp>
        <p:nvSpPr>
          <p:cNvPr id="19" name="Hexagon 18">
            <a:hlinkClick r:id="rId2" action="ppaction://hlinksldjump"/>
            <a:extLst>
              <a:ext uri="{FF2B5EF4-FFF2-40B4-BE49-F238E27FC236}">
                <a16:creationId xmlns:a16="http://schemas.microsoft.com/office/drawing/2014/main" id="{603C7011-7003-4D6B-9681-AB775397041C}"/>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2" name="Rectangle 1">
            <a:extLst>
              <a:ext uri="{FF2B5EF4-FFF2-40B4-BE49-F238E27FC236}">
                <a16:creationId xmlns:a16="http://schemas.microsoft.com/office/drawing/2014/main" id="{76ED203D-05D0-48AD-BD96-675A003667CC}"/>
              </a:ext>
            </a:extLst>
          </p:cNvPr>
          <p:cNvSpPr/>
          <p:nvPr/>
        </p:nvSpPr>
        <p:spPr>
          <a:xfrm>
            <a:off x="672691" y="787704"/>
            <a:ext cx="10814191" cy="2862322"/>
          </a:xfrm>
          <a:prstGeom prst="rect">
            <a:avLst/>
          </a:prstGeom>
        </p:spPr>
        <p:txBody>
          <a:bodyPr wrap="square">
            <a:spAutoFit/>
          </a:bodyPr>
          <a:lstStyle/>
          <a:p>
            <a:r>
              <a:rPr lang="it-IT" b="1" dirty="0"/>
              <a:t>SQuaRE</a:t>
            </a:r>
            <a:r>
              <a:rPr lang="it-IT" dirty="0"/>
              <a:t> (da System and Software Quality Requirements and Evaluation) – evoluzione di ISO 9126. </a:t>
            </a:r>
          </a:p>
          <a:p>
            <a:r>
              <a:rPr lang="it-IT" dirty="0"/>
              <a:t>Obiettivo: creare un framework più ampio e logicamente organizzato di norme e tecniche per la valutazione del prodotto software, gestendo anche aspetti metodologici e tecnologici più recenti.</a:t>
            </a:r>
          </a:p>
          <a:p>
            <a:endParaRPr lang="it-IT" dirty="0"/>
          </a:p>
          <a:p>
            <a:r>
              <a:rPr lang="it-IT" dirty="0"/>
              <a:t>Il concetto di Qualità del Software viene esploso in:</a:t>
            </a:r>
          </a:p>
          <a:p>
            <a:r>
              <a:rPr lang="it-IT" dirty="0"/>
              <a:t>• </a:t>
            </a:r>
            <a:r>
              <a:rPr lang="it-IT" b="1" dirty="0"/>
              <a:t>Qualità di Prodotto</a:t>
            </a:r>
            <a:r>
              <a:rPr lang="it-IT" dirty="0"/>
              <a:t>, verificabile con ispezioni o strumenti di proprietà statiche sul codice informatico, o con test dinamici esclusivamente in ambienti simulati.</a:t>
            </a:r>
          </a:p>
          <a:p>
            <a:r>
              <a:rPr lang="it-IT" dirty="0"/>
              <a:t>• </a:t>
            </a:r>
            <a:r>
              <a:rPr lang="it-IT" b="1" dirty="0"/>
              <a:t>Qualità in Uso</a:t>
            </a:r>
            <a:r>
              <a:rPr lang="it-IT" dirty="0"/>
              <a:t>, verificabile in ambiente reali con la partecipazione di utenti che enfatizzano le difficoltà o la facilità di interazione utente-computer.</a:t>
            </a:r>
          </a:p>
          <a:p>
            <a:endParaRPr lang="it-IT" dirty="0"/>
          </a:p>
        </p:txBody>
      </p:sp>
    </p:spTree>
    <p:extLst>
      <p:ext uri="{BB962C8B-B14F-4D97-AF65-F5344CB8AC3E}">
        <p14:creationId xmlns:p14="http://schemas.microsoft.com/office/powerpoint/2010/main" val="3051855755"/>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Glossario</a:t>
            </a:r>
          </a:p>
        </p:txBody>
      </p:sp>
      <p:sp>
        <p:nvSpPr>
          <p:cNvPr id="4" name="Rectangle 3">
            <a:extLst>
              <a:ext uri="{FF2B5EF4-FFF2-40B4-BE49-F238E27FC236}">
                <a16:creationId xmlns:a16="http://schemas.microsoft.com/office/drawing/2014/main" id="{45B13E33-A7B7-4ADD-90B4-44A77E492351}"/>
              </a:ext>
            </a:extLst>
          </p:cNvPr>
          <p:cNvSpPr/>
          <p:nvPr/>
        </p:nvSpPr>
        <p:spPr>
          <a:xfrm>
            <a:off x="496111" y="750416"/>
            <a:ext cx="11581589" cy="4801314"/>
          </a:xfrm>
          <a:prstGeom prst="rect">
            <a:avLst/>
          </a:prstGeom>
        </p:spPr>
        <p:txBody>
          <a:bodyPr wrap="square">
            <a:spAutoFit/>
          </a:bodyPr>
          <a:lstStyle/>
          <a:p>
            <a:r>
              <a:rPr lang="it-IT" b="1" dirty="0"/>
              <a:t>Pitch Elevator: </a:t>
            </a:r>
            <a:r>
              <a:rPr lang="it-IT" dirty="0"/>
              <a:t>è il discorso che un imprenditore farebbe ad un investitore se si trovasse per caso con lui in </a:t>
            </a:r>
            <a:r>
              <a:rPr lang="it-IT" dirty="0">
                <a:hlinkClick r:id="rId2" tooltip="Ascensore">
                  <a:extLst>
                    <a:ext uri="{A12FA001-AC4F-418D-AE19-62706E023703}">
                      <ahyp:hlinkClr xmlns:ahyp="http://schemas.microsoft.com/office/drawing/2018/hyperlinkcolor" val="tx"/>
                    </a:ext>
                  </a:extLst>
                </a:hlinkClick>
              </a:rPr>
              <a:t>ascensore</a:t>
            </a:r>
            <a:r>
              <a:rPr lang="it-IT" dirty="0"/>
              <a:t>. </a:t>
            </a:r>
          </a:p>
          <a:p>
            <a:r>
              <a:rPr lang="it-IT" dirty="0"/>
              <a:t>L'imprenditore, quindi, si troverebbe costretto a descrivere sé e la propria attività sinteticamente, chiaramente ed </a:t>
            </a:r>
          </a:p>
          <a:p>
            <a:r>
              <a:rPr lang="it-IT" dirty="0"/>
              <a:t>efficacemente per convincere l'investitore ad investire su di lui, ma nei limiti di tempo imposti dalla corsa dell'ascensore.</a:t>
            </a:r>
          </a:p>
          <a:p>
            <a:endParaRPr lang="it-IT" dirty="0"/>
          </a:p>
          <a:p>
            <a:r>
              <a:rPr lang="it-IT" b="1" dirty="0"/>
              <a:t>Common Ground: </a:t>
            </a:r>
            <a:r>
              <a:rPr lang="it-IT" dirty="0"/>
              <a:t>come termine per indicare le presunte informazioni di background condivise da un gruppo di persone. </a:t>
            </a:r>
          </a:p>
          <a:p>
            <a:r>
              <a:rPr lang="it-IT" dirty="0"/>
              <a:t>Ad esempio – Sappiamo che con la x si chiude una finestra</a:t>
            </a:r>
          </a:p>
          <a:p>
            <a:endParaRPr lang="it-IT" dirty="0"/>
          </a:p>
          <a:p>
            <a:r>
              <a:rPr lang="it-IT" b="1" dirty="0"/>
              <a:t>Ergonomia</a:t>
            </a:r>
            <a:r>
              <a:rPr lang="it-IT" dirty="0"/>
              <a:t>: In pratica è quella scienza che si occupa dello studio dell'interazione tra individui e tecnologie. </a:t>
            </a:r>
          </a:p>
          <a:p>
            <a:r>
              <a:rPr lang="it-IT" dirty="0"/>
              <a:t>La qualità del rapporto tra l'utente e il mezzo utilizzato è determinata dal livello di ergonomia. </a:t>
            </a:r>
          </a:p>
          <a:p>
            <a:r>
              <a:rPr lang="it-IT" dirty="0"/>
              <a:t>Il requisito più importante per determinare questo livello è la sicurezza, seguito dall'adattabilità, l'usabilità, il comfort, </a:t>
            </a:r>
          </a:p>
          <a:p>
            <a:r>
              <a:rPr lang="it-IT" dirty="0"/>
              <a:t>la gradevolezza, la comprensibilità, la prestazione umana e così via. Il rapporto tra l'utente ed il mezzo utilizzato influisce inoltre  in maniera rilevante sulla "efficienza" dello stesso individuo,  come si evince dall'enunciato «migliorare la soddisfazione </a:t>
            </a:r>
          </a:p>
          <a:p>
            <a:r>
              <a:rPr lang="it-IT" dirty="0"/>
              <a:t>dell'utente e l'insieme delle prestazioni del sistema».</a:t>
            </a:r>
          </a:p>
          <a:p>
            <a:endParaRPr lang="it-IT" dirty="0"/>
          </a:p>
          <a:p>
            <a:r>
              <a:rPr lang="it-IT" b="1" dirty="0"/>
              <a:t>Ontologia</a:t>
            </a:r>
            <a:r>
              <a:rPr lang="it-IT" dirty="0"/>
              <a:t>: studio dell'essere in quanto tale, nonché delle sue categorie fondamentali.</a:t>
            </a:r>
          </a:p>
          <a:p>
            <a:endParaRPr lang="it-IT" dirty="0"/>
          </a:p>
          <a:p>
            <a:r>
              <a:rPr lang="it-IT" b="1" dirty="0"/>
              <a:t>Tassonomia</a:t>
            </a:r>
            <a:r>
              <a:rPr lang="it-IT" dirty="0"/>
              <a:t>: disciplina che si occupa della classificazione gerarchica di elementi viventi o inanimati. Es: albero navbar</a:t>
            </a:r>
          </a:p>
        </p:txBody>
      </p:sp>
      <p:sp>
        <p:nvSpPr>
          <p:cNvPr id="5" name="Hexagon 4">
            <a:hlinkClick r:id="rId3" action="ppaction://hlinksldjump"/>
            <a:extLst>
              <a:ext uri="{FF2B5EF4-FFF2-40B4-BE49-F238E27FC236}">
                <a16:creationId xmlns:a16="http://schemas.microsoft.com/office/drawing/2014/main" id="{1EB19B24-8585-4D9C-92C4-88B46F13B2E7}"/>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2559773399"/>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(1)</a:t>
            </a:r>
          </a:p>
        </p:txBody>
      </p:sp>
      <p:sp>
        <p:nvSpPr>
          <p:cNvPr id="2" name="Rectangle 1">
            <a:extLst>
              <a:ext uri="{FF2B5EF4-FFF2-40B4-BE49-F238E27FC236}">
                <a16:creationId xmlns:a16="http://schemas.microsoft.com/office/drawing/2014/main" id="{1FBC979B-6525-4134-A454-CBE5F38AD868}"/>
              </a:ext>
            </a:extLst>
          </p:cNvPr>
          <p:cNvSpPr/>
          <p:nvPr/>
        </p:nvSpPr>
        <p:spPr>
          <a:xfrm>
            <a:off x="496110" y="583820"/>
            <a:ext cx="11013719" cy="6186309"/>
          </a:xfrm>
          <a:prstGeom prst="rect">
            <a:avLst/>
          </a:prstGeom>
        </p:spPr>
        <p:txBody>
          <a:bodyPr wrap="square">
            <a:spAutoFit/>
          </a:bodyPr>
          <a:lstStyle/>
          <a:p>
            <a:r>
              <a:rPr lang="it-IT" dirty="0"/>
              <a:t>Definendo qualcuno “utente”, scegliamo di ignorare tutto ciò che lo caratterizza come persona, e di qualificarlo semplicemente in relazione al prodotto o al servizio di cui si serve. </a:t>
            </a:r>
          </a:p>
          <a:p>
            <a:r>
              <a:rPr lang="it-IT" dirty="0"/>
              <a:t>Lo studio dell’utente può essere compiuto a differenti livelli. Al livello </a:t>
            </a:r>
            <a:r>
              <a:rPr lang="it-IT" b="1" dirty="0"/>
              <a:t>cognitivo</a:t>
            </a:r>
            <a:r>
              <a:rPr lang="it-IT" dirty="0"/>
              <a:t>, consideriamo l’utente come essere umano dotato di specifiche abilità, derivanti dalla struttura del suo corpo e della sua mente. Per fornirgli strumenti che possa utilizzare con profitto, è necessario conoscere queste caratteristiche: non possiamo chiedergli di svolgere compiti che non è fisicamente in grado di eseguire, e non possiamo pretendere elaborazioni che il suo cervello non può effettuare. Aquesto scopo, utilizziamo le conoscenze dell’ergonomia e dell’ergonomia cognitiva, che a loro volta si basano sulle conoscenze scientifiche derivanti dallo studio della psicologia e della fisiologia umana.</a:t>
            </a:r>
          </a:p>
          <a:p>
            <a:endParaRPr lang="it-IT" dirty="0"/>
          </a:p>
          <a:p>
            <a:r>
              <a:rPr lang="it-IT" dirty="0"/>
              <a:t>Le diversità fra esseri umani, anche considerando solo il livello cognitivo, sono rilevanti. Quando poi, da quest’ambito</a:t>
            </a:r>
          </a:p>
          <a:p>
            <a:r>
              <a:rPr lang="it-IT" dirty="0"/>
              <a:t>strettamente funzionale, passiamo a considerare gli utenti come persone, ciascuno con una specifica formazione, cultura</a:t>
            </a:r>
          </a:p>
          <a:p>
            <a:r>
              <a:rPr lang="it-IT" dirty="0"/>
              <a:t>e storia personale, le diversità si fanno ancora più marcate, e caratterizzano ogni specifico utente nella sua individualità.</a:t>
            </a:r>
          </a:p>
          <a:p>
            <a:endParaRPr lang="it-IT" dirty="0"/>
          </a:p>
          <a:p>
            <a:r>
              <a:rPr lang="it-IT" dirty="0"/>
              <a:t>Oltre alle caratteristiche individuali, vogliamo studiare il comportamento delle persone. La conoscenza dei comportamenti degli utenti, nelle loro relazioni a uno specifico prodotto o servizio, ha un grande valore per il progettista. Solo conoscendone in dettaglio i comportamenti egli sarà in grado di comprenderne i problemi e le necessità, e, quindi, di individuare le soluzioni più adeguate.</a:t>
            </a:r>
          </a:p>
          <a:p>
            <a:endParaRPr lang="it-IT" dirty="0"/>
          </a:p>
          <a:p>
            <a:r>
              <a:rPr lang="it-IT" dirty="0"/>
              <a:t>Gli utenti di un sistema interattivo possono rivestire ruoli diversi, secondo la funzione che esercitano in rapporto ad esso. Per esempio, un utente di un sito web con il ruolo di amministratore svolge una funzione diversa da quella dei redattori dello stesso sito. Ancora diverso è il ruolo </a:t>
            </a:r>
            <a:r>
              <a:rPr lang="it-IT" b="1" dirty="0"/>
              <a:t>dell’utente finale</a:t>
            </a:r>
            <a:r>
              <a:rPr lang="it-IT" dirty="0"/>
              <a:t>, cioè colui che accede al sito dalla rete, per conoscerne i contenuti. Un utente può avere più ruoli.</a:t>
            </a:r>
          </a:p>
        </p:txBody>
      </p:sp>
      <p:grpSp>
        <p:nvGrpSpPr>
          <p:cNvPr id="5" name="Group 4">
            <a:extLst>
              <a:ext uri="{FF2B5EF4-FFF2-40B4-BE49-F238E27FC236}">
                <a16:creationId xmlns:a16="http://schemas.microsoft.com/office/drawing/2014/main" id="{3A4D942E-36F3-4955-89F3-2A9BFAA64339}"/>
              </a:ext>
            </a:extLst>
          </p:cNvPr>
          <p:cNvGrpSpPr/>
          <p:nvPr/>
        </p:nvGrpSpPr>
        <p:grpSpPr>
          <a:xfrm>
            <a:off x="11147899" y="6168958"/>
            <a:ext cx="729574" cy="570689"/>
            <a:chOff x="11147899" y="6168958"/>
            <a:chExt cx="729574" cy="570689"/>
          </a:xfrm>
        </p:grpSpPr>
        <p:sp>
          <p:nvSpPr>
            <p:cNvPr id="6" name="Rectangle 5">
              <a:extLst>
                <a:ext uri="{FF2B5EF4-FFF2-40B4-BE49-F238E27FC236}">
                  <a16:creationId xmlns:a16="http://schemas.microsoft.com/office/drawing/2014/main" id="{81713E41-0080-47E2-B817-03B09BF87221}"/>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RTL">
              <a:hlinkClick r:id="rId2" action="ppaction://hlinksldjump"/>
              <a:extLst>
                <a:ext uri="{FF2B5EF4-FFF2-40B4-BE49-F238E27FC236}">
                  <a16:creationId xmlns:a16="http://schemas.microsoft.com/office/drawing/2014/main" id="{74B377E2-4191-4568-97B4-F6D0F209DB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7341" y="6168958"/>
              <a:ext cx="570689" cy="570689"/>
            </a:xfrm>
            <a:prstGeom prst="rect">
              <a:avLst/>
            </a:prstGeom>
          </p:spPr>
        </p:pic>
      </p:grpSp>
      <p:sp>
        <p:nvSpPr>
          <p:cNvPr id="9" name="Hexagon 8">
            <a:hlinkClick r:id="rId5" action="ppaction://hlinksldjump"/>
            <a:extLst>
              <a:ext uri="{FF2B5EF4-FFF2-40B4-BE49-F238E27FC236}">
                <a16:creationId xmlns:a16="http://schemas.microsoft.com/office/drawing/2014/main" id="{98E009FF-D897-4C4E-916F-04C791278A11}"/>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4156878187"/>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(2)</a:t>
            </a:r>
          </a:p>
        </p:txBody>
      </p:sp>
      <p:sp>
        <p:nvSpPr>
          <p:cNvPr id="2" name="Rectangle 1">
            <a:extLst>
              <a:ext uri="{FF2B5EF4-FFF2-40B4-BE49-F238E27FC236}">
                <a16:creationId xmlns:a16="http://schemas.microsoft.com/office/drawing/2014/main" id="{1FBC979B-6525-4134-A454-CBE5F38AD868}"/>
              </a:ext>
            </a:extLst>
          </p:cNvPr>
          <p:cNvSpPr/>
          <p:nvPr/>
        </p:nvSpPr>
        <p:spPr>
          <a:xfrm>
            <a:off x="312188" y="622732"/>
            <a:ext cx="9503021" cy="1754326"/>
          </a:xfrm>
          <a:prstGeom prst="rect">
            <a:avLst/>
          </a:prstGeom>
        </p:spPr>
        <p:txBody>
          <a:bodyPr wrap="square">
            <a:spAutoFit/>
          </a:bodyPr>
          <a:lstStyle/>
          <a:p>
            <a:r>
              <a:rPr lang="it-IT" dirty="0"/>
              <a:t>Sono stati proposti diversi modelli che rappresentano l’essere umano come un sistema per elaborare le informazioni (human information processor). Essi non pretendono di descrivere l’apparato cognitivo umano come è nella realta, ma si limitano a metterne in evidenza le caratteristiche più rilevanti per chi desideri studiare. Questi modelli hanno permesso di definire dei parametri quantitativi della che</a:t>
            </a:r>
          </a:p>
          <a:p>
            <a:r>
              <a:rPr lang="it-IT" dirty="0"/>
              <a:t>permettono di eseguire calcoli precisi sulle prestazioni teoricamente possibili per l’esecuzione di particolari compiti, per esempio la digitazione di un testo su una tastiera.</a:t>
            </a:r>
          </a:p>
        </p:txBody>
      </p:sp>
      <p:grpSp>
        <p:nvGrpSpPr>
          <p:cNvPr id="5" name="Group 4">
            <a:extLst>
              <a:ext uri="{FF2B5EF4-FFF2-40B4-BE49-F238E27FC236}">
                <a16:creationId xmlns:a16="http://schemas.microsoft.com/office/drawing/2014/main" id="{A6792F57-7233-4470-A1AD-C327CA55270B}"/>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F8E5A000-7996-49F1-8222-C1AD1334C7CE}"/>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245B606A-12F9-4A42-ADED-95BED96D6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pic>
        <p:nvPicPr>
          <p:cNvPr id="3" name="Picture 2">
            <a:extLst>
              <a:ext uri="{FF2B5EF4-FFF2-40B4-BE49-F238E27FC236}">
                <a16:creationId xmlns:a16="http://schemas.microsoft.com/office/drawing/2014/main" id="{5088EF10-F28E-4C45-A430-437A6D7CDF30}"/>
              </a:ext>
            </a:extLst>
          </p:cNvPr>
          <p:cNvPicPr>
            <a:picLocks noChangeAspect="1"/>
          </p:cNvPicPr>
          <p:nvPr/>
        </p:nvPicPr>
        <p:blipFill>
          <a:blip r:embed="rId5"/>
          <a:stretch>
            <a:fillRect/>
          </a:stretch>
        </p:blipFill>
        <p:spPr>
          <a:xfrm>
            <a:off x="9976035" y="217514"/>
            <a:ext cx="1984985" cy="2308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33559A1F-EC42-4F31-AA53-A71B945DDC73}"/>
              </a:ext>
            </a:extLst>
          </p:cNvPr>
          <p:cNvSpPr/>
          <p:nvPr/>
        </p:nvSpPr>
        <p:spPr>
          <a:xfrm>
            <a:off x="333556" y="2851572"/>
            <a:ext cx="11637192" cy="2308324"/>
          </a:xfrm>
          <a:prstGeom prst="rect">
            <a:avLst/>
          </a:prstGeom>
        </p:spPr>
        <p:txBody>
          <a:bodyPr wrap="square">
            <a:spAutoFit/>
          </a:bodyPr>
          <a:lstStyle/>
          <a:p>
            <a:r>
              <a:rPr lang="it-IT" dirty="0"/>
              <a:t>Il Model Human Processor può essere diviso in tre sottosistemi interagenti: (1) </a:t>
            </a:r>
            <a:r>
              <a:rPr lang="it-IT" b="1" dirty="0"/>
              <a:t>il sistema percettivo</a:t>
            </a:r>
            <a:r>
              <a:rPr lang="it-IT" dirty="0"/>
              <a:t>, (2) </a:t>
            </a:r>
            <a:r>
              <a:rPr lang="it-IT" b="1" dirty="0"/>
              <a:t>il sistema motorio</a:t>
            </a:r>
            <a:r>
              <a:rPr lang="it-IT" dirty="0"/>
              <a:t>, e (3) il </a:t>
            </a:r>
            <a:r>
              <a:rPr lang="it-IT" b="1" dirty="0"/>
              <a:t>sistema cognitivo</a:t>
            </a:r>
            <a:r>
              <a:rPr lang="it-IT" dirty="0"/>
              <a:t>, ciascuno con le sue memorie e processori.</a:t>
            </a:r>
          </a:p>
          <a:p>
            <a:r>
              <a:rPr lang="it-IT" dirty="0"/>
              <a:t>In sostanza, la conoscenza dei valori associati ai parametri che caratterizzano i processi sensoriali, cognitivi e motori dell’essere umano permette al progettista di </a:t>
            </a:r>
            <a:r>
              <a:rPr lang="it-IT" b="1" dirty="0"/>
              <a:t>predire le prestazioni dell’utente tipico </a:t>
            </a:r>
            <a:r>
              <a:rPr lang="it-IT" dirty="0"/>
              <a:t>nell’effettuazione dei compiti richiesti dal sistema in fase di progettazione mediante calcoli più o meno complessi. Il vantaggio è che il progettista potrà valutare comparativamente soluzioni di progetto diverse, prima della loro realizzazione, per scegliere quella più conveniente dal punto di vista prastazionale.</a:t>
            </a:r>
          </a:p>
          <a:p>
            <a:endParaRPr lang="it-IT" dirty="0"/>
          </a:p>
        </p:txBody>
      </p:sp>
      <p:grpSp>
        <p:nvGrpSpPr>
          <p:cNvPr id="11" name="Group 10">
            <a:extLst>
              <a:ext uri="{FF2B5EF4-FFF2-40B4-BE49-F238E27FC236}">
                <a16:creationId xmlns:a16="http://schemas.microsoft.com/office/drawing/2014/main" id="{2BCB0EED-523B-4433-986C-20CB34E5F915}"/>
              </a:ext>
            </a:extLst>
          </p:cNvPr>
          <p:cNvGrpSpPr/>
          <p:nvPr/>
        </p:nvGrpSpPr>
        <p:grpSpPr>
          <a:xfrm>
            <a:off x="11147899" y="6168958"/>
            <a:ext cx="729574" cy="570689"/>
            <a:chOff x="11147899" y="6168958"/>
            <a:chExt cx="729574" cy="570689"/>
          </a:xfrm>
        </p:grpSpPr>
        <p:sp>
          <p:nvSpPr>
            <p:cNvPr id="12" name="Rectangle 11">
              <a:extLst>
                <a:ext uri="{FF2B5EF4-FFF2-40B4-BE49-F238E27FC236}">
                  <a16:creationId xmlns:a16="http://schemas.microsoft.com/office/drawing/2014/main" id="{4231EB68-7BA9-43E1-86A2-5FC18358AE89}"/>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Graphic 12" descr="Back RTL">
              <a:hlinkClick r:id="rId6" action="ppaction://hlinksldjump"/>
              <a:extLst>
                <a:ext uri="{FF2B5EF4-FFF2-40B4-BE49-F238E27FC236}">
                  <a16:creationId xmlns:a16="http://schemas.microsoft.com/office/drawing/2014/main" id="{51A29D37-2085-41A8-AE6A-AB3923C22E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
        <p:nvSpPr>
          <p:cNvPr id="14" name="Hexagon 13">
            <a:hlinkClick r:id="rId9" action="ppaction://hlinksldjump"/>
            <a:extLst>
              <a:ext uri="{FF2B5EF4-FFF2-40B4-BE49-F238E27FC236}">
                <a16:creationId xmlns:a16="http://schemas.microsoft.com/office/drawing/2014/main" id="{A94FB3C0-5300-47B0-ACE8-C33B37D15FAF}"/>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521612653"/>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(3)</a:t>
            </a:r>
          </a:p>
        </p:txBody>
      </p:sp>
      <p:grpSp>
        <p:nvGrpSpPr>
          <p:cNvPr id="5" name="Group 4">
            <a:extLst>
              <a:ext uri="{FF2B5EF4-FFF2-40B4-BE49-F238E27FC236}">
                <a16:creationId xmlns:a16="http://schemas.microsoft.com/office/drawing/2014/main" id="{A6792F57-7233-4470-A1AD-C327CA55270B}"/>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F8E5A000-7996-49F1-8222-C1AD1334C7CE}"/>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245B606A-12F9-4A42-ADED-95BED96D6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4" name="Rectangle 13">
            <a:extLst>
              <a:ext uri="{FF2B5EF4-FFF2-40B4-BE49-F238E27FC236}">
                <a16:creationId xmlns:a16="http://schemas.microsoft.com/office/drawing/2014/main" id="{D44363BC-B4BE-4C24-8ACB-7EDA1222E5D7}"/>
              </a:ext>
            </a:extLst>
          </p:cNvPr>
          <p:cNvSpPr/>
          <p:nvPr/>
        </p:nvSpPr>
        <p:spPr>
          <a:xfrm>
            <a:off x="800636" y="583820"/>
            <a:ext cx="11217194" cy="3970318"/>
          </a:xfrm>
          <a:prstGeom prst="rect">
            <a:avLst/>
          </a:prstGeom>
        </p:spPr>
        <p:txBody>
          <a:bodyPr wrap="square">
            <a:spAutoFit/>
          </a:bodyPr>
          <a:lstStyle/>
          <a:p>
            <a:r>
              <a:rPr lang="it-IT" dirty="0"/>
              <a:t>In particolare, il metodo </a:t>
            </a:r>
            <a:r>
              <a:rPr lang="it-IT" b="1" dirty="0"/>
              <a:t>GOMS </a:t>
            </a:r>
            <a:r>
              <a:rPr lang="it-IT" dirty="0"/>
              <a:t>decompone l’interazione con il sistema nelle sue azioni elementari: </a:t>
            </a:r>
          </a:p>
          <a:p>
            <a:r>
              <a:rPr lang="it-IT" dirty="0"/>
              <a:t>Goals - sono gli obiettivi che l’utente intende raggiungere</a:t>
            </a:r>
          </a:p>
          <a:p>
            <a:r>
              <a:rPr lang="it-IT" dirty="0"/>
              <a:t>Operators - le azioni da compiere per raggiungerli. </a:t>
            </a:r>
          </a:p>
          <a:p>
            <a:r>
              <a:rPr lang="it-IT" dirty="0"/>
              <a:t>Methods - sono le sequenze di operatori disponibili per raggiungere ogni singolo goal.</a:t>
            </a:r>
          </a:p>
          <a:p>
            <a:r>
              <a:rPr lang="it-IT" dirty="0"/>
              <a:t>Selection rules - descrivono i criteri di selezione di un metodo rispetto agli altri. </a:t>
            </a:r>
          </a:p>
          <a:p>
            <a:r>
              <a:rPr lang="it-IT" dirty="0"/>
              <a:t>Ad ogni azione elementare vengono associati dei tempi di esecuzione, derivanti dal modello, e questi vengono poi sommati tenendo conto dei metodi e delle regole di selezione.</a:t>
            </a:r>
          </a:p>
          <a:p>
            <a:endParaRPr lang="it-IT" dirty="0"/>
          </a:p>
          <a:p>
            <a:r>
              <a:rPr lang="it-IT" dirty="0"/>
              <a:t>Nell’essere umano le variazioni individuali sono rilevanti, e i parametri utilizzati nel calcolo possono avere notevoli variazioni. Per esempio, l’età o il possesso di particolari abilità o disabilità possono influenzare in modo rilevante le nostre prestazioni. Inoltre, il nostro comportamento è influenzato da numerosi fattori di cui il modello non tiene conto: la fatica, l’ambiente circostante, i vincoli organizzativi, le motivazioni che abbiamo nell’esecuzione del compito, e così via. Poi, durante l’interazione possiamo fare degli errori, ed essere costretti a ripetere più volte alcune sequenze di azioni. Oppure, ancora, possiamo non conoscere bene il sistema, e quindi usarlo in modo diverso da quello teoricamente ottimale.</a:t>
            </a:r>
          </a:p>
        </p:txBody>
      </p:sp>
      <p:grpSp>
        <p:nvGrpSpPr>
          <p:cNvPr id="15" name="Group 14">
            <a:extLst>
              <a:ext uri="{FF2B5EF4-FFF2-40B4-BE49-F238E27FC236}">
                <a16:creationId xmlns:a16="http://schemas.microsoft.com/office/drawing/2014/main" id="{1D97BC3B-12A5-4385-9F11-12BB6D94574C}"/>
              </a:ext>
            </a:extLst>
          </p:cNvPr>
          <p:cNvGrpSpPr/>
          <p:nvPr/>
        </p:nvGrpSpPr>
        <p:grpSpPr>
          <a:xfrm>
            <a:off x="11147899" y="6168958"/>
            <a:ext cx="729574" cy="570689"/>
            <a:chOff x="11147899" y="6168958"/>
            <a:chExt cx="729574" cy="570689"/>
          </a:xfrm>
        </p:grpSpPr>
        <p:sp>
          <p:nvSpPr>
            <p:cNvPr id="16" name="Rectangle 15">
              <a:extLst>
                <a:ext uri="{FF2B5EF4-FFF2-40B4-BE49-F238E27FC236}">
                  <a16:creationId xmlns:a16="http://schemas.microsoft.com/office/drawing/2014/main" id="{F9CC8C01-4DB6-4E31-AD5A-F407B1603BCE}"/>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Graphic 16" descr="Back RTL">
              <a:hlinkClick r:id="rId5" action="ppaction://hlinksldjump"/>
              <a:extLst>
                <a:ext uri="{FF2B5EF4-FFF2-40B4-BE49-F238E27FC236}">
                  <a16:creationId xmlns:a16="http://schemas.microsoft.com/office/drawing/2014/main" id="{20F7508D-3AD5-4DE9-B594-79DD15F822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11" name="Hexagon 10">
            <a:hlinkClick r:id="rId8" action="ppaction://hlinksldjump"/>
            <a:extLst>
              <a:ext uri="{FF2B5EF4-FFF2-40B4-BE49-F238E27FC236}">
                <a16:creationId xmlns:a16="http://schemas.microsoft.com/office/drawing/2014/main" id="{50EDB780-A8BA-46E7-BB98-0CF82EC153B3}"/>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1515771963"/>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(4)</a:t>
            </a:r>
          </a:p>
        </p:txBody>
      </p:sp>
      <p:grpSp>
        <p:nvGrpSpPr>
          <p:cNvPr id="5" name="Group 4">
            <a:extLst>
              <a:ext uri="{FF2B5EF4-FFF2-40B4-BE49-F238E27FC236}">
                <a16:creationId xmlns:a16="http://schemas.microsoft.com/office/drawing/2014/main" id="{A6792F57-7233-4470-A1AD-C327CA55270B}"/>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F8E5A000-7996-49F1-8222-C1AD1334C7CE}"/>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245B606A-12F9-4A42-ADED-95BED96D6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Rectangle 1">
            <a:extLst>
              <a:ext uri="{FF2B5EF4-FFF2-40B4-BE49-F238E27FC236}">
                <a16:creationId xmlns:a16="http://schemas.microsoft.com/office/drawing/2014/main" id="{9B18F6B4-03D4-4906-B3A4-849D74681460}"/>
              </a:ext>
            </a:extLst>
          </p:cNvPr>
          <p:cNvSpPr/>
          <p:nvPr/>
        </p:nvSpPr>
        <p:spPr>
          <a:xfrm>
            <a:off x="5328620" y="399154"/>
            <a:ext cx="1502334" cy="369332"/>
          </a:xfrm>
          <a:prstGeom prst="rect">
            <a:avLst/>
          </a:prstGeom>
        </p:spPr>
        <p:txBody>
          <a:bodyPr wrap="none">
            <a:spAutoFit/>
          </a:bodyPr>
          <a:lstStyle/>
          <a:p>
            <a:r>
              <a:rPr lang="it-IT" dirty="0">
                <a:latin typeface="+mj-lt"/>
              </a:rPr>
              <a:t>Modello MHP</a:t>
            </a:r>
          </a:p>
        </p:txBody>
      </p:sp>
      <p:pic>
        <p:nvPicPr>
          <p:cNvPr id="12" name="Picture 11">
            <a:extLst>
              <a:ext uri="{FF2B5EF4-FFF2-40B4-BE49-F238E27FC236}">
                <a16:creationId xmlns:a16="http://schemas.microsoft.com/office/drawing/2014/main" id="{B0BA8F4B-2ED2-4752-8506-9B9EA2329545}"/>
              </a:ext>
            </a:extLst>
          </p:cNvPr>
          <p:cNvPicPr>
            <a:picLocks noChangeAspect="1"/>
          </p:cNvPicPr>
          <p:nvPr/>
        </p:nvPicPr>
        <p:blipFill>
          <a:blip r:embed="rId5"/>
          <a:stretch>
            <a:fillRect/>
          </a:stretch>
        </p:blipFill>
        <p:spPr>
          <a:xfrm>
            <a:off x="7768153" y="862392"/>
            <a:ext cx="4102651" cy="21818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B56F70F4-1935-4DA1-88B8-DCF68183929C}"/>
              </a:ext>
            </a:extLst>
          </p:cNvPr>
          <p:cNvSpPr/>
          <p:nvPr/>
        </p:nvSpPr>
        <p:spPr>
          <a:xfrm>
            <a:off x="645858" y="677726"/>
            <a:ext cx="7122295" cy="3139321"/>
          </a:xfrm>
          <a:prstGeom prst="rect">
            <a:avLst/>
          </a:prstGeom>
        </p:spPr>
        <p:txBody>
          <a:bodyPr wrap="square">
            <a:spAutoFit/>
          </a:bodyPr>
          <a:lstStyle/>
          <a:p>
            <a:r>
              <a:rPr lang="it-IT" b="1" dirty="0"/>
              <a:t>L’attenzione</a:t>
            </a:r>
          </a:p>
          <a:p>
            <a:r>
              <a:rPr lang="it-IT" dirty="0"/>
              <a:t>Difficile definizione, per semplicità: quell’insieme di processi cognitivi che ci permettono di selezionare, fra tutte le informazioni che arrivano ai nostri sensi, quelle che in qualche modo ci interessano.</a:t>
            </a:r>
          </a:p>
          <a:p>
            <a:r>
              <a:rPr lang="it-IT" dirty="0"/>
              <a:t>Se siamo in una strada rumorosa, fra tutti gli stimoli che arrivano alle nostre orecchie selezioniamo solo le parole del nostro amico, ignorando il rumore del traffico, anche se fossero molto forti. Se però, mentre stiamo chiacchierando, qualcuno pronuncia il nostro nome, noi ce ne accorgiamo. Non occorre che urli: anche se lo fa a bassa voce, la nostra attenzione viene attratta da questo nuovo stimolo, e ci consente di elaborarlo.</a:t>
            </a:r>
          </a:p>
          <a:p>
            <a:endParaRPr lang="it-IT" dirty="0"/>
          </a:p>
        </p:txBody>
      </p:sp>
      <p:sp>
        <p:nvSpPr>
          <p:cNvPr id="4" name="Rectangle 3">
            <a:extLst>
              <a:ext uri="{FF2B5EF4-FFF2-40B4-BE49-F238E27FC236}">
                <a16:creationId xmlns:a16="http://schemas.microsoft.com/office/drawing/2014/main" id="{FF376B5A-12E6-46BA-9461-CD7C8C9C8961}"/>
              </a:ext>
            </a:extLst>
          </p:cNvPr>
          <p:cNvSpPr/>
          <p:nvPr/>
        </p:nvSpPr>
        <p:spPr>
          <a:xfrm>
            <a:off x="645857" y="3429000"/>
            <a:ext cx="11390541" cy="2308324"/>
          </a:xfrm>
          <a:prstGeom prst="rect">
            <a:avLst/>
          </a:prstGeom>
        </p:spPr>
        <p:txBody>
          <a:bodyPr wrap="square">
            <a:spAutoFit/>
          </a:bodyPr>
          <a:lstStyle/>
          <a:p>
            <a:r>
              <a:rPr lang="it-IT" dirty="0"/>
              <a:t>Si parla di </a:t>
            </a:r>
            <a:r>
              <a:rPr lang="it-IT" b="1" dirty="0"/>
              <a:t>attenzione selettiva </a:t>
            </a:r>
            <a:r>
              <a:rPr lang="it-IT" dirty="0"/>
              <a:t>quando ci focalizziamo su un singolo evento escludendo gli altri, e di </a:t>
            </a:r>
            <a:r>
              <a:rPr lang="it-IT" b="1" dirty="0"/>
              <a:t>attenzione divisa </a:t>
            </a:r>
            <a:r>
              <a:rPr lang="it-IT" dirty="0"/>
              <a:t>quando seguiamo contemporaneamente più eventi. Non si tratta di due fenomeni indipendenti, ma di due aspetti dello stesso fenomeno.</a:t>
            </a:r>
          </a:p>
          <a:p>
            <a:r>
              <a:rPr lang="it-IT" dirty="0"/>
              <a:t>L’attenzione può essere influenzata da fattori esterni (</a:t>
            </a:r>
            <a:r>
              <a:rPr lang="it-IT" b="1" dirty="0"/>
              <a:t>esogeni</a:t>
            </a:r>
            <a:r>
              <a:rPr lang="it-IT" dirty="0"/>
              <a:t>) e interni (</a:t>
            </a:r>
            <a:r>
              <a:rPr lang="it-IT" b="1" dirty="0"/>
              <a:t>endogeni</a:t>
            </a:r>
            <a:r>
              <a:rPr lang="it-IT" dirty="0"/>
              <a:t>). Nel primo caso, sono le caratteristiche degli stimoli che arrivano ai nostri sensi che la influenzano, e numerosi studi cercano di determinare queste caratteristiche. Come quando qualcuno ci chiama per nome.</a:t>
            </a:r>
          </a:p>
          <a:p>
            <a:r>
              <a:rPr lang="it-IT" dirty="0"/>
              <a:t>Nel secondo caso, la nostra attenzione è guidata da noi stessi: dai nostri obiettivi, dalle nostre emozioni, dai nostri pensieri. L’importanza dei fattori endogeni è resa evidente da molti semplici esperimenti, come il seguente. </a:t>
            </a:r>
          </a:p>
        </p:txBody>
      </p:sp>
      <p:sp>
        <p:nvSpPr>
          <p:cNvPr id="11" name="Rectangle 10">
            <a:extLst>
              <a:ext uri="{FF2B5EF4-FFF2-40B4-BE49-F238E27FC236}">
                <a16:creationId xmlns:a16="http://schemas.microsoft.com/office/drawing/2014/main" id="{988A337D-AB87-44C1-9C7F-577559BDE3F6}"/>
              </a:ext>
            </a:extLst>
          </p:cNvPr>
          <p:cNvSpPr/>
          <p:nvPr/>
        </p:nvSpPr>
        <p:spPr>
          <a:xfrm>
            <a:off x="5328620" y="5991225"/>
            <a:ext cx="1415080" cy="57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Esperimento</a:t>
            </a:r>
          </a:p>
        </p:txBody>
      </p:sp>
      <p:grpSp>
        <p:nvGrpSpPr>
          <p:cNvPr id="26" name="Group 25">
            <a:extLst>
              <a:ext uri="{FF2B5EF4-FFF2-40B4-BE49-F238E27FC236}">
                <a16:creationId xmlns:a16="http://schemas.microsoft.com/office/drawing/2014/main" id="{C2CD7335-C734-4EB1-AAC7-057DD5622C69}"/>
              </a:ext>
            </a:extLst>
          </p:cNvPr>
          <p:cNvGrpSpPr/>
          <p:nvPr/>
        </p:nvGrpSpPr>
        <p:grpSpPr>
          <a:xfrm>
            <a:off x="1552575" y="7150104"/>
            <a:ext cx="9286875" cy="4638232"/>
            <a:chOff x="1590675" y="1172018"/>
            <a:chExt cx="9286875" cy="4638232"/>
          </a:xfrm>
        </p:grpSpPr>
        <p:grpSp>
          <p:nvGrpSpPr>
            <p:cNvPr id="24" name="Group 23">
              <a:extLst>
                <a:ext uri="{FF2B5EF4-FFF2-40B4-BE49-F238E27FC236}">
                  <a16:creationId xmlns:a16="http://schemas.microsoft.com/office/drawing/2014/main" id="{D70DDF2B-355D-465D-83A7-61249ECC0AF0}"/>
                </a:ext>
              </a:extLst>
            </p:cNvPr>
            <p:cNvGrpSpPr/>
            <p:nvPr/>
          </p:nvGrpSpPr>
          <p:grpSpPr>
            <a:xfrm>
              <a:off x="1590675" y="1172018"/>
              <a:ext cx="9286875" cy="4638232"/>
              <a:chOff x="1590675" y="1172018"/>
              <a:chExt cx="9286875" cy="4638232"/>
            </a:xfrm>
          </p:grpSpPr>
          <p:sp>
            <p:nvSpPr>
              <p:cNvPr id="18" name="Rectangle 17">
                <a:extLst>
                  <a:ext uri="{FF2B5EF4-FFF2-40B4-BE49-F238E27FC236}">
                    <a16:creationId xmlns:a16="http://schemas.microsoft.com/office/drawing/2014/main" id="{E1FBD619-CC55-423E-B6A9-3B9BF387639E}"/>
                  </a:ext>
                </a:extLst>
              </p:cNvPr>
              <p:cNvSpPr/>
              <p:nvPr/>
            </p:nvSpPr>
            <p:spPr>
              <a:xfrm>
                <a:off x="1590675" y="1172018"/>
                <a:ext cx="9286875" cy="463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Si chieda di contare i triangoli. Poi si nasconda la figura e gli si chieda il numero dei quadrati bianchi. Il nostro interlocutore non sarà in grado di rispondere: il compito che si era assegnato gli aveva fatto ignorare tutte le altre informazioni. La sua attenzione era rivolta esclusivamente ai triangoli.</a:t>
                </a:r>
              </a:p>
              <a:p>
                <a:pPr algn="ctr"/>
                <a:endParaRPr lang="it-IT" dirty="0"/>
              </a:p>
              <a:p>
                <a:pPr algn="ctr"/>
                <a:endParaRPr lang="it-IT" dirty="0"/>
              </a:p>
            </p:txBody>
          </p:sp>
          <p:pic>
            <p:nvPicPr>
              <p:cNvPr id="23" name="Picture 22">
                <a:extLst>
                  <a:ext uri="{FF2B5EF4-FFF2-40B4-BE49-F238E27FC236}">
                    <a16:creationId xmlns:a16="http://schemas.microsoft.com/office/drawing/2014/main" id="{4EF71959-71DC-4B21-B798-67CE01E8467C}"/>
                  </a:ext>
                </a:extLst>
              </p:cNvPr>
              <p:cNvPicPr>
                <a:picLocks noChangeAspect="1"/>
              </p:cNvPicPr>
              <p:nvPr/>
            </p:nvPicPr>
            <p:blipFill>
              <a:blip r:embed="rId6"/>
              <a:stretch>
                <a:fillRect/>
              </a:stretch>
            </p:blipFill>
            <p:spPr>
              <a:xfrm>
                <a:off x="3557486" y="3817047"/>
                <a:ext cx="5077028" cy="1868935"/>
              </a:xfrm>
              <a:prstGeom prst="rect">
                <a:avLst/>
              </a:prstGeom>
            </p:spPr>
          </p:pic>
        </p:grpSp>
        <p:sp>
          <p:nvSpPr>
            <p:cNvPr id="25" name="Oval 24">
              <a:extLst>
                <a:ext uri="{FF2B5EF4-FFF2-40B4-BE49-F238E27FC236}">
                  <a16:creationId xmlns:a16="http://schemas.microsoft.com/office/drawing/2014/main" id="{90ECD429-95EE-40E1-BEBF-A8FAFBB1C83D}"/>
                </a:ext>
              </a:extLst>
            </p:cNvPr>
            <p:cNvSpPr/>
            <p:nvPr/>
          </p:nvSpPr>
          <p:spPr>
            <a:xfrm>
              <a:off x="1714500" y="1191151"/>
              <a:ext cx="361950" cy="3689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t>X</a:t>
              </a:r>
            </a:p>
          </p:txBody>
        </p:sp>
      </p:grpSp>
      <p:grpSp>
        <p:nvGrpSpPr>
          <p:cNvPr id="17" name="Group 16">
            <a:extLst>
              <a:ext uri="{FF2B5EF4-FFF2-40B4-BE49-F238E27FC236}">
                <a16:creationId xmlns:a16="http://schemas.microsoft.com/office/drawing/2014/main" id="{3BF52E82-2287-48D0-96A2-9E7146E041AD}"/>
              </a:ext>
            </a:extLst>
          </p:cNvPr>
          <p:cNvGrpSpPr/>
          <p:nvPr/>
        </p:nvGrpSpPr>
        <p:grpSpPr>
          <a:xfrm>
            <a:off x="11147899" y="6168958"/>
            <a:ext cx="729574" cy="570689"/>
            <a:chOff x="11147899" y="6168958"/>
            <a:chExt cx="729574" cy="570689"/>
          </a:xfrm>
        </p:grpSpPr>
        <p:sp>
          <p:nvSpPr>
            <p:cNvPr id="20" name="Rectangle 19">
              <a:extLst>
                <a:ext uri="{FF2B5EF4-FFF2-40B4-BE49-F238E27FC236}">
                  <a16:creationId xmlns:a16="http://schemas.microsoft.com/office/drawing/2014/main" id="{C218D011-FA9F-4C6F-A012-8307B272227A}"/>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Graphic 20" descr="Back RTL">
              <a:hlinkClick r:id="rId7" action="ppaction://hlinksldjump"/>
              <a:extLst>
                <a:ext uri="{FF2B5EF4-FFF2-40B4-BE49-F238E27FC236}">
                  <a16:creationId xmlns:a16="http://schemas.microsoft.com/office/drawing/2014/main" id="{173D4179-1143-4203-B736-16BFFE3B53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sp>
        <p:nvSpPr>
          <p:cNvPr id="22" name="Hexagon 21">
            <a:hlinkClick r:id="rId10" action="ppaction://hlinksldjump"/>
            <a:extLst>
              <a:ext uri="{FF2B5EF4-FFF2-40B4-BE49-F238E27FC236}">
                <a16:creationId xmlns:a16="http://schemas.microsoft.com/office/drawing/2014/main" id="{33652778-3A9B-4668-B951-44EDD1F9B48A}"/>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3676600757"/>
      </p:ext>
    </p:extLst>
  </p:cSld>
  <p:clrMapOvr>
    <a:masterClrMapping/>
  </p:clrMapOvr>
  <p:transition>
    <p:wipe/>
  </p:transition>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125E-6 2.96296E-6 L -0.0082 -1.0176 " pathEditMode="relative" rAng="0" ptsTypes="AA">
                                      <p:cBhvr>
                                        <p:cTn id="6" dur="1000" fill="hold"/>
                                        <p:tgtEl>
                                          <p:spTgt spid="26"/>
                                        </p:tgtEl>
                                        <p:attrNameLst>
                                          <p:attrName>ppt_x</p:attrName>
                                          <p:attrName>ppt_y</p:attrName>
                                        </p:attrNameLst>
                                      </p:cBhvr>
                                      <p:rCtr x="-417" y="-50880"/>
                                    </p:animMotion>
                                  </p:childTnLst>
                                </p:cTn>
                              </p:par>
                            </p:childTnLst>
                          </p:cTn>
                        </p:par>
                      </p:childTnLst>
                    </p:cTn>
                  </p:par>
                </p:childTnLst>
              </p:cTn>
              <p:nextCondLst>
                <p:cond evt="onClick" delay="0">
                  <p:tgtEl>
                    <p:spTgt spid="11"/>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082 -1.0176 L -3.125E-6 -1.48148E-6 " pathEditMode="relative" rAng="0" ptsTypes="AA">
                                      <p:cBhvr>
                                        <p:cTn id="11" dur="1000" fill="hold"/>
                                        <p:tgtEl>
                                          <p:spTgt spid="26"/>
                                        </p:tgtEl>
                                        <p:attrNameLst>
                                          <p:attrName>ppt_x</p:attrName>
                                          <p:attrName>ppt_y</p:attrName>
                                        </p:attrNameLst>
                                      </p:cBhvr>
                                      <p:rCtr x="404" y="50903"/>
                                    </p:animMotion>
                                  </p:childTnLst>
                                </p:cTn>
                              </p:par>
                            </p:childTnLst>
                          </p:cTn>
                        </p:par>
                      </p:childTnLst>
                    </p:cTn>
                  </p:par>
                </p:childTnLst>
              </p:cTn>
              <p:nextCondLst>
                <p:cond evt="onClick" delay="0">
                  <p:tgtEl>
                    <p:spTgt spid="2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(5)</a:t>
            </a:r>
          </a:p>
        </p:txBody>
      </p:sp>
      <p:grpSp>
        <p:nvGrpSpPr>
          <p:cNvPr id="5" name="Group 4">
            <a:extLst>
              <a:ext uri="{FF2B5EF4-FFF2-40B4-BE49-F238E27FC236}">
                <a16:creationId xmlns:a16="http://schemas.microsoft.com/office/drawing/2014/main" id="{A6792F57-7233-4470-A1AD-C327CA55270B}"/>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F8E5A000-7996-49F1-8222-C1AD1334C7CE}"/>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245B606A-12F9-4A42-ADED-95BED96D6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Rectangle 1">
            <a:extLst>
              <a:ext uri="{FF2B5EF4-FFF2-40B4-BE49-F238E27FC236}">
                <a16:creationId xmlns:a16="http://schemas.microsoft.com/office/drawing/2014/main" id="{E9FF2969-A0A9-4EE5-A296-78D757895EE4}"/>
              </a:ext>
            </a:extLst>
          </p:cNvPr>
          <p:cNvSpPr/>
          <p:nvPr/>
        </p:nvSpPr>
        <p:spPr>
          <a:xfrm>
            <a:off x="622570" y="640565"/>
            <a:ext cx="11293813" cy="6186309"/>
          </a:xfrm>
          <a:prstGeom prst="rect">
            <a:avLst/>
          </a:prstGeom>
        </p:spPr>
        <p:txBody>
          <a:bodyPr wrap="square">
            <a:spAutoFit/>
          </a:bodyPr>
          <a:lstStyle/>
          <a:p>
            <a:r>
              <a:rPr lang="it-IT" dirty="0"/>
              <a:t>La nostra attenzione è tanto più focalizzata quanto più siamo impegnati in un compito difficile. </a:t>
            </a:r>
          </a:p>
          <a:p>
            <a:r>
              <a:rPr lang="it-IT" dirty="0"/>
              <a:t>Esempio giocatori di basket-gorilla[…]</a:t>
            </a:r>
          </a:p>
          <a:p>
            <a:endParaRPr lang="it-IT" dirty="0"/>
          </a:p>
          <a:p>
            <a:r>
              <a:rPr lang="it-IT" dirty="0"/>
              <a:t>Gli esperimenti mostrano che quando cerchiamo di prestare attenzione a più compiti contemporaneamente, le prestazioni sono in genere peggiori di quelle ottenute quando siamo impegnati negli stessi compiti, ma uno per volta. I sistemi che richiedono all’utente </a:t>
            </a:r>
            <a:r>
              <a:rPr lang="it-IT" b="1" dirty="0"/>
              <a:t>attenzione divisa </a:t>
            </a:r>
            <a:r>
              <a:rPr lang="it-IT" dirty="0"/>
              <a:t>possono risultare quindi poco usabili.</a:t>
            </a:r>
          </a:p>
          <a:p>
            <a:endParaRPr lang="it-IT" dirty="0"/>
          </a:p>
          <a:p>
            <a:r>
              <a:rPr lang="it-IT" dirty="0"/>
              <a:t>Durante la progettazione di un sistema interattivo si dovranno, quindi, considerare approfonditamente i seguenti aspetti:</a:t>
            </a:r>
          </a:p>
          <a:p>
            <a:pPr marL="342900" indent="-342900">
              <a:buAutoNum type="arabicPeriod"/>
            </a:pPr>
            <a:r>
              <a:rPr lang="it-IT" b="1" dirty="0"/>
              <a:t>come mantenere costantemente l’attenzione dell’utente sugli elementi desiderati dell’interfaccia </a:t>
            </a:r>
            <a:r>
              <a:rPr lang="it-IT" dirty="0"/>
              <a:t>- si può conseguire realizzando degli opportuni indizi attentivi (attentional cue) che attraggano e guidino l’attenzione dell’utente dove si desidera. Es: puntatore mouse.</a:t>
            </a:r>
          </a:p>
          <a:p>
            <a:pPr marL="342900" indent="-342900">
              <a:buAutoNum type="arabicPeriod"/>
            </a:pPr>
            <a:r>
              <a:rPr lang="it-IT" b="1" dirty="0"/>
              <a:t>come evitare interferenze indesiderate, che sottraggano l’attenzione dell’utente da tali elementi </a:t>
            </a:r>
            <a:r>
              <a:rPr lang="it-IT" dirty="0"/>
              <a:t>- Quando il campo visivo è troppo ampio o troppo complesso, si dovranno studiare degli indizi attentivi particolari. Es: spotlight teatro.                Non è necessario che gli indizi attentivi siano di grandi dimensioni, anche un testo ben contrastato va bene o delle          notifiche rosse sul logo di un app.</a:t>
            </a:r>
          </a:p>
          <a:p>
            <a:pPr marL="342900" indent="-342900">
              <a:buAutoNum type="arabicPeriod" startAt="3"/>
            </a:pPr>
            <a:r>
              <a:rPr lang="it-IT" b="1" dirty="0"/>
              <a:t>come ridurre al minimo le richieste di attenzione divisa poste dall’interfaccia.</a:t>
            </a:r>
          </a:p>
          <a:p>
            <a:endParaRPr lang="it-IT" b="1" dirty="0"/>
          </a:p>
          <a:p>
            <a:endParaRPr lang="it-IT" b="1" dirty="0"/>
          </a:p>
          <a:p>
            <a:endParaRPr lang="it-IT" dirty="0"/>
          </a:p>
          <a:p>
            <a:endParaRPr lang="it-IT" dirty="0"/>
          </a:p>
          <a:p>
            <a:endParaRPr lang="it-IT" dirty="0"/>
          </a:p>
          <a:p>
            <a:endParaRPr lang="it-IT" dirty="0"/>
          </a:p>
        </p:txBody>
      </p:sp>
      <p:grpSp>
        <p:nvGrpSpPr>
          <p:cNvPr id="12" name="Group 11">
            <a:extLst>
              <a:ext uri="{FF2B5EF4-FFF2-40B4-BE49-F238E27FC236}">
                <a16:creationId xmlns:a16="http://schemas.microsoft.com/office/drawing/2014/main" id="{7AAC8467-23B2-4382-A8D0-3E57E84E6E04}"/>
              </a:ext>
            </a:extLst>
          </p:cNvPr>
          <p:cNvGrpSpPr/>
          <p:nvPr/>
        </p:nvGrpSpPr>
        <p:grpSpPr>
          <a:xfrm>
            <a:off x="11147899" y="6168958"/>
            <a:ext cx="729574" cy="570689"/>
            <a:chOff x="11147899" y="6168958"/>
            <a:chExt cx="729574" cy="570689"/>
          </a:xfrm>
        </p:grpSpPr>
        <p:sp>
          <p:nvSpPr>
            <p:cNvPr id="13" name="Rectangle 12">
              <a:extLst>
                <a:ext uri="{FF2B5EF4-FFF2-40B4-BE49-F238E27FC236}">
                  <a16:creationId xmlns:a16="http://schemas.microsoft.com/office/drawing/2014/main" id="{CD52E3AF-46CE-495C-A654-9ABF31269421}"/>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Graphic 17" descr="Back RTL">
              <a:hlinkClick r:id="rId5" action="ppaction://hlinksldjump"/>
              <a:extLst>
                <a:ext uri="{FF2B5EF4-FFF2-40B4-BE49-F238E27FC236}">
                  <a16:creationId xmlns:a16="http://schemas.microsoft.com/office/drawing/2014/main" id="{17C0CFDB-10B8-4FA2-9622-5784B23997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11" name="Hexagon 10">
            <a:hlinkClick r:id="rId8" action="ppaction://hlinksldjump"/>
            <a:extLst>
              <a:ext uri="{FF2B5EF4-FFF2-40B4-BE49-F238E27FC236}">
                <a16:creationId xmlns:a16="http://schemas.microsoft.com/office/drawing/2014/main" id="{EEC7A8D4-8967-41CD-BC7B-B591CAFB8312}"/>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1406448832"/>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AE6E5E-6D85-4A94-A818-AD926A0E56D2}"/>
              </a:ext>
            </a:extLst>
          </p:cNvPr>
          <p:cNvSpPr/>
          <p:nvPr/>
        </p:nvSpPr>
        <p:spPr>
          <a:xfrm>
            <a:off x="120649" y="849110"/>
            <a:ext cx="6813551" cy="1477328"/>
          </a:xfrm>
          <a:prstGeom prst="rect">
            <a:avLst/>
          </a:prstGeom>
        </p:spPr>
        <p:txBody>
          <a:bodyPr wrap="square">
            <a:spAutoFit/>
          </a:bodyPr>
          <a:lstStyle/>
          <a:p>
            <a:r>
              <a:rPr lang="it-IT" dirty="0">
                <a:latin typeface="Bahnschrift SemiCondensed" panose="020B0502040204020203" pitchFamily="34" charset="0"/>
              </a:rPr>
              <a:t>Cos’è l’ingegneria del software?</a:t>
            </a:r>
          </a:p>
          <a:p>
            <a:r>
              <a:rPr lang="it-IT" dirty="0">
                <a:latin typeface="Bahnschrift SemiCondensed" panose="020B0502040204020203" pitchFamily="34" charset="0"/>
              </a:rPr>
              <a:t>• “L'applicazione di un approccio sistematico, disciplinato, quantificabile allasviluppo, funzionamento e manutenzione di software"</a:t>
            </a:r>
          </a:p>
          <a:p>
            <a:r>
              <a:rPr lang="it-IT" dirty="0">
                <a:latin typeface="Bahnschrift SemiCondensed" panose="020B0502040204020203" pitchFamily="34" charset="0"/>
              </a:rPr>
              <a:t>• "Lo stato dell'arte nello sviluppo di software di qualità nei tempi e nei limiti del budget"</a:t>
            </a:r>
          </a:p>
        </p:txBody>
      </p:sp>
      <p:sp>
        <p:nvSpPr>
          <p:cNvPr id="5" name="Rectangle 4">
            <a:extLst>
              <a:ext uri="{FF2B5EF4-FFF2-40B4-BE49-F238E27FC236}">
                <a16:creationId xmlns:a16="http://schemas.microsoft.com/office/drawing/2014/main" id="{C2F0FDA0-113B-4919-AA12-61FDA57999EF}"/>
              </a:ext>
            </a:extLst>
          </p:cNvPr>
          <p:cNvSpPr/>
          <p:nvPr/>
        </p:nvSpPr>
        <p:spPr>
          <a:xfrm>
            <a:off x="120649" y="2250056"/>
            <a:ext cx="6096000" cy="1200329"/>
          </a:xfrm>
          <a:prstGeom prst="rect">
            <a:avLst/>
          </a:prstGeom>
        </p:spPr>
        <p:txBody>
          <a:bodyPr>
            <a:spAutoFit/>
          </a:bodyPr>
          <a:lstStyle/>
          <a:p>
            <a:r>
              <a:rPr lang="it-IT" dirty="0">
                <a:latin typeface="Bahnschrift SemiCondensed" panose="020B0502040204020203" pitchFamily="34" charset="0"/>
              </a:rPr>
              <a:t>Produrre software non è  un’arte e neppure una scienza:</a:t>
            </a:r>
          </a:p>
          <a:p>
            <a:r>
              <a:rPr lang="it-IT" dirty="0">
                <a:latin typeface="Bahnschrift SemiCondensed" panose="020B0502040204020203" pitchFamily="34" charset="0"/>
              </a:rPr>
              <a:t>è un’industria</a:t>
            </a:r>
          </a:p>
          <a:p>
            <a:r>
              <a:rPr lang="it-IT" dirty="0">
                <a:latin typeface="Bahnschrift SemiCondensed" panose="020B0502040204020203" pitchFamily="34" charset="0"/>
              </a:rPr>
              <a:t>• Si lavora sempre in un contesto di gruppo e di azienda</a:t>
            </a:r>
          </a:p>
          <a:p>
            <a:r>
              <a:rPr lang="it-IT" dirty="0">
                <a:latin typeface="Bahnschrift SemiCondensed" panose="020B0502040204020203" pitchFamily="34" charset="0"/>
              </a:rPr>
              <a:t>• vincoli economici e requisiti di qualitá</a:t>
            </a:r>
          </a:p>
        </p:txBody>
      </p:sp>
      <p:grpSp>
        <p:nvGrpSpPr>
          <p:cNvPr id="110" name="Group 109">
            <a:extLst>
              <a:ext uri="{FF2B5EF4-FFF2-40B4-BE49-F238E27FC236}">
                <a16:creationId xmlns:a16="http://schemas.microsoft.com/office/drawing/2014/main" id="{093C9949-DCF6-4B19-87EE-8C609599C5B3}"/>
              </a:ext>
            </a:extLst>
          </p:cNvPr>
          <p:cNvGrpSpPr/>
          <p:nvPr/>
        </p:nvGrpSpPr>
        <p:grpSpPr>
          <a:xfrm>
            <a:off x="0" y="0"/>
            <a:ext cx="3301892" cy="6867428"/>
            <a:chOff x="0" y="0"/>
            <a:chExt cx="3301892" cy="6858001"/>
          </a:xfrm>
        </p:grpSpPr>
        <p:sp>
          <p:nvSpPr>
            <p:cNvPr id="111" name="Rectangle 110">
              <a:extLst>
                <a:ext uri="{FF2B5EF4-FFF2-40B4-BE49-F238E27FC236}">
                  <a16:creationId xmlns:a16="http://schemas.microsoft.com/office/drawing/2014/main" id="{60FAB811-A00E-4CCD-8140-7245D5BD0912}"/>
                </a:ext>
              </a:extLst>
            </p:cNvPr>
            <p:cNvSpPr/>
            <p:nvPr/>
          </p:nvSpPr>
          <p:spPr>
            <a:xfrm>
              <a:off x="0" y="0"/>
              <a:ext cx="2679699" cy="6858001"/>
            </a:xfrm>
            <a:prstGeom prst="rect">
              <a:avLst/>
            </a:prstGeom>
            <a:solidFill>
              <a:srgbClr val="394F8A"/>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2" name="Rectangle: Rounded Corners 161">
              <a:hlinkClick r:id="rId2" action="ppaction://hlinksldjump"/>
              <a:extLst>
                <a:ext uri="{FF2B5EF4-FFF2-40B4-BE49-F238E27FC236}">
                  <a16:creationId xmlns:a16="http://schemas.microsoft.com/office/drawing/2014/main" id="{F12AB264-0CA1-4D40-8158-3C39846A44C1}"/>
                </a:ext>
              </a:extLst>
            </p:cNvPr>
            <p:cNvSpPr/>
            <p:nvPr/>
          </p:nvSpPr>
          <p:spPr>
            <a:xfrm>
              <a:off x="120649" y="209276"/>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Introduzione</a:t>
              </a:r>
            </a:p>
          </p:txBody>
        </p:sp>
        <p:grpSp>
          <p:nvGrpSpPr>
            <p:cNvPr id="113" name="Group 112">
              <a:extLst>
                <a:ext uri="{FF2B5EF4-FFF2-40B4-BE49-F238E27FC236}">
                  <a16:creationId xmlns:a16="http://schemas.microsoft.com/office/drawing/2014/main" id="{B3F95921-E3CC-4A57-919C-E9AF0D67AF7C}"/>
                </a:ext>
              </a:extLst>
            </p:cNvPr>
            <p:cNvGrpSpPr/>
            <p:nvPr/>
          </p:nvGrpSpPr>
          <p:grpSpPr>
            <a:xfrm>
              <a:off x="2941892" y="190878"/>
              <a:ext cx="360000" cy="217351"/>
              <a:chOff x="2941892" y="190878"/>
              <a:chExt cx="360000" cy="217351"/>
            </a:xfrm>
          </p:grpSpPr>
          <p:sp>
            <p:nvSpPr>
              <p:cNvPr id="159" name="Rectangle: Rounded Corners 158">
                <a:extLst>
                  <a:ext uri="{FF2B5EF4-FFF2-40B4-BE49-F238E27FC236}">
                    <a16:creationId xmlns:a16="http://schemas.microsoft.com/office/drawing/2014/main" id="{634C9AFE-61CA-486D-8587-19C88B9FDAB9}"/>
                  </a:ext>
                </a:extLst>
              </p:cNvPr>
              <p:cNvSpPr/>
              <p:nvPr/>
            </p:nvSpPr>
            <p:spPr>
              <a:xfrm>
                <a:off x="2941892" y="190878"/>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0" name="Rectangle: Rounded Corners 159">
                <a:extLst>
                  <a:ext uri="{FF2B5EF4-FFF2-40B4-BE49-F238E27FC236}">
                    <a16:creationId xmlns:a16="http://schemas.microsoft.com/office/drawing/2014/main" id="{C851EA59-5510-4A38-8AFE-1DE20026C9E3}"/>
                  </a:ext>
                </a:extLst>
              </p:cNvPr>
              <p:cNvSpPr/>
              <p:nvPr/>
            </p:nvSpPr>
            <p:spPr>
              <a:xfrm>
                <a:off x="2941892" y="279771"/>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1" name="Rectangle: Rounded Corners 160">
                <a:extLst>
                  <a:ext uri="{FF2B5EF4-FFF2-40B4-BE49-F238E27FC236}">
                    <a16:creationId xmlns:a16="http://schemas.microsoft.com/office/drawing/2014/main" id="{68DBD451-CDCC-4AF6-A4A5-6672723BB514}"/>
                  </a:ext>
                </a:extLst>
              </p:cNvPr>
              <p:cNvSpPr/>
              <p:nvPr/>
            </p:nvSpPr>
            <p:spPr>
              <a:xfrm>
                <a:off x="2941892" y="372229"/>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114" name="Group 113">
              <a:extLst>
                <a:ext uri="{FF2B5EF4-FFF2-40B4-BE49-F238E27FC236}">
                  <a16:creationId xmlns:a16="http://schemas.microsoft.com/office/drawing/2014/main" id="{4B53D7F3-1AF3-480F-A80D-D64E378B9374}"/>
                </a:ext>
              </a:extLst>
            </p:cNvPr>
            <p:cNvGrpSpPr/>
            <p:nvPr/>
          </p:nvGrpSpPr>
          <p:grpSpPr>
            <a:xfrm>
              <a:off x="120649" y="617505"/>
              <a:ext cx="2438400" cy="338653"/>
              <a:chOff x="237547" y="162719"/>
              <a:chExt cx="1457325" cy="197644"/>
            </a:xfrm>
            <a:solidFill>
              <a:schemeClr val="bg1"/>
            </a:solidFill>
          </p:grpSpPr>
          <p:sp>
            <p:nvSpPr>
              <p:cNvPr id="157" name="Rectangle: Rounded Corners 156">
                <a:hlinkClick r:id="rId3" action="ppaction://hlinksldjump"/>
                <a:extLst>
                  <a:ext uri="{FF2B5EF4-FFF2-40B4-BE49-F238E27FC236}">
                    <a16:creationId xmlns:a16="http://schemas.microsoft.com/office/drawing/2014/main" id="{4F5CC244-882D-47D0-9D65-CBB85589DE5A}"/>
                  </a:ext>
                </a:extLst>
              </p:cNvPr>
              <p:cNvSpPr/>
              <p:nvPr/>
            </p:nvSpPr>
            <p:spPr>
              <a:xfrm>
                <a:off x="237547" y="162719"/>
                <a:ext cx="1457325" cy="197644"/>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a:t>
                </a:r>
              </a:p>
            </p:txBody>
          </p:sp>
          <p:sp>
            <p:nvSpPr>
              <p:cNvPr id="158" name="Oval 157">
                <a:extLst>
                  <a:ext uri="{FF2B5EF4-FFF2-40B4-BE49-F238E27FC236}">
                    <a16:creationId xmlns:a16="http://schemas.microsoft.com/office/drawing/2014/main" id="{2C0111C2-3EF9-4861-B4B2-FE860A58E77F}"/>
                  </a:ext>
                </a:extLst>
              </p:cNvPr>
              <p:cNvSpPr/>
              <p:nvPr/>
            </p:nvSpPr>
            <p:spPr>
              <a:xfrm>
                <a:off x="280056" y="209087"/>
                <a:ext cx="107578" cy="104907"/>
              </a:xfrm>
              <a:prstGeom prst="ellipse">
                <a:avLst/>
              </a:prstGeom>
              <a:solidFill>
                <a:schemeClr val="bg1">
                  <a:lumMod val="95000"/>
                </a:schemeClr>
              </a:solidFill>
              <a:ln>
                <a:solidFill>
                  <a:srgbClr val="EAD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55" name="Rectangle: Rounded Corners 154">
              <a:hlinkClick r:id="rId4" action="ppaction://hlinksldjump"/>
              <a:extLst>
                <a:ext uri="{FF2B5EF4-FFF2-40B4-BE49-F238E27FC236}">
                  <a16:creationId xmlns:a16="http://schemas.microsoft.com/office/drawing/2014/main" id="{ACC14993-7C2D-4AA7-8A27-D7A028C81491}"/>
                </a:ext>
              </a:extLst>
            </p:cNvPr>
            <p:cNvSpPr/>
            <p:nvPr/>
          </p:nvSpPr>
          <p:spPr>
            <a:xfrm>
              <a:off x="120649" y="102331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2</a:t>
              </a:r>
            </a:p>
          </p:txBody>
        </p:sp>
        <p:sp>
          <p:nvSpPr>
            <p:cNvPr id="153" name="Rectangle: Rounded Corners 152">
              <a:hlinkClick r:id="rId5" action="ppaction://hlinksldjump"/>
              <a:extLst>
                <a:ext uri="{FF2B5EF4-FFF2-40B4-BE49-F238E27FC236}">
                  <a16:creationId xmlns:a16="http://schemas.microsoft.com/office/drawing/2014/main" id="{A0840D64-462F-4C47-8A57-68819D19F9F5}"/>
                </a:ext>
              </a:extLst>
            </p:cNvPr>
            <p:cNvSpPr/>
            <p:nvPr/>
          </p:nvSpPr>
          <p:spPr>
            <a:xfrm>
              <a:off x="120649" y="142912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3</a:t>
              </a:r>
            </a:p>
          </p:txBody>
        </p:sp>
        <p:sp>
          <p:nvSpPr>
            <p:cNvPr id="151" name="Rectangle: Rounded Corners 150">
              <a:hlinkClick r:id="rId6" action="ppaction://hlinksldjump"/>
              <a:extLst>
                <a:ext uri="{FF2B5EF4-FFF2-40B4-BE49-F238E27FC236}">
                  <a16:creationId xmlns:a16="http://schemas.microsoft.com/office/drawing/2014/main" id="{2B2151A3-3C06-4292-915F-89008B5003CF}"/>
                </a:ext>
              </a:extLst>
            </p:cNvPr>
            <p:cNvSpPr/>
            <p:nvPr/>
          </p:nvSpPr>
          <p:spPr>
            <a:xfrm>
              <a:off x="120649" y="183492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4</a:t>
              </a:r>
            </a:p>
          </p:txBody>
        </p:sp>
        <p:sp>
          <p:nvSpPr>
            <p:cNvPr id="149" name="Rectangle: Rounded Corners 148">
              <a:hlinkClick r:id="rId7" action="ppaction://hlinksldjump"/>
              <a:extLst>
                <a:ext uri="{FF2B5EF4-FFF2-40B4-BE49-F238E27FC236}">
                  <a16:creationId xmlns:a16="http://schemas.microsoft.com/office/drawing/2014/main" id="{4A1EEE97-AC9A-4A4E-A379-88AEA3394D01}"/>
                </a:ext>
              </a:extLst>
            </p:cNvPr>
            <p:cNvSpPr/>
            <p:nvPr/>
          </p:nvSpPr>
          <p:spPr>
            <a:xfrm>
              <a:off x="120649" y="224073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5</a:t>
              </a:r>
            </a:p>
          </p:txBody>
        </p:sp>
        <p:sp>
          <p:nvSpPr>
            <p:cNvPr id="147" name="Rectangle: Rounded Corners 146">
              <a:hlinkClick r:id="rId3" action="ppaction://hlinksldjump"/>
              <a:extLst>
                <a:ext uri="{FF2B5EF4-FFF2-40B4-BE49-F238E27FC236}">
                  <a16:creationId xmlns:a16="http://schemas.microsoft.com/office/drawing/2014/main" id="{62D10318-9D11-49E1-B165-F0885938AF2F}"/>
                </a:ext>
              </a:extLst>
            </p:cNvPr>
            <p:cNvSpPr/>
            <p:nvPr/>
          </p:nvSpPr>
          <p:spPr>
            <a:xfrm>
              <a:off x="120649" y="264654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6</a:t>
              </a:r>
            </a:p>
          </p:txBody>
        </p:sp>
        <p:sp>
          <p:nvSpPr>
            <p:cNvPr id="145" name="Rectangle: Rounded Corners 144">
              <a:extLst>
                <a:ext uri="{FF2B5EF4-FFF2-40B4-BE49-F238E27FC236}">
                  <a16:creationId xmlns:a16="http://schemas.microsoft.com/office/drawing/2014/main" id="{815CA16E-D7A8-451A-B4D0-E26A21E2A671}"/>
                </a:ext>
              </a:extLst>
            </p:cNvPr>
            <p:cNvSpPr/>
            <p:nvPr/>
          </p:nvSpPr>
          <p:spPr>
            <a:xfrm>
              <a:off x="120649" y="305235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7</a:t>
              </a:r>
            </a:p>
          </p:txBody>
        </p:sp>
        <p:sp>
          <p:nvSpPr>
            <p:cNvPr id="143" name="Rectangle: Rounded Corners 142">
              <a:extLst>
                <a:ext uri="{FF2B5EF4-FFF2-40B4-BE49-F238E27FC236}">
                  <a16:creationId xmlns:a16="http://schemas.microsoft.com/office/drawing/2014/main" id="{5FDF3814-3DA0-4333-BC49-EF199F2892FE}"/>
                </a:ext>
              </a:extLst>
            </p:cNvPr>
            <p:cNvSpPr/>
            <p:nvPr/>
          </p:nvSpPr>
          <p:spPr>
            <a:xfrm>
              <a:off x="120649" y="345816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8</a:t>
              </a:r>
            </a:p>
          </p:txBody>
        </p:sp>
        <p:sp>
          <p:nvSpPr>
            <p:cNvPr id="141" name="Rectangle: Rounded Corners 140">
              <a:extLst>
                <a:ext uri="{FF2B5EF4-FFF2-40B4-BE49-F238E27FC236}">
                  <a16:creationId xmlns:a16="http://schemas.microsoft.com/office/drawing/2014/main" id="{A21BE720-1D8F-4741-AD02-70988052C421}"/>
                </a:ext>
              </a:extLst>
            </p:cNvPr>
            <p:cNvSpPr/>
            <p:nvPr/>
          </p:nvSpPr>
          <p:spPr>
            <a:xfrm>
              <a:off x="120649" y="386396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9</a:t>
              </a:r>
            </a:p>
          </p:txBody>
        </p:sp>
        <p:sp>
          <p:nvSpPr>
            <p:cNvPr id="139" name="Rectangle: Rounded Corners 138">
              <a:extLst>
                <a:ext uri="{FF2B5EF4-FFF2-40B4-BE49-F238E27FC236}">
                  <a16:creationId xmlns:a16="http://schemas.microsoft.com/office/drawing/2014/main" id="{A4B99FEC-03B3-4539-AF03-4C78DA1E417E}"/>
                </a:ext>
              </a:extLst>
            </p:cNvPr>
            <p:cNvSpPr/>
            <p:nvPr/>
          </p:nvSpPr>
          <p:spPr>
            <a:xfrm>
              <a:off x="120649" y="426977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10</a:t>
              </a:r>
            </a:p>
          </p:txBody>
        </p:sp>
        <p:sp>
          <p:nvSpPr>
            <p:cNvPr id="137" name="Rectangle: Rounded Corners 136">
              <a:extLst>
                <a:ext uri="{FF2B5EF4-FFF2-40B4-BE49-F238E27FC236}">
                  <a16:creationId xmlns:a16="http://schemas.microsoft.com/office/drawing/2014/main" id="{68FB8E30-4CCB-42D1-AE52-BDFBC9BCF876}"/>
                </a:ext>
              </a:extLst>
            </p:cNvPr>
            <p:cNvSpPr/>
            <p:nvPr/>
          </p:nvSpPr>
          <p:spPr>
            <a:xfrm>
              <a:off x="120649" y="467558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11</a:t>
              </a:r>
            </a:p>
          </p:txBody>
        </p:sp>
        <p:sp>
          <p:nvSpPr>
            <p:cNvPr id="135" name="Rectangle: Rounded Corners 134">
              <a:extLst>
                <a:ext uri="{FF2B5EF4-FFF2-40B4-BE49-F238E27FC236}">
                  <a16:creationId xmlns:a16="http://schemas.microsoft.com/office/drawing/2014/main" id="{C0903726-F996-4438-A5A8-2004CD60CC48}"/>
                </a:ext>
              </a:extLst>
            </p:cNvPr>
            <p:cNvSpPr/>
            <p:nvPr/>
          </p:nvSpPr>
          <p:spPr>
            <a:xfrm>
              <a:off x="120649" y="508139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12</a:t>
              </a:r>
            </a:p>
          </p:txBody>
        </p:sp>
        <p:sp>
          <p:nvSpPr>
            <p:cNvPr id="133" name="Rectangle: Rounded Corners 132">
              <a:extLst>
                <a:ext uri="{FF2B5EF4-FFF2-40B4-BE49-F238E27FC236}">
                  <a16:creationId xmlns:a16="http://schemas.microsoft.com/office/drawing/2014/main" id="{2F3D5B82-8BC9-4E99-99CF-85BED13CAD7E}"/>
                </a:ext>
              </a:extLst>
            </p:cNvPr>
            <p:cNvSpPr/>
            <p:nvPr/>
          </p:nvSpPr>
          <p:spPr>
            <a:xfrm>
              <a:off x="120649" y="548720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13</a:t>
              </a:r>
            </a:p>
          </p:txBody>
        </p:sp>
        <p:sp>
          <p:nvSpPr>
            <p:cNvPr id="131" name="Rectangle: Rounded Corners 130">
              <a:extLst>
                <a:ext uri="{FF2B5EF4-FFF2-40B4-BE49-F238E27FC236}">
                  <a16:creationId xmlns:a16="http://schemas.microsoft.com/office/drawing/2014/main" id="{DAD61CA1-7225-4868-AE3B-3E9DE2830559}"/>
                </a:ext>
              </a:extLst>
            </p:cNvPr>
            <p:cNvSpPr/>
            <p:nvPr/>
          </p:nvSpPr>
          <p:spPr>
            <a:xfrm>
              <a:off x="120649" y="589300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14</a:t>
              </a:r>
            </a:p>
          </p:txBody>
        </p:sp>
        <p:sp>
          <p:nvSpPr>
            <p:cNvPr id="129" name="Rectangle: Rounded Corners 128">
              <a:extLst>
                <a:ext uri="{FF2B5EF4-FFF2-40B4-BE49-F238E27FC236}">
                  <a16:creationId xmlns:a16="http://schemas.microsoft.com/office/drawing/2014/main" id="{73453EAC-BE82-4D7B-A918-ABD76879AF00}"/>
                </a:ext>
              </a:extLst>
            </p:cNvPr>
            <p:cNvSpPr/>
            <p:nvPr/>
          </p:nvSpPr>
          <p:spPr>
            <a:xfrm>
              <a:off x="120649" y="629881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15</a:t>
              </a:r>
            </a:p>
          </p:txBody>
        </p:sp>
      </p:grpSp>
      <p:sp>
        <p:nvSpPr>
          <p:cNvPr id="164" name="TextBox 163">
            <a:extLst>
              <a:ext uri="{FF2B5EF4-FFF2-40B4-BE49-F238E27FC236}">
                <a16:creationId xmlns:a16="http://schemas.microsoft.com/office/drawing/2014/main" id="{868EBCDB-383F-405D-A899-0B4E56F44D93}"/>
              </a:ext>
            </a:extLst>
          </p:cNvPr>
          <p:cNvSpPr txBox="1"/>
          <p:nvPr/>
        </p:nvSpPr>
        <p:spPr>
          <a:xfrm>
            <a:off x="4958216" y="18797"/>
            <a:ext cx="2275567" cy="707886"/>
          </a:xfrm>
          <a:prstGeom prst="rect">
            <a:avLst/>
          </a:prstGeom>
          <a:noFill/>
        </p:spPr>
        <p:txBody>
          <a:bodyPr wrap="square" rtlCol="0">
            <a:spAutoFit/>
          </a:bodyPr>
          <a:lstStyle/>
          <a:p>
            <a:r>
              <a:rPr lang="it-IT" sz="4000" dirty="0">
                <a:latin typeface="Britannic Bold" panose="020B0903060703020204" pitchFamily="34" charset="0"/>
              </a:rPr>
              <a:t>Lezione I</a:t>
            </a:r>
          </a:p>
        </p:txBody>
      </p:sp>
      <p:sp>
        <p:nvSpPr>
          <p:cNvPr id="172" name="Hexagon 171">
            <a:extLst>
              <a:ext uri="{FF2B5EF4-FFF2-40B4-BE49-F238E27FC236}">
                <a16:creationId xmlns:a16="http://schemas.microsoft.com/office/drawing/2014/main" id="{FFF9E2FA-49BC-46C7-BAC0-46901C1FFD5D}"/>
              </a:ext>
            </a:extLst>
          </p:cNvPr>
          <p:cNvSpPr/>
          <p:nvPr/>
        </p:nvSpPr>
        <p:spPr>
          <a:xfrm>
            <a:off x="11131296" y="5197328"/>
            <a:ext cx="864000" cy="720000"/>
          </a:xfrm>
          <a:prstGeom prst="hex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3" name="Hexagon 172">
            <a:extLst>
              <a:ext uri="{FF2B5EF4-FFF2-40B4-BE49-F238E27FC236}">
                <a16:creationId xmlns:a16="http://schemas.microsoft.com/office/drawing/2014/main" id="{C6587C57-5B80-4FCE-ABEB-28D42A53444B}"/>
              </a:ext>
            </a:extLst>
          </p:cNvPr>
          <p:cNvSpPr/>
          <p:nvPr/>
        </p:nvSpPr>
        <p:spPr>
          <a:xfrm>
            <a:off x="10385044" y="5602326"/>
            <a:ext cx="864000" cy="720000"/>
          </a:xfrm>
          <a:prstGeom prst="hex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5" name="Hexagon 174">
            <a:extLst>
              <a:ext uri="{FF2B5EF4-FFF2-40B4-BE49-F238E27FC236}">
                <a16:creationId xmlns:a16="http://schemas.microsoft.com/office/drawing/2014/main" id="{EBE92EC3-689C-456C-B655-49E3F4A04089}"/>
              </a:ext>
            </a:extLst>
          </p:cNvPr>
          <p:cNvSpPr/>
          <p:nvPr/>
        </p:nvSpPr>
        <p:spPr>
          <a:xfrm>
            <a:off x="11131296" y="4390767"/>
            <a:ext cx="864000" cy="720000"/>
          </a:xfrm>
          <a:prstGeom prst="hex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9" name="Hexagon 178">
            <a:hlinkClick r:id="rId8" action="ppaction://hlinksldjump"/>
            <a:extLst>
              <a:ext uri="{FF2B5EF4-FFF2-40B4-BE49-F238E27FC236}">
                <a16:creationId xmlns:a16="http://schemas.microsoft.com/office/drawing/2014/main" id="{054ECCD1-AA60-4912-8FE5-3019B7EF3673}"/>
              </a:ext>
            </a:extLst>
          </p:cNvPr>
          <p:cNvSpPr/>
          <p:nvPr/>
        </p:nvSpPr>
        <p:spPr>
          <a:xfrm>
            <a:off x="10385044" y="3962012"/>
            <a:ext cx="864000"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Qualità del software</a:t>
            </a:r>
          </a:p>
        </p:txBody>
      </p:sp>
      <p:sp>
        <p:nvSpPr>
          <p:cNvPr id="180" name="Hexagon 179">
            <a:extLst>
              <a:ext uri="{FF2B5EF4-FFF2-40B4-BE49-F238E27FC236}">
                <a16:creationId xmlns:a16="http://schemas.microsoft.com/office/drawing/2014/main" id="{C3C7AB6A-CA56-42CA-A39E-A1113ED5DB28}"/>
              </a:ext>
            </a:extLst>
          </p:cNvPr>
          <p:cNvSpPr/>
          <p:nvPr/>
        </p:nvSpPr>
        <p:spPr>
          <a:xfrm>
            <a:off x="9638792" y="4375803"/>
            <a:ext cx="864000" cy="720000"/>
          </a:xfrm>
          <a:prstGeom prst="hex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1" name="Hexagon 180">
            <a:extLst>
              <a:ext uri="{FF2B5EF4-FFF2-40B4-BE49-F238E27FC236}">
                <a16:creationId xmlns:a16="http://schemas.microsoft.com/office/drawing/2014/main" id="{59072B46-F42C-456B-B5B2-9CC62DCAFDD3}"/>
              </a:ext>
            </a:extLst>
          </p:cNvPr>
          <p:cNvSpPr/>
          <p:nvPr/>
        </p:nvSpPr>
        <p:spPr>
          <a:xfrm>
            <a:off x="9638792" y="5180071"/>
            <a:ext cx="864000" cy="720000"/>
          </a:xfrm>
          <a:prstGeom prst="hex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6C103EC9-0836-4D57-83EB-2EEF8EC58047}"/>
              </a:ext>
            </a:extLst>
          </p:cNvPr>
          <p:cNvGrpSpPr/>
          <p:nvPr/>
        </p:nvGrpSpPr>
        <p:grpSpPr>
          <a:xfrm>
            <a:off x="10385044" y="4774744"/>
            <a:ext cx="864000" cy="720000"/>
            <a:chOff x="10385044" y="4774744"/>
            <a:chExt cx="864000" cy="720000"/>
          </a:xfrm>
        </p:grpSpPr>
        <p:sp>
          <p:nvSpPr>
            <p:cNvPr id="174" name="Hexagon 173">
              <a:extLst>
                <a:ext uri="{FF2B5EF4-FFF2-40B4-BE49-F238E27FC236}">
                  <a16:creationId xmlns:a16="http://schemas.microsoft.com/office/drawing/2014/main" id="{3C1AD5C9-994B-4498-80DC-D6DCC5A908AA}"/>
                </a:ext>
              </a:extLst>
            </p:cNvPr>
            <p:cNvSpPr/>
            <p:nvPr/>
          </p:nvSpPr>
          <p:spPr>
            <a:xfrm>
              <a:off x="10385044" y="4774744"/>
              <a:ext cx="864000"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Graphic 11" descr="Paperclip">
              <a:extLst>
                <a:ext uri="{FF2B5EF4-FFF2-40B4-BE49-F238E27FC236}">
                  <a16:creationId xmlns:a16="http://schemas.microsoft.com/office/drawing/2014/main" id="{ED3417D0-44B8-4061-8864-7856061613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43540" y="4851571"/>
              <a:ext cx="587756" cy="587756"/>
            </a:xfrm>
            <a:prstGeom prst="rect">
              <a:avLst/>
            </a:prstGeom>
          </p:spPr>
        </p:pic>
      </p:grpSp>
    </p:spTree>
    <p:extLst>
      <p:ext uri="{BB962C8B-B14F-4D97-AF65-F5344CB8AC3E}">
        <p14:creationId xmlns:p14="http://schemas.microsoft.com/office/powerpoint/2010/main" val="1501091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00091 -0.00069 L -0.22019 -0.00139 " pathEditMode="relative" rAng="0" ptsTypes="AA">
                                      <p:cBhvr>
                                        <p:cTn id="6" dur="1000" fill="hold"/>
                                        <p:tgtEl>
                                          <p:spTgt spid="110"/>
                                        </p:tgtEl>
                                        <p:attrNameLst>
                                          <p:attrName>ppt_x</p:attrName>
                                          <p:attrName>ppt_y</p:attrName>
                                        </p:attrNameLst>
                                      </p:cBhvr>
                                      <p:rCtr x="-10990" y="231"/>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0"/>
                    </p:tgtEl>
                  </p:cond>
                </p:stCondLst>
                <p:endSync evt="end" delay="0">
                  <p:rtn val="all"/>
                </p:endSync>
                <p:childTnLst>
                  <p:par>
                    <p:cTn id="8" fill="hold">
                      <p:stCondLst>
                        <p:cond delay="0"/>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22019 -0.00139 L -0.0009 -0.0007 " pathEditMode="fixed" rAng="0" ptsTypes="AA">
                                      <p:cBhvr>
                                        <p:cTn id="11" dur="1000" fill="hold"/>
                                        <p:tgtEl>
                                          <p:spTgt spid="110"/>
                                        </p:tgtEl>
                                        <p:attrNameLst>
                                          <p:attrName>ppt_x</p:attrName>
                                          <p:attrName>ppt_y</p:attrName>
                                        </p:attrNameLst>
                                      </p:cBhvr>
                                      <p:rCtr x="10990" y="0"/>
                                    </p:animMotion>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3.33333E-6 -0.00092 L -0.22019 -0.00139 " pathEditMode="relative" rAng="0" ptsTypes="AA">
                                      <p:cBhvr>
                                        <p:cTn id="15" dur="1000" fill="hold"/>
                                        <p:tgtEl>
                                          <p:spTgt spid="110"/>
                                        </p:tgtEl>
                                        <p:attrNameLst>
                                          <p:attrName>ppt_x</p:attrName>
                                          <p:attrName>ppt_y</p:attrName>
                                        </p:attrNameLst>
                                      </p:cBhvr>
                                      <p:rCtr x="-10990" y="-23"/>
                                    </p:animMotion>
                                  </p:childTnLst>
                                </p:cTn>
                              </p:par>
                            </p:childTnLst>
                          </p:cTn>
                        </p:par>
                      </p:childTnLst>
                    </p:cTn>
                  </p:par>
                </p:childTnLst>
              </p:cTn>
              <p:nextCondLst>
                <p:cond evt="onClick" delay="0">
                  <p:tgtEl>
                    <p:spTgt spid="110"/>
                  </p:tgtEl>
                </p:cond>
              </p:nextCondLst>
            </p:seq>
            <p:seq concurrent="1" nextAc="seek">
              <p:cTn id="16" restart="whenNotActive" fill="hold" evtFilter="cancelBubble" nodeType="interactiveSeq">
                <p:stCondLst>
                  <p:cond evt="onClick" delay="0">
                    <p:tgtEl>
                      <p:spTgt spid="13"/>
                    </p:tgtEl>
                  </p:cond>
                </p:stCondLst>
                <p:endSync evt="end" delay="0">
                  <p:rtn val="all"/>
                </p:endSync>
                <p:childTnLst>
                  <p:par>
                    <p:cTn id="17" fill="hold">
                      <p:stCondLst>
                        <p:cond delay="0"/>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anim calcmode="lin" valueType="num">
                                      <p:cBhvr additive="base">
                                        <p:cTn id="21" dur="500" fill="hold"/>
                                        <p:tgtEl>
                                          <p:spTgt spid="180"/>
                                        </p:tgtEl>
                                        <p:attrNameLst>
                                          <p:attrName>ppt_x</p:attrName>
                                        </p:attrNameLst>
                                      </p:cBhvr>
                                      <p:tavLst>
                                        <p:tav tm="0">
                                          <p:val>
                                            <p:strVal val="#ppt_x"/>
                                          </p:val>
                                        </p:tav>
                                        <p:tav tm="100000">
                                          <p:val>
                                            <p:strVal val="#ppt_x"/>
                                          </p:val>
                                        </p:tav>
                                      </p:tavLst>
                                    </p:anim>
                                    <p:anim calcmode="lin" valueType="num">
                                      <p:cBhvr additive="base">
                                        <p:cTn id="22" dur="500" fill="hold"/>
                                        <p:tgtEl>
                                          <p:spTgt spid="18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9"/>
                                        </p:tgtEl>
                                        <p:attrNameLst>
                                          <p:attrName>style.visibility</p:attrName>
                                        </p:attrNameLst>
                                      </p:cBhvr>
                                      <p:to>
                                        <p:strVal val="visible"/>
                                      </p:to>
                                    </p:set>
                                    <p:anim calcmode="lin" valueType="num">
                                      <p:cBhvr additive="base">
                                        <p:cTn id="25" dur="500" fill="hold"/>
                                        <p:tgtEl>
                                          <p:spTgt spid="179"/>
                                        </p:tgtEl>
                                        <p:attrNameLst>
                                          <p:attrName>ppt_x</p:attrName>
                                        </p:attrNameLst>
                                      </p:cBhvr>
                                      <p:tavLst>
                                        <p:tav tm="0">
                                          <p:val>
                                            <p:strVal val="#ppt_x"/>
                                          </p:val>
                                        </p:tav>
                                        <p:tav tm="100000">
                                          <p:val>
                                            <p:strVal val="#ppt_x"/>
                                          </p:val>
                                        </p:tav>
                                      </p:tavLst>
                                    </p:anim>
                                    <p:anim calcmode="lin" valueType="num">
                                      <p:cBhvr additive="base">
                                        <p:cTn id="26" dur="500" fill="hold"/>
                                        <p:tgtEl>
                                          <p:spTgt spid="17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5"/>
                                        </p:tgtEl>
                                        <p:attrNameLst>
                                          <p:attrName>style.visibility</p:attrName>
                                        </p:attrNameLst>
                                      </p:cBhvr>
                                      <p:to>
                                        <p:strVal val="visible"/>
                                      </p:to>
                                    </p:set>
                                    <p:anim calcmode="lin" valueType="num">
                                      <p:cBhvr additive="base">
                                        <p:cTn id="29" dur="500" fill="hold"/>
                                        <p:tgtEl>
                                          <p:spTgt spid="175"/>
                                        </p:tgtEl>
                                        <p:attrNameLst>
                                          <p:attrName>ppt_x</p:attrName>
                                        </p:attrNameLst>
                                      </p:cBhvr>
                                      <p:tavLst>
                                        <p:tav tm="0">
                                          <p:val>
                                            <p:strVal val="#ppt_x"/>
                                          </p:val>
                                        </p:tav>
                                        <p:tav tm="100000">
                                          <p:val>
                                            <p:strVal val="#ppt_x"/>
                                          </p:val>
                                        </p:tav>
                                      </p:tavLst>
                                    </p:anim>
                                    <p:anim calcmode="lin" valueType="num">
                                      <p:cBhvr additive="base">
                                        <p:cTn id="30" dur="500" fill="hold"/>
                                        <p:tgtEl>
                                          <p:spTgt spid="17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2"/>
                                        </p:tgtEl>
                                        <p:attrNameLst>
                                          <p:attrName>style.visibility</p:attrName>
                                        </p:attrNameLst>
                                      </p:cBhvr>
                                      <p:to>
                                        <p:strVal val="visible"/>
                                      </p:to>
                                    </p:set>
                                    <p:anim calcmode="lin" valueType="num">
                                      <p:cBhvr additive="base">
                                        <p:cTn id="33" dur="500" fill="hold"/>
                                        <p:tgtEl>
                                          <p:spTgt spid="172"/>
                                        </p:tgtEl>
                                        <p:attrNameLst>
                                          <p:attrName>ppt_x</p:attrName>
                                        </p:attrNameLst>
                                      </p:cBhvr>
                                      <p:tavLst>
                                        <p:tav tm="0">
                                          <p:val>
                                            <p:strVal val="#ppt_x"/>
                                          </p:val>
                                        </p:tav>
                                        <p:tav tm="100000">
                                          <p:val>
                                            <p:strVal val="#ppt_x"/>
                                          </p:val>
                                        </p:tav>
                                      </p:tavLst>
                                    </p:anim>
                                    <p:anim calcmode="lin" valueType="num">
                                      <p:cBhvr additive="base">
                                        <p:cTn id="34" dur="500" fill="hold"/>
                                        <p:tgtEl>
                                          <p:spTgt spid="17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3"/>
                                        </p:tgtEl>
                                        <p:attrNameLst>
                                          <p:attrName>style.visibility</p:attrName>
                                        </p:attrNameLst>
                                      </p:cBhvr>
                                      <p:to>
                                        <p:strVal val="visible"/>
                                      </p:to>
                                    </p:set>
                                    <p:anim calcmode="lin" valueType="num">
                                      <p:cBhvr additive="base">
                                        <p:cTn id="37" dur="500" fill="hold"/>
                                        <p:tgtEl>
                                          <p:spTgt spid="173"/>
                                        </p:tgtEl>
                                        <p:attrNameLst>
                                          <p:attrName>ppt_x</p:attrName>
                                        </p:attrNameLst>
                                      </p:cBhvr>
                                      <p:tavLst>
                                        <p:tav tm="0">
                                          <p:val>
                                            <p:strVal val="#ppt_x"/>
                                          </p:val>
                                        </p:tav>
                                        <p:tav tm="100000">
                                          <p:val>
                                            <p:strVal val="#ppt_x"/>
                                          </p:val>
                                        </p:tav>
                                      </p:tavLst>
                                    </p:anim>
                                    <p:anim calcmode="lin" valueType="num">
                                      <p:cBhvr additive="base">
                                        <p:cTn id="38" dur="500" fill="hold"/>
                                        <p:tgtEl>
                                          <p:spTgt spid="17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1"/>
                                        </p:tgtEl>
                                        <p:attrNameLst>
                                          <p:attrName>style.visibility</p:attrName>
                                        </p:attrNameLst>
                                      </p:cBhvr>
                                      <p:to>
                                        <p:strVal val="visible"/>
                                      </p:to>
                                    </p:set>
                                    <p:anim calcmode="lin" valueType="num">
                                      <p:cBhvr additive="base">
                                        <p:cTn id="41" dur="500" fill="hold"/>
                                        <p:tgtEl>
                                          <p:spTgt spid="181"/>
                                        </p:tgtEl>
                                        <p:attrNameLst>
                                          <p:attrName>ppt_x</p:attrName>
                                        </p:attrNameLst>
                                      </p:cBhvr>
                                      <p:tavLst>
                                        <p:tav tm="0">
                                          <p:val>
                                            <p:strVal val="#ppt_x"/>
                                          </p:val>
                                        </p:tav>
                                        <p:tav tm="100000">
                                          <p:val>
                                            <p:strVal val="#ppt_x"/>
                                          </p:val>
                                        </p:tav>
                                      </p:tavLst>
                                    </p:anim>
                                    <p:anim calcmode="lin" valueType="num">
                                      <p:cBhvr additive="base">
                                        <p:cTn id="42"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xit" presetSubtype="1" fill="hold" grpId="1" nodeType="clickEffect">
                                  <p:stCondLst>
                                    <p:cond delay="0"/>
                                  </p:stCondLst>
                                  <p:childTnLst>
                                    <p:animEffect transition="out" filter="wheel(1)">
                                      <p:cBhvr>
                                        <p:cTn id="46" dur="200"/>
                                        <p:tgtEl>
                                          <p:spTgt spid="179"/>
                                        </p:tgtEl>
                                      </p:cBhvr>
                                    </p:animEffect>
                                    <p:set>
                                      <p:cBhvr>
                                        <p:cTn id="47" dur="1" fill="hold">
                                          <p:stCondLst>
                                            <p:cond delay="199"/>
                                          </p:stCondLst>
                                        </p:cTn>
                                        <p:tgtEl>
                                          <p:spTgt spid="179"/>
                                        </p:tgtEl>
                                        <p:attrNameLst>
                                          <p:attrName>style.visibility</p:attrName>
                                        </p:attrNameLst>
                                      </p:cBhvr>
                                      <p:to>
                                        <p:strVal val="hidden"/>
                                      </p:to>
                                    </p:set>
                                  </p:childTnLst>
                                </p:cTn>
                              </p:par>
                            </p:childTnLst>
                          </p:cTn>
                        </p:par>
                        <p:par>
                          <p:cTn id="48" fill="hold">
                            <p:stCondLst>
                              <p:cond delay="200"/>
                            </p:stCondLst>
                            <p:childTnLst>
                              <p:par>
                                <p:cTn id="49" presetID="21" presetClass="exit" presetSubtype="1" fill="hold" grpId="1" nodeType="afterEffect">
                                  <p:stCondLst>
                                    <p:cond delay="0"/>
                                  </p:stCondLst>
                                  <p:childTnLst>
                                    <p:animEffect transition="out" filter="wheel(1)">
                                      <p:cBhvr>
                                        <p:cTn id="50" dur="200"/>
                                        <p:tgtEl>
                                          <p:spTgt spid="180"/>
                                        </p:tgtEl>
                                      </p:cBhvr>
                                    </p:animEffect>
                                    <p:set>
                                      <p:cBhvr>
                                        <p:cTn id="51" dur="1" fill="hold">
                                          <p:stCondLst>
                                            <p:cond delay="199"/>
                                          </p:stCondLst>
                                        </p:cTn>
                                        <p:tgtEl>
                                          <p:spTgt spid="180"/>
                                        </p:tgtEl>
                                        <p:attrNameLst>
                                          <p:attrName>style.visibility</p:attrName>
                                        </p:attrNameLst>
                                      </p:cBhvr>
                                      <p:to>
                                        <p:strVal val="hidden"/>
                                      </p:to>
                                    </p:set>
                                  </p:childTnLst>
                                </p:cTn>
                              </p:par>
                            </p:childTnLst>
                          </p:cTn>
                        </p:par>
                        <p:par>
                          <p:cTn id="52" fill="hold">
                            <p:stCondLst>
                              <p:cond delay="400"/>
                            </p:stCondLst>
                            <p:childTnLst>
                              <p:par>
                                <p:cTn id="53" presetID="21" presetClass="exit" presetSubtype="1" fill="hold" grpId="1" nodeType="afterEffect">
                                  <p:stCondLst>
                                    <p:cond delay="0"/>
                                  </p:stCondLst>
                                  <p:childTnLst>
                                    <p:animEffect transition="out" filter="wheel(1)">
                                      <p:cBhvr>
                                        <p:cTn id="54" dur="200"/>
                                        <p:tgtEl>
                                          <p:spTgt spid="175"/>
                                        </p:tgtEl>
                                      </p:cBhvr>
                                    </p:animEffect>
                                    <p:set>
                                      <p:cBhvr>
                                        <p:cTn id="55" dur="1" fill="hold">
                                          <p:stCondLst>
                                            <p:cond delay="199"/>
                                          </p:stCondLst>
                                        </p:cTn>
                                        <p:tgtEl>
                                          <p:spTgt spid="175"/>
                                        </p:tgtEl>
                                        <p:attrNameLst>
                                          <p:attrName>style.visibility</p:attrName>
                                        </p:attrNameLst>
                                      </p:cBhvr>
                                      <p:to>
                                        <p:strVal val="hidden"/>
                                      </p:to>
                                    </p:set>
                                  </p:childTnLst>
                                </p:cTn>
                              </p:par>
                            </p:childTnLst>
                          </p:cTn>
                        </p:par>
                        <p:par>
                          <p:cTn id="56" fill="hold">
                            <p:stCondLst>
                              <p:cond delay="600"/>
                            </p:stCondLst>
                            <p:childTnLst>
                              <p:par>
                                <p:cTn id="57" presetID="21" presetClass="exit" presetSubtype="1" fill="hold" grpId="1" nodeType="afterEffect">
                                  <p:stCondLst>
                                    <p:cond delay="0"/>
                                  </p:stCondLst>
                                  <p:childTnLst>
                                    <p:animEffect transition="out" filter="wheel(1)">
                                      <p:cBhvr>
                                        <p:cTn id="58" dur="200"/>
                                        <p:tgtEl>
                                          <p:spTgt spid="172"/>
                                        </p:tgtEl>
                                      </p:cBhvr>
                                    </p:animEffect>
                                    <p:set>
                                      <p:cBhvr>
                                        <p:cTn id="59" dur="1" fill="hold">
                                          <p:stCondLst>
                                            <p:cond delay="199"/>
                                          </p:stCondLst>
                                        </p:cTn>
                                        <p:tgtEl>
                                          <p:spTgt spid="172"/>
                                        </p:tgtEl>
                                        <p:attrNameLst>
                                          <p:attrName>style.visibility</p:attrName>
                                        </p:attrNameLst>
                                      </p:cBhvr>
                                      <p:to>
                                        <p:strVal val="hidden"/>
                                      </p:to>
                                    </p:set>
                                  </p:childTnLst>
                                </p:cTn>
                              </p:par>
                            </p:childTnLst>
                          </p:cTn>
                        </p:par>
                        <p:par>
                          <p:cTn id="60" fill="hold">
                            <p:stCondLst>
                              <p:cond delay="800"/>
                            </p:stCondLst>
                            <p:childTnLst>
                              <p:par>
                                <p:cTn id="61" presetID="21" presetClass="exit" presetSubtype="1" fill="hold" grpId="1" nodeType="afterEffect">
                                  <p:stCondLst>
                                    <p:cond delay="0"/>
                                  </p:stCondLst>
                                  <p:childTnLst>
                                    <p:animEffect transition="out" filter="wheel(1)">
                                      <p:cBhvr>
                                        <p:cTn id="62" dur="200"/>
                                        <p:tgtEl>
                                          <p:spTgt spid="173"/>
                                        </p:tgtEl>
                                      </p:cBhvr>
                                    </p:animEffect>
                                    <p:set>
                                      <p:cBhvr>
                                        <p:cTn id="63" dur="1" fill="hold">
                                          <p:stCondLst>
                                            <p:cond delay="199"/>
                                          </p:stCondLst>
                                        </p:cTn>
                                        <p:tgtEl>
                                          <p:spTgt spid="173"/>
                                        </p:tgtEl>
                                        <p:attrNameLst>
                                          <p:attrName>style.visibility</p:attrName>
                                        </p:attrNameLst>
                                      </p:cBhvr>
                                      <p:to>
                                        <p:strVal val="hidden"/>
                                      </p:to>
                                    </p:set>
                                  </p:childTnLst>
                                </p:cTn>
                              </p:par>
                            </p:childTnLst>
                          </p:cTn>
                        </p:par>
                        <p:par>
                          <p:cTn id="64" fill="hold">
                            <p:stCondLst>
                              <p:cond delay="1000"/>
                            </p:stCondLst>
                            <p:childTnLst>
                              <p:par>
                                <p:cTn id="65" presetID="21" presetClass="exit" presetSubtype="1" fill="hold" grpId="1" nodeType="afterEffect">
                                  <p:stCondLst>
                                    <p:cond delay="0"/>
                                  </p:stCondLst>
                                  <p:childTnLst>
                                    <p:animEffect transition="out" filter="wheel(1)">
                                      <p:cBhvr>
                                        <p:cTn id="66" dur="200"/>
                                        <p:tgtEl>
                                          <p:spTgt spid="181"/>
                                        </p:tgtEl>
                                      </p:cBhvr>
                                    </p:animEffect>
                                    <p:set>
                                      <p:cBhvr>
                                        <p:cTn id="67" dur="1" fill="hold">
                                          <p:stCondLst>
                                            <p:cond delay="199"/>
                                          </p:stCondLst>
                                        </p:cTn>
                                        <p:tgtEl>
                                          <p:spTgt spid="181"/>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72" grpId="0" animBg="1"/>
      <p:bldP spid="172" grpId="1" animBg="1"/>
      <p:bldP spid="173" grpId="0" animBg="1"/>
      <p:bldP spid="173" grpId="1" animBg="1"/>
      <p:bldP spid="175" grpId="0" animBg="1"/>
      <p:bldP spid="175" grpId="1" animBg="1"/>
      <p:bldP spid="179" grpId="0" animBg="1"/>
      <p:bldP spid="179" grpId="1" animBg="1"/>
      <p:bldP spid="180" grpId="0" animBg="1"/>
      <p:bldP spid="180" grpId="1" animBg="1"/>
      <p:bldP spid="181" grpId="0" animBg="1"/>
      <p:bldP spid="18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(6)</a:t>
            </a:r>
          </a:p>
        </p:txBody>
      </p:sp>
      <p:grpSp>
        <p:nvGrpSpPr>
          <p:cNvPr id="5" name="Group 4">
            <a:extLst>
              <a:ext uri="{FF2B5EF4-FFF2-40B4-BE49-F238E27FC236}">
                <a16:creationId xmlns:a16="http://schemas.microsoft.com/office/drawing/2014/main" id="{A6792F57-7233-4470-A1AD-C327CA55270B}"/>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F8E5A000-7996-49F1-8222-C1AD1334C7CE}"/>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245B606A-12F9-4A42-ADED-95BED96D6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Rectangle 1">
            <a:extLst>
              <a:ext uri="{FF2B5EF4-FFF2-40B4-BE49-F238E27FC236}">
                <a16:creationId xmlns:a16="http://schemas.microsoft.com/office/drawing/2014/main" id="{E9FF2969-A0A9-4EE5-A296-78D757895EE4}"/>
              </a:ext>
            </a:extLst>
          </p:cNvPr>
          <p:cNvSpPr/>
          <p:nvPr/>
        </p:nvSpPr>
        <p:spPr>
          <a:xfrm>
            <a:off x="622571" y="348732"/>
            <a:ext cx="7230894" cy="4247317"/>
          </a:xfrm>
          <a:prstGeom prst="rect">
            <a:avLst/>
          </a:prstGeom>
        </p:spPr>
        <p:txBody>
          <a:bodyPr wrap="square">
            <a:spAutoFit/>
          </a:bodyPr>
          <a:lstStyle/>
          <a:p>
            <a:r>
              <a:rPr lang="it-IT" b="1" dirty="0"/>
              <a:t>La Memoria</a:t>
            </a:r>
          </a:p>
          <a:p>
            <a:r>
              <a:rPr lang="it-IT" dirty="0"/>
              <a:t>La memoria umana può essere rappresentata con il modello modale.</a:t>
            </a:r>
          </a:p>
          <a:p>
            <a:r>
              <a:rPr lang="it-IT" dirty="0"/>
              <a:t>Questo modello ipotizza l’esistenza di una serie di fasi, attraverso cui l’informazione transita, e una serie di “magazzini” destinati a contenerla. In particolare, i dati sensoriali non ancora elaborati sono inizialmente acquisiti in memorie sensoriali (sorta di buffer o registri temporanei associati agli organi di senso, dove i dati grezzi permangono per un tempo molto breve – frazioni di secondo).</a:t>
            </a:r>
          </a:p>
          <a:p>
            <a:endParaRPr lang="it-IT" dirty="0"/>
          </a:p>
          <a:p>
            <a:endParaRPr lang="it-IT" b="1" dirty="0"/>
          </a:p>
          <a:p>
            <a:endParaRPr lang="it-IT" b="1" dirty="0"/>
          </a:p>
          <a:p>
            <a:endParaRPr lang="it-IT" dirty="0"/>
          </a:p>
          <a:p>
            <a:endParaRPr lang="it-IT" dirty="0"/>
          </a:p>
          <a:p>
            <a:endParaRPr lang="it-IT" dirty="0"/>
          </a:p>
          <a:p>
            <a:endParaRPr lang="it-IT" dirty="0"/>
          </a:p>
        </p:txBody>
      </p:sp>
      <p:pic>
        <p:nvPicPr>
          <p:cNvPr id="3" name="Picture 2">
            <a:extLst>
              <a:ext uri="{FF2B5EF4-FFF2-40B4-BE49-F238E27FC236}">
                <a16:creationId xmlns:a16="http://schemas.microsoft.com/office/drawing/2014/main" id="{A28044AE-D473-4D95-8AB8-4D485EE19188}"/>
              </a:ext>
            </a:extLst>
          </p:cNvPr>
          <p:cNvPicPr>
            <a:picLocks noChangeAspect="1"/>
          </p:cNvPicPr>
          <p:nvPr/>
        </p:nvPicPr>
        <p:blipFill>
          <a:blip r:embed="rId5"/>
          <a:stretch>
            <a:fillRect/>
          </a:stretch>
        </p:blipFill>
        <p:spPr>
          <a:xfrm>
            <a:off x="7853464" y="640565"/>
            <a:ext cx="4338536" cy="1822663"/>
          </a:xfrm>
          <a:prstGeom prst="rect">
            <a:avLst/>
          </a:prstGeom>
        </p:spPr>
      </p:pic>
      <p:sp>
        <p:nvSpPr>
          <p:cNvPr id="4" name="Rectangle 3">
            <a:extLst>
              <a:ext uri="{FF2B5EF4-FFF2-40B4-BE49-F238E27FC236}">
                <a16:creationId xmlns:a16="http://schemas.microsoft.com/office/drawing/2014/main" id="{5004871C-4856-4627-8868-8CA87E6C0E5D}"/>
              </a:ext>
            </a:extLst>
          </p:cNvPr>
          <p:cNvSpPr/>
          <p:nvPr/>
        </p:nvSpPr>
        <p:spPr>
          <a:xfrm>
            <a:off x="622571" y="2671779"/>
            <a:ext cx="11569429" cy="2031325"/>
          </a:xfrm>
          <a:prstGeom prst="rect">
            <a:avLst/>
          </a:prstGeom>
        </p:spPr>
        <p:txBody>
          <a:bodyPr wrap="square">
            <a:spAutoFit/>
          </a:bodyPr>
          <a:lstStyle/>
          <a:p>
            <a:r>
              <a:rPr lang="it-IT" dirty="0"/>
              <a:t>Vengono quindi selezionati attraverso meccanismi in cui gioca un ruolo importante l’attenzione, e caricati in una memoria a breve termine (short-term memory), che è ritenuta il componente principale dove avvengono le elaborazioni mentali. La permanenza nella STM è molto breve: essi sono utilizzati per supportare i processi cognitivi in atto, e subito eliminati oppure trasferiti, con un atto consapevole, nella memoria a lungo termine (long-term memory) per una ritenzione permanente. In pratica, secondo questo modello, la memoria a breve termine viene utilizzata per contenere i dati in corso di elaborazione; per questo, viene anche chiamata memoria di lavoro (working memory). La memoria a lungo termine, invece, è il deposito permanente – o comunque di lunghissima durata – di tutto quanto conosciamo.</a:t>
            </a:r>
          </a:p>
        </p:txBody>
      </p:sp>
      <p:sp>
        <p:nvSpPr>
          <p:cNvPr id="9" name="Rectangle 8">
            <a:extLst>
              <a:ext uri="{FF2B5EF4-FFF2-40B4-BE49-F238E27FC236}">
                <a16:creationId xmlns:a16="http://schemas.microsoft.com/office/drawing/2014/main" id="{DFBE2516-F14B-447B-8A34-49287F4AFAA2}"/>
              </a:ext>
            </a:extLst>
          </p:cNvPr>
          <p:cNvSpPr/>
          <p:nvPr/>
        </p:nvSpPr>
        <p:spPr>
          <a:xfrm>
            <a:off x="622571" y="4783851"/>
            <a:ext cx="11468910" cy="1200329"/>
          </a:xfrm>
          <a:prstGeom prst="rect">
            <a:avLst/>
          </a:prstGeom>
        </p:spPr>
        <p:txBody>
          <a:bodyPr wrap="square">
            <a:spAutoFit/>
          </a:bodyPr>
          <a:lstStyle/>
          <a:p>
            <a:r>
              <a:rPr lang="it-IT" dirty="0"/>
              <a:t>Esempio: Quando dobbiamo telefonare a un amico, cerchiamo prima il numero di telefono nell’agenda. L’informazione visiva transita nella memoria sensoriale del sistema visivo, e poi, trasformata in qualche modo in numeri, viene depositata nella</a:t>
            </a:r>
          </a:p>
          <a:p>
            <a:r>
              <a:rPr lang="it-IT" dirty="0"/>
              <a:t>memoria a breve termine. Da qui la preleviamo quando componiamo il numero. Subito dopo, essa viene di solito</a:t>
            </a:r>
          </a:p>
          <a:p>
            <a:r>
              <a:rPr lang="it-IT" dirty="0"/>
              <a:t>dimenticata, perchè non ci serve più.</a:t>
            </a:r>
          </a:p>
        </p:txBody>
      </p:sp>
      <p:grpSp>
        <p:nvGrpSpPr>
          <p:cNvPr id="14" name="Group 13">
            <a:extLst>
              <a:ext uri="{FF2B5EF4-FFF2-40B4-BE49-F238E27FC236}">
                <a16:creationId xmlns:a16="http://schemas.microsoft.com/office/drawing/2014/main" id="{B0EB6004-876D-4D2C-82C4-278DEB6F08A3}"/>
              </a:ext>
            </a:extLst>
          </p:cNvPr>
          <p:cNvGrpSpPr/>
          <p:nvPr/>
        </p:nvGrpSpPr>
        <p:grpSpPr>
          <a:xfrm>
            <a:off x="11147899" y="6168958"/>
            <a:ext cx="729574" cy="570689"/>
            <a:chOff x="11147899" y="6168958"/>
            <a:chExt cx="729574" cy="570689"/>
          </a:xfrm>
        </p:grpSpPr>
        <p:sp>
          <p:nvSpPr>
            <p:cNvPr id="15" name="Rectangle 14">
              <a:extLst>
                <a:ext uri="{FF2B5EF4-FFF2-40B4-BE49-F238E27FC236}">
                  <a16:creationId xmlns:a16="http://schemas.microsoft.com/office/drawing/2014/main" id="{36C9DC79-5591-4544-B554-1DCD7E574924}"/>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Graphic 15" descr="Back RTL">
              <a:hlinkClick r:id="rId6" action="ppaction://hlinksldjump"/>
              <a:extLst>
                <a:ext uri="{FF2B5EF4-FFF2-40B4-BE49-F238E27FC236}">
                  <a16:creationId xmlns:a16="http://schemas.microsoft.com/office/drawing/2014/main" id="{73EE1ECC-B579-4C0C-95FC-F51E9BFD13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
        <p:nvSpPr>
          <p:cNvPr id="10" name="Rectangle 9">
            <a:extLst>
              <a:ext uri="{FF2B5EF4-FFF2-40B4-BE49-F238E27FC236}">
                <a16:creationId xmlns:a16="http://schemas.microsoft.com/office/drawing/2014/main" id="{C975A088-7116-459B-9159-CD39E050CD09}"/>
              </a:ext>
            </a:extLst>
          </p:cNvPr>
          <p:cNvSpPr/>
          <p:nvPr/>
        </p:nvSpPr>
        <p:spPr>
          <a:xfrm>
            <a:off x="1053918" y="5902537"/>
            <a:ext cx="9735319" cy="646331"/>
          </a:xfrm>
          <a:prstGeom prst="rect">
            <a:avLst/>
          </a:prstGeom>
        </p:spPr>
        <p:txBody>
          <a:bodyPr wrap="square">
            <a:spAutoFit/>
          </a:bodyPr>
          <a:lstStyle/>
          <a:p>
            <a:r>
              <a:rPr lang="it-IT" dirty="0"/>
              <a:t>Se lo vogliamo ricordare più a lungo, dobbiamo trasferirlo nella memoria a lungo termine. Per questo, dobbiamo ripeterlo mentalmente molte volte o utilizzare altre tecniche che facilitino la memorizzazione.</a:t>
            </a:r>
          </a:p>
        </p:txBody>
      </p:sp>
      <p:sp>
        <p:nvSpPr>
          <p:cNvPr id="17" name="Hexagon 16">
            <a:hlinkClick r:id="rId9" action="ppaction://hlinksldjump"/>
            <a:extLst>
              <a:ext uri="{FF2B5EF4-FFF2-40B4-BE49-F238E27FC236}">
                <a16:creationId xmlns:a16="http://schemas.microsoft.com/office/drawing/2014/main" id="{3FD70875-00D0-42D1-B232-16B9AB15A6CB}"/>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2002197130"/>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(7)</a:t>
            </a:r>
          </a:p>
        </p:txBody>
      </p:sp>
      <p:grpSp>
        <p:nvGrpSpPr>
          <p:cNvPr id="5" name="Group 4">
            <a:extLst>
              <a:ext uri="{FF2B5EF4-FFF2-40B4-BE49-F238E27FC236}">
                <a16:creationId xmlns:a16="http://schemas.microsoft.com/office/drawing/2014/main" id="{A6792F57-7233-4470-A1AD-C327CA55270B}"/>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F8E5A000-7996-49F1-8222-C1AD1334C7CE}"/>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245B606A-12F9-4A42-ADED-95BED96D6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0" name="Rectangle 9">
            <a:extLst>
              <a:ext uri="{FF2B5EF4-FFF2-40B4-BE49-F238E27FC236}">
                <a16:creationId xmlns:a16="http://schemas.microsoft.com/office/drawing/2014/main" id="{FED22985-E581-40CA-9E69-C1C804D00B35}"/>
              </a:ext>
            </a:extLst>
          </p:cNvPr>
          <p:cNvSpPr/>
          <p:nvPr/>
        </p:nvSpPr>
        <p:spPr>
          <a:xfrm>
            <a:off x="1008833" y="510858"/>
            <a:ext cx="10450350" cy="6463308"/>
          </a:xfrm>
          <a:prstGeom prst="rect">
            <a:avLst/>
          </a:prstGeom>
        </p:spPr>
        <p:txBody>
          <a:bodyPr wrap="square">
            <a:spAutoFit/>
          </a:bodyPr>
          <a:lstStyle/>
          <a:p>
            <a:r>
              <a:rPr lang="it-IT" b="1" dirty="0"/>
              <a:t>La memoria a breve termine (1)</a:t>
            </a:r>
          </a:p>
          <a:p>
            <a:r>
              <a:rPr lang="it-IT" dirty="0"/>
              <a:t>Miller quantifica la capacità della STM in 7±2 (da 5 a 9) elementi di informazione, detti chunk. Un chunk (letteralmente, “pezzo”), è un raggruppamento di elementi che trattiamo in modo unitario. </a:t>
            </a:r>
          </a:p>
          <a:p>
            <a:endParaRPr lang="it-IT" dirty="0"/>
          </a:p>
          <a:p>
            <a:r>
              <a:rPr lang="it-IT" dirty="0"/>
              <a:t>Sequenza 1 : 6 lettere </a:t>
            </a:r>
            <a:r>
              <a:rPr lang="it-IT" dirty="0">
                <a:sym typeface="Wingdings" panose="05000000000000000000" pitchFamily="2" charset="2"/>
              </a:rPr>
              <a:t> facilmente ricordabile</a:t>
            </a:r>
          </a:p>
          <a:p>
            <a:r>
              <a:rPr lang="it-IT" dirty="0">
                <a:sym typeface="Wingdings" panose="05000000000000000000" pitchFamily="2" charset="2"/>
              </a:rPr>
              <a:t>Sequenza 2: 9 lettere  ricordabile al limite</a:t>
            </a:r>
            <a:endParaRPr lang="it-IT" dirty="0"/>
          </a:p>
          <a:p>
            <a:r>
              <a:rPr lang="it-IT" dirty="0">
                <a:sym typeface="Wingdings" panose="05000000000000000000" pitchFamily="2" charset="2"/>
              </a:rPr>
              <a:t>Sequenza 3: 15 lettere  difficilmente ricordabile</a:t>
            </a:r>
          </a:p>
          <a:p>
            <a:r>
              <a:rPr lang="it-IT" dirty="0">
                <a:sym typeface="Wingdings" panose="05000000000000000000" pitchFamily="2" charset="2"/>
              </a:rPr>
              <a:t>Sequenza 4: 15 lettere  facilmente ricordabile poiché le lettere non</a:t>
            </a:r>
          </a:p>
          <a:p>
            <a:r>
              <a:rPr lang="it-IT" dirty="0">
                <a:sym typeface="Wingdings" panose="05000000000000000000" pitchFamily="2" charset="2"/>
              </a:rPr>
              <a:t>sono fra loro scorrelate</a:t>
            </a:r>
          </a:p>
          <a:p>
            <a:r>
              <a:rPr lang="it-IT" dirty="0">
                <a:sym typeface="Wingdings" panose="05000000000000000000" pitchFamily="2" charset="2"/>
              </a:rPr>
              <a:t>5, 6, 7 vale lo stesso discorso solo che i chunk sono parole e non lettere</a:t>
            </a:r>
            <a:endParaRPr lang="it-IT" dirty="0"/>
          </a:p>
          <a:p>
            <a:endParaRPr lang="it-IT" dirty="0"/>
          </a:p>
          <a:p>
            <a:r>
              <a:rPr lang="it-IT" dirty="0"/>
              <a:t>Si può notare che anche per ricordare i numeri di telefono usiamo la tecnica del chunking. Fino alle classiche sette cifre, non abbiamo troppi problemi. Se però dobbiamo ricordare anche i prefissi, le cifre diventano una dozzina, e allora scomponiamo il numero in chunk di più cifre.</a:t>
            </a:r>
          </a:p>
          <a:p>
            <a:endParaRPr lang="it-IT" dirty="0"/>
          </a:p>
          <a:p>
            <a:r>
              <a:rPr lang="it-IT" dirty="0"/>
              <a:t>Per quanto riguarda la permanenza dell’informazione nella STM, altri esperimenti dimostrano che è molto breve (meno di 20 secondi), a meno che l’informazione non venga “ripetuta mentalmente” (reiterazione, o rehearsal), con un processo che richiede attenzione. Così facendo, siamo in grado di ritenere un’informazione anche molto a lungo. La durata può ridursi ulteriormente, se facciamo del lavoro cognitivo impegnativo che, in qualche modo, “sovrascrive” i contenuti precedenti (interferenza).</a:t>
            </a:r>
          </a:p>
          <a:p>
            <a:endParaRPr lang="it-IT" dirty="0"/>
          </a:p>
          <a:p>
            <a:endParaRPr lang="it-IT" dirty="0"/>
          </a:p>
          <a:p>
            <a:endParaRPr lang="it-IT" dirty="0"/>
          </a:p>
        </p:txBody>
      </p:sp>
      <p:pic>
        <p:nvPicPr>
          <p:cNvPr id="11" name="Picture 10">
            <a:extLst>
              <a:ext uri="{FF2B5EF4-FFF2-40B4-BE49-F238E27FC236}">
                <a16:creationId xmlns:a16="http://schemas.microsoft.com/office/drawing/2014/main" id="{B9787229-A01B-46DA-B1CC-1B12D4EBB6C8}"/>
              </a:ext>
            </a:extLst>
          </p:cNvPr>
          <p:cNvPicPr>
            <a:picLocks noChangeAspect="1"/>
          </p:cNvPicPr>
          <p:nvPr/>
        </p:nvPicPr>
        <p:blipFill>
          <a:blip r:embed="rId5"/>
          <a:stretch>
            <a:fillRect/>
          </a:stretch>
        </p:blipFill>
        <p:spPr>
          <a:xfrm>
            <a:off x="7778885" y="1536100"/>
            <a:ext cx="4413115" cy="1698342"/>
          </a:xfrm>
          <a:prstGeom prst="rect">
            <a:avLst/>
          </a:prstGeom>
        </p:spPr>
      </p:pic>
      <p:grpSp>
        <p:nvGrpSpPr>
          <p:cNvPr id="13" name="Group 12">
            <a:extLst>
              <a:ext uri="{FF2B5EF4-FFF2-40B4-BE49-F238E27FC236}">
                <a16:creationId xmlns:a16="http://schemas.microsoft.com/office/drawing/2014/main" id="{ABE9B16D-760E-4866-8233-0EE745CCA5C3}"/>
              </a:ext>
            </a:extLst>
          </p:cNvPr>
          <p:cNvGrpSpPr/>
          <p:nvPr/>
        </p:nvGrpSpPr>
        <p:grpSpPr>
          <a:xfrm>
            <a:off x="11147899" y="6168958"/>
            <a:ext cx="729574" cy="570689"/>
            <a:chOff x="11147899" y="6168958"/>
            <a:chExt cx="729574" cy="570689"/>
          </a:xfrm>
        </p:grpSpPr>
        <p:sp>
          <p:nvSpPr>
            <p:cNvPr id="14" name="Rectangle 13">
              <a:extLst>
                <a:ext uri="{FF2B5EF4-FFF2-40B4-BE49-F238E27FC236}">
                  <a16:creationId xmlns:a16="http://schemas.microsoft.com/office/drawing/2014/main" id="{06287B1D-39D0-416D-A75E-3A71745B5002}"/>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Graphic 14" descr="Back RTL">
              <a:hlinkClick r:id="rId6" action="ppaction://hlinksldjump"/>
              <a:extLst>
                <a:ext uri="{FF2B5EF4-FFF2-40B4-BE49-F238E27FC236}">
                  <a16:creationId xmlns:a16="http://schemas.microsoft.com/office/drawing/2014/main" id="{1FA8A6B4-304B-4ABD-A78A-2F33B5A12F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
        <p:nvSpPr>
          <p:cNvPr id="12" name="Hexagon 11">
            <a:hlinkClick r:id="rId9" action="ppaction://hlinksldjump"/>
            <a:extLst>
              <a:ext uri="{FF2B5EF4-FFF2-40B4-BE49-F238E27FC236}">
                <a16:creationId xmlns:a16="http://schemas.microsoft.com/office/drawing/2014/main" id="{4605F9B4-A63A-43C7-AABB-48D7983F4A5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3671739433"/>
      </p:ext>
    </p:ext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(8)</a:t>
            </a:r>
          </a:p>
        </p:txBody>
      </p:sp>
      <p:grpSp>
        <p:nvGrpSpPr>
          <p:cNvPr id="5" name="Group 4">
            <a:extLst>
              <a:ext uri="{FF2B5EF4-FFF2-40B4-BE49-F238E27FC236}">
                <a16:creationId xmlns:a16="http://schemas.microsoft.com/office/drawing/2014/main" id="{A6792F57-7233-4470-A1AD-C327CA55270B}"/>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F8E5A000-7996-49F1-8222-C1AD1334C7CE}"/>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245B606A-12F9-4A42-ADED-95BED96D6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0" name="Rectangle 9">
            <a:extLst>
              <a:ext uri="{FF2B5EF4-FFF2-40B4-BE49-F238E27FC236}">
                <a16:creationId xmlns:a16="http://schemas.microsoft.com/office/drawing/2014/main" id="{FED22985-E581-40CA-9E69-C1C804D00B35}"/>
              </a:ext>
            </a:extLst>
          </p:cNvPr>
          <p:cNvSpPr/>
          <p:nvPr/>
        </p:nvSpPr>
        <p:spPr>
          <a:xfrm>
            <a:off x="955655" y="386569"/>
            <a:ext cx="10450350" cy="5355312"/>
          </a:xfrm>
          <a:prstGeom prst="rect">
            <a:avLst/>
          </a:prstGeom>
        </p:spPr>
        <p:txBody>
          <a:bodyPr wrap="square">
            <a:spAutoFit/>
          </a:bodyPr>
          <a:lstStyle/>
          <a:p>
            <a:r>
              <a:rPr lang="it-IT" b="1" dirty="0"/>
              <a:t>La memoria a breve termine (2)</a:t>
            </a:r>
            <a:endParaRPr lang="it-IT" dirty="0"/>
          </a:p>
          <a:p>
            <a:r>
              <a:rPr lang="it-IT" dirty="0"/>
              <a:t>Un esperimento classico per dimostrare la limitata durata della memoria a breve termine fu condotto da Peterson. A un insieme di soggetti veniva presentato un gruppo di tre consonanti seguito da un numero di tre cifre. Il soggetto doveva iniziare subito a contare all’indietro, per tre, dal numero indicato (100, 97, 94, ...). Quando veniva interrotto dallo sperimentatore, doveva rievocare le tre consonanti. Il conteggio all’indietro serviva a impedire che “ripetesse mentalmente” le lettere da ricordare. La capacità di rievocazione degrada molto in fretta: dopo una diecina di secondi, è circa del 30%, dopo una ventina di secondi, del 10%. In altre parole, dopo venti secondi, nel 90% dei casi il contenuto della memoria a breve termine è già perso.</a:t>
            </a:r>
          </a:p>
          <a:p>
            <a:endParaRPr lang="it-IT" dirty="0"/>
          </a:p>
          <a:p>
            <a:r>
              <a:rPr lang="it-IT" dirty="0"/>
              <a:t>PowerPoint 2003, mostra un esempio tipico. Durante la preparazione di una presentazione, se si chiede al sistema di help come si cambia il layout di una slide, si ottene sul video una finestra con le istruzioni richieste. Quando iniziamo a eseguire queste istruzioni, la finestra con la slide si porta in primo piano, coprendo quella con le istruzioni. Per eseguirle, dobbiamo ricordarle, poichè non le possiamo vedere. </a:t>
            </a:r>
          </a:p>
          <a:p>
            <a:r>
              <a:rPr lang="it-IT" dirty="0"/>
              <a:t>Questo risulta difficile quando le istruzioni superano i limiti espressi dal “magico numero sette”. Come se non bastasse, mentre eseguiamo le istruzioni dobbiamo compiere altre attività cognitive: muovere il mouse, aprire i menu indicati, selezionare le voci corrette…</a:t>
            </a:r>
          </a:p>
          <a:p>
            <a:r>
              <a:rPr lang="it-IT" dirty="0"/>
              <a:t>La soluzione progettuale corretta è ovvia: fare in modo che la finestra con le istruzioni rimanga sempre in primo piano, anche mentre si opera sull’altra.</a:t>
            </a:r>
          </a:p>
          <a:p>
            <a:endParaRPr lang="it-IT" dirty="0"/>
          </a:p>
        </p:txBody>
      </p:sp>
      <p:sp>
        <p:nvSpPr>
          <p:cNvPr id="2" name="Rectangle 1">
            <a:extLst>
              <a:ext uri="{FF2B5EF4-FFF2-40B4-BE49-F238E27FC236}">
                <a16:creationId xmlns:a16="http://schemas.microsoft.com/office/drawing/2014/main" id="{F0967C93-EAAC-4B48-9AE2-F34BC512F5D2}"/>
              </a:ext>
            </a:extLst>
          </p:cNvPr>
          <p:cNvSpPr/>
          <p:nvPr/>
        </p:nvSpPr>
        <p:spPr>
          <a:xfrm>
            <a:off x="954209" y="5379259"/>
            <a:ext cx="11011710" cy="1477328"/>
          </a:xfrm>
          <a:prstGeom prst="rect">
            <a:avLst/>
          </a:prstGeom>
        </p:spPr>
        <p:txBody>
          <a:bodyPr wrap="square">
            <a:spAutoFit/>
          </a:bodyPr>
          <a:lstStyle/>
          <a:p>
            <a:r>
              <a:rPr lang="it-IT" dirty="0"/>
              <a:t>Il progettista di sistemi interattivi dovrà sempre evitare di sovraccaricare la memoria a breve termine dell'utente:</a:t>
            </a:r>
          </a:p>
          <a:p>
            <a:r>
              <a:rPr lang="it-IT" dirty="0"/>
              <a:t>• facilitandogli il chunking, cioè richiedendogli di memorizzare solo elementi che abbiano un significato o che siano</a:t>
            </a:r>
          </a:p>
          <a:p>
            <a:r>
              <a:rPr lang="it-IT" dirty="0"/>
              <a:t>familiari, e in numero limitato (7±2);</a:t>
            </a:r>
          </a:p>
          <a:p>
            <a:r>
              <a:rPr lang="it-IT" dirty="0"/>
              <a:t>• minimizzando comunque le richieste di memorizzazione in presenza di altre attività cognitive, per evitare </a:t>
            </a:r>
          </a:p>
          <a:p>
            <a:r>
              <a:rPr lang="it-IT" dirty="0"/>
              <a:t>interferenze.</a:t>
            </a:r>
          </a:p>
        </p:txBody>
      </p:sp>
      <p:grpSp>
        <p:nvGrpSpPr>
          <p:cNvPr id="12" name="Group 11">
            <a:extLst>
              <a:ext uri="{FF2B5EF4-FFF2-40B4-BE49-F238E27FC236}">
                <a16:creationId xmlns:a16="http://schemas.microsoft.com/office/drawing/2014/main" id="{787D961A-C10D-4910-9D57-413532C135B4}"/>
              </a:ext>
            </a:extLst>
          </p:cNvPr>
          <p:cNvGrpSpPr/>
          <p:nvPr/>
        </p:nvGrpSpPr>
        <p:grpSpPr>
          <a:xfrm>
            <a:off x="11147899" y="6168958"/>
            <a:ext cx="729574" cy="570689"/>
            <a:chOff x="11147899" y="6168958"/>
            <a:chExt cx="729574" cy="570689"/>
          </a:xfrm>
        </p:grpSpPr>
        <p:sp>
          <p:nvSpPr>
            <p:cNvPr id="13" name="Rectangle 12">
              <a:extLst>
                <a:ext uri="{FF2B5EF4-FFF2-40B4-BE49-F238E27FC236}">
                  <a16:creationId xmlns:a16="http://schemas.microsoft.com/office/drawing/2014/main" id="{918FA2B3-2F5A-4627-AB00-D17E4B99A9DB}"/>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Graphic 13" descr="Back RTL">
              <a:hlinkClick r:id="rId5" action="ppaction://hlinksldjump"/>
              <a:extLst>
                <a:ext uri="{FF2B5EF4-FFF2-40B4-BE49-F238E27FC236}">
                  <a16:creationId xmlns:a16="http://schemas.microsoft.com/office/drawing/2014/main" id="{5D004100-4E86-4AC6-AF29-CD490294F0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15" name="Hexagon 14">
            <a:hlinkClick r:id="rId8" action="ppaction://hlinksldjump"/>
            <a:extLst>
              <a:ext uri="{FF2B5EF4-FFF2-40B4-BE49-F238E27FC236}">
                <a16:creationId xmlns:a16="http://schemas.microsoft.com/office/drawing/2014/main" id="{BF3D580F-CA89-4F3D-9A32-5D7DB508586E}"/>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46765791"/>
      </p:ext>
    </p:ext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(9)</a:t>
            </a:r>
          </a:p>
        </p:txBody>
      </p:sp>
      <p:grpSp>
        <p:nvGrpSpPr>
          <p:cNvPr id="5" name="Group 4">
            <a:extLst>
              <a:ext uri="{FF2B5EF4-FFF2-40B4-BE49-F238E27FC236}">
                <a16:creationId xmlns:a16="http://schemas.microsoft.com/office/drawing/2014/main" id="{A6792F57-7233-4470-A1AD-C327CA55270B}"/>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F8E5A000-7996-49F1-8222-C1AD1334C7CE}"/>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245B606A-12F9-4A42-ADED-95BED96D6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0" name="Rectangle 9">
            <a:extLst>
              <a:ext uri="{FF2B5EF4-FFF2-40B4-BE49-F238E27FC236}">
                <a16:creationId xmlns:a16="http://schemas.microsoft.com/office/drawing/2014/main" id="{FED22985-E581-40CA-9E69-C1C804D00B35}"/>
              </a:ext>
            </a:extLst>
          </p:cNvPr>
          <p:cNvSpPr/>
          <p:nvPr/>
        </p:nvSpPr>
        <p:spPr>
          <a:xfrm>
            <a:off x="954209" y="204280"/>
            <a:ext cx="10450350" cy="7017306"/>
          </a:xfrm>
          <a:prstGeom prst="rect">
            <a:avLst/>
          </a:prstGeom>
        </p:spPr>
        <p:txBody>
          <a:bodyPr wrap="square">
            <a:spAutoFit/>
          </a:bodyPr>
          <a:lstStyle/>
          <a:p>
            <a:r>
              <a:rPr lang="it-IT" b="1" dirty="0"/>
              <a:t>La memoria a lungo termine</a:t>
            </a:r>
            <a:endParaRPr lang="it-IT" dirty="0"/>
          </a:p>
          <a:p>
            <a:r>
              <a:rPr lang="it-IT" dirty="0"/>
              <a:t>Essa ci consente di ricordare le informazioni per molto tempo: potenzialmente, per tutta la vita. Alcuni autori la considerano costituita da due grandi sottosistemi, che svolgono compiti diversi: </a:t>
            </a:r>
          </a:p>
          <a:p>
            <a:pPr marL="285750" indent="-285750">
              <a:buFontTx/>
              <a:buChar char="-"/>
            </a:pPr>
            <a:r>
              <a:rPr lang="it-IT" dirty="0"/>
              <a:t>la memoria </a:t>
            </a:r>
            <a:r>
              <a:rPr lang="it-IT" b="1" dirty="0"/>
              <a:t>dichiarativa : </a:t>
            </a:r>
            <a:r>
              <a:rPr lang="it-IT" dirty="0"/>
              <a:t>tutte le conoscenze esprimibili a parole che si hanno sul mondo </a:t>
            </a:r>
          </a:p>
          <a:p>
            <a:pPr marL="285750" indent="-285750">
              <a:buFontTx/>
              <a:buChar char="-"/>
            </a:pPr>
            <a:r>
              <a:rPr lang="it-IT" dirty="0"/>
              <a:t>la memoria </a:t>
            </a:r>
            <a:r>
              <a:rPr lang="it-IT" b="1" dirty="0"/>
              <a:t>procedurale : </a:t>
            </a:r>
            <a:r>
              <a:rPr lang="it-IT" dirty="0"/>
              <a:t>le conoscenze su come fare le cose: andare in bicicletta, annodare la cravatta…</a:t>
            </a:r>
          </a:p>
          <a:p>
            <a:endParaRPr lang="it-IT" dirty="0"/>
          </a:p>
          <a:p>
            <a:r>
              <a:rPr lang="it-IT" dirty="0"/>
              <a:t>La memoria dichiarativa, a sua volta, può essere decomposta in due sottosistemi: </a:t>
            </a:r>
          </a:p>
          <a:p>
            <a:pPr marL="285750" indent="-285750">
              <a:buFontTx/>
              <a:buChar char="-"/>
            </a:pPr>
            <a:r>
              <a:rPr lang="it-IT" dirty="0"/>
              <a:t>la memoria </a:t>
            </a:r>
            <a:r>
              <a:rPr lang="it-IT" b="1" dirty="0"/>
              <a:t>episodica</a:t>
            </a:r>
            <a:r>
              <a:rPr lang="it-IT" dirty="0"/>
              <a:t> : registra i fatti che avvengono nel tempo – caduta muro di Berlino, risultato elezioni. Se gli episodi riguardano la vita della persona che li ricorda, si parla di memoria autobiografica. </a:t>
            </a:r>
          </a:p>
          <a:p>
            <a:pPr marL="285750" indent="-285750">
              <a:buFontTx/>
              <a:buChar char="-"/>
            </a:pPr>
            <a:r>
              <a:rPr lang="it-IT" dirty="0"/>
              <a:t>la memoria </a:t>
            </a:r>
            <a:r>
              <a:rPr lang="it-IT" b="1" dirty="0"/>
              <a:t>semantica</a:t>
            </a:r>
            <a:r>
              <a:rPr lang="it-IT" dirty="0"/>
              <a:t> : conserva le conoscenze generali sul mondo - il prezzo di un oggetto, il nome del Presidente della Repubblica, tutto ciò che abbiamo imparato a scuola.</a:t>
            </a:r>
          </a:p>
          <a:p>
            <a:endParaRPr lang="it-IT" dirty="0"/>
          </a:p>
          <a:p>
            <a:r>
              <a:rPr lang="it-IT" dirty="0"/>
              <a:t>Un sistema interattivo sollecita tutte le funzioni della memoria dei suoi utenti. Innanzitutto, la memoria semantica, per quanto riguarda ciò che l’utente conosce, dal punto di vista teorico, sull’uso del sistema: il significato delle voci dei menu o dei tasti di scelta rapida, l’esistenza o meno di determinate funzioni. Quindi la memoria procedurale, per le modalità di interazione: per esempio, l’uso della tastiera e del mouse, la selezione della voce di un menu. Infine, la memoria episodica, per quanto riguarda la storia dell’interazione con il sistema. Per esempio, quando utilizziamo un word processor, ricordiamo di avere salvato il file pochi minuti fa, oppure che ieri ne abbiamo cambiato i valori di default.</a:t>
            </a:r>
          </a:p>
          <a:p>
            <a:endParaRPr lang="it-IT" dirty="0"/>
          </a:p>
          <a:p>
            <a:r>
              <a:rPr lang="it-IT" dirty="0"/>
              <a:t>Gli psicologi studiano i processi di codifica (encoding) e di recupero (retrieval) dell’informazione nella/dalla memoria a lungo termine. Per codifica intendiamo i processi che attuiamo per memorizzare qualcosa. Il recupero si riferisce, invece, ai processi che attiviamo per rievocare qualcosa che abbiamo memorizzato.</a:t>
            </a:r>
          </a:p>
          <a:p>
            <a:pPr marL="285750" indent="-285750">
              <a:buFontTx/>
              <a:buChar char="-"/>
            </a:pPr>
            <a:endParaRPr lang="it-IT" dirty="0"/>
          </a:p>
          <a:p>
            <a:endParaRPr lang="it-IT" dirty="0"/>
          </a:p>
        </p:txBody>
      </p:sp>
      <p:grpSp>
        <p:nvGrpSpPr>
          <p:cNvPr id="9" name="Group 8">
            <a:extLst>
              <a:ext uri="{FF2B5EF4-FFF2-40B4-BE49-F238E27FC236}">
                <a16:creationId xmlns:a16="http://schemas.microsoft.com/office/drawing/2014/main" id="{73B3A1B3-D0B5-4669-9411-781A35791285}"/>
              </a:ext>
            </a:extLst>
          </p:cNvPr>
          <p:cNvGrpSpPr/>
          <p:nvPr/>
        </p:nvGrpSpPr>
        <p:grpSpPr>
          <a:xfrm>
            <a:off x="11147899" y="6168958"/>
            <a:ext cx="729574" cy="570689"/>
            <a:chOff x="11147899" y="6168958"/>
            <a:chExt cx="729574" cy="570689"/>
          </a:xfrm>
        </p:grpSpPr>
        <p:sp>
          <p:nvSpPr>
            <p:cNvPr id="11" name="Rectangle 10">
              <a:extLst>
                <a:ext uri="{FF2B5EF4-FFF2-40B4-BE49-F238E27FC236}">
                  <a16:creationId xmlns:a16="http://schemas.microsoft.com/office/drawing/2014/main" id="{609A5A44-5FBF-4A2A-A599-0E8F741A395F}"/>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Graphic 11" descr="Back RTL">
              <a:hlinkClick r:id="rId5" action="ppaction://hlinksldjump"/>
              <a:extLst>
                <a:ext uri="{FF2B5EF4-FFF2-40B4-BE49-F238E27FC236}">
                  <a16:creationId xmlns:a16="http://schemas.microsoft.com/office/drawing/2014/main" id="{9DAAB4EB-1AA4-4F00-9327-06125388B4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14" name="Hexagon 13">
            <a:hlinkClick r:id="rId8" action="ppaction://hlinksldjump"/>
            <a:extLst>
              <a:ext uri="{FF2B5EF4-FFF2-40B4-BE49-F238E27FC236}">
                <a16:creationId xmlns:a16="http://schemas.microsoft.com/office/drawing/2014/main" id="{0E416166-1196-48DB-A233-2CC1D813DAC7}"/>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4033716069"/>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(10)</a:t>
            </a:r>
          </a:p>
        </p:txBody>
      </p:sp>
      <p:grpSp>
        <p:nvGrpSpPr>
          <p:cNvPr id="5" name="Group 4">
            <a:extLst>
              <a:ext uri="{FF2B5EF4-FFF2-40B4-BE49-F238E27FC236}">
                <a16:creationId xmlns:a16="http://schemas.microsoft.com/office/drawing/2014/main" id="{A6792F57-7233-4470-A1AD-C327CA55270B}"/>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F8E5A000-7996-49F1-8222-C1AD1334C7CE}"/>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245B606A-12F9-4A42-ADED-95BED96D6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0" name="Rectangle 9">
            <a:extLst>
              <a:ext uri="{FF2B5EF4-FFF2-40B4-BE49-F238E27FC236}">
                <a16:creationId xmlns:a16="http://schemas.microsoft.com/office/drawing/2014/main" id="{FED22985-E581-40CA-9E69-C1C804D00B35}"/>
              </a:ext>
            </a:extLst>
          </p:cNvPr>
          <p:cNvSpPr/>
          <p:nvPr/>
        </p:nvSpPr>
        <p:spPr>
          <a:xfrm>
            <a:off x="954209" y="428017"/>
            <a:ext cx="10450350" cy="5570756"/>
          </a:xfrm>
          <a:prstGeom prst="rect">
            <a:avLst/>
          </a:prstGeom>
        </p:spPr>
        <p:txBody>
          <a:bodyPr wrap="square">
            <a:spAutoFit/>
          </a:bodyPr>
          <a:lstStyle/>
          <a:p>
            <a:r>
              <a:rPr lang="it-IT" sz="1600" b="1" dirty="0"/>
              <a:t>La memoria a lungo termine (2) – Codifica e Recupero</a:t>
            </a:r>
          </a:p>
          <a:p>
            <a:r>
              <a:rPr lang="it-IT" sz="1600" dirty="0"/>
              <a:t>I metodi per memorizzare le informazioni si chiamano </a:t>
            </a:r>
            <a:r>
              <a:rPr lang="it-IT" sz="1600" b="1" dirty="0"/>
              <a:t>mnemotecniche:</a:t>
            </a:r>
          </a:p>
          <a:p>
            <a:r>
              <a:rPr lang="it-IT" sz="1600" dirty="0"/>
              <a:t>1. </a:t>
            </a:r>
            <a:r>
              <a:rPr lang="it-IT" sz="1600" b="1" dirty="0"/>
              <a:t>Reiterazione</a:t>
            </a:r>
            <a:r>
              <a:rPr lang="it-IT" sz="1600" dirty="0"/>
              <a:t> </a:t>
            </a:r>
          </a:p>
          <a:p>
            <a:r>
              <a:rPr lang="it-IT" sz="1600" dirty="0"/>
              <a:t>2. </a:t>
            </a:r>
            <a:r>
              <a:rPr lang="it-IT" sz="1600" b="1" dirty="0"/>
              <a:t>Ausilii mnemonici</a:t>
            </a:r>
            <a:r>
              <a:rPr lang="it-IT" sz="1600" dirty="0"/>
              <a:t>, che utilizzano associazioni di vario tipo Es: Bill Gates.</a:t>
            </a:r>
          </a:p>
          <a:p>
            <a:r>
              <a:rPr lang="it-IT" sz="1600" dirty="0"/>
              <a:t>Il progettista di sistemi interattivi può suggerire in molti modi queste associazioni all’utente, affinchè ricordi meglio le shortcut Es: CTRL + P = print ...</a:t>
            </a:r>
          </a:p>
          <a:p>
            <a:endParaRPr lang="it-IT" sz="1600" dirty="0"/>
          </a:p>
          <a:p>
            <a:r>
              <a:rPr lang="it-IT" sz="1600" dirty="0"/>
              <a:t>Per quanto riguarda il recupero delle informazioni dalla memoria a lungo termine, un aspetto importante è la distinzione fra </a:t>
            </a:r>
            <a:r>
              <a:rPr lang="it-IT" sz="1600" b="1" dirty="0"/>
              <a:t>riconoscimento</a:t>
            </a:r>
            <a:r>
              <a:rPr lang="it-IT" sz="1600" dirty="0"/>
              <a:t> e </a:t>
            </a:r>
            <a:r>
              <a:rPr lang="it-IT" sz="1600" b="1" dirty="0"/>
              <a:t>rievocazione</a:t>
            </a:r>
            <a:r>
              <a:rPr lang="it-IT" sz="1600" dirty="0"/>
              <a:t>. </a:t>
            </a:r>
          </a:p>
          <a:p>
            <a:r>
              <a:rPr lang="it-IT" sz="1600" b="1" dirty="0"/>
              <a:t>Rievocare</a:t>
            </a:r>
            <a:r>
              <a:rPr lang="it-IT" sz="1600" dirty="0"/>
              <a:t> (recall) significa estrarre dalla memoria un'informazione precedentemente memorizzata: “qual è la capitale del Nicaragua?”.</a:t>
            </a:r>
          </a:p>
          <a:p>
            <a:r>
              <a:rPr lang="it-IT" sz="1600" b="1" dirty="0"/>
              <a:t>Riconoscere</a:t>
            </a:r>
            <a:r>
              <a:rPr lang="it-IT" sz="1600" dirty="0"/>
              <a:t> (recognition), invece, significa individuare, fra diverse alternative, quella (o quelle) che fanno al caso nostro: “La capitale del Nicaragua è San Josè, Tegucicalpa o Managua?”</a:t>
            </a:r>
          </a:p>
          <a:p>
            <a:endParaRPr lang="it-IT" sz="1600" dirty="0"/>
          </a:p>
          <a:p>
            <a:r>
              <a:rPr lang="it-IT" sz="1600" dirty="0"/>
              <a:t>Gli esperimenti dimostrano che è più facile riconoscere che rievocare. Supponiamo di presentare a un soggetto una lista di parole fra loro scorrelate. Se, in seguito, gli chiediamo di elencare quelle che si ricorda, egli ne rievocherà un certo numero, che diminuirà con l’aumentare del tempo intercorso fra presentazione e rievocazione. Dopo pochi minuti, ne elencherà parecchie, dopo una settimana, pochissime. Se invece, dopo la presentazione della lista, gliene presentiamo una seconda, chiedendogli di riconoscere le parole presenti anche nella prima, la percentuale di parole riconosciute sarà più alta di quelle rievocate. Anche la capacità di riconoscimento degrada col tempo, ma in modo più lento della capacità di rievocazione.</a:t>
            </a:r>
          </a:p>
          <a:p>
            <a:endParaRPr lang="it-IT" sz="1600" dirty="0"/>
          </a:p>
          <a:p>
            <a:r>
              <a:rPr lang="it-IT" sz="1600" dirty="0"/>
              <a:t>Il progettista deve evitare sforzi di rievocazione. Es: differenza tra cli (rievocare comandi) e gui (riconoscere icone)</a:t>
            </a:r>
          </a:p>
        </p:txBody>
      </p:sp>
      <p:grpSp>
        <p:nvGrpSpPr>
          <p:cNvPr id="9" name="Group 8">
            <a:extLst>
              <a:ext uri="{FF2B5EF4-FFF2-40B4-BE49-F238E27FC236}">
                <a16:creationId xmlns:a16="http://schemas.microsoft.com/office/drawing/2014/main" id="{46555DC9-361C-4B56-9DD7-7D05A839A654}"/>
              </a:ext>
            </a:extLst>
          </p:cNvPr>
          <p:cNvGrpSpPr/>
          <p:nvPr/>
        </p:nvGrpSpPr>
        <p:grpSpPr>
          <a:xfrm>
            <a:off x="11147899" y="6168958"/>
            <a:ext cx="729574" cy="570689"/>
            <a:chOff x="11147899" y="6168958"/>
            <a:chExt cx="729574" cy="570689"/>
          </a:xfrm>
        </p:grpSpPr>
        <p:sp>
          <p:nvSpPr>
            <p:cNvPr id="11" name="Rectangle 10">
              <a:extLst>
                <a:ext uri="{FF2B5EF4-FFF2-40B4-BE49-F238E27FC236}">
                  <a16:creationId xmlns:a16="http://schemas.microsoft.com/office/drawing/2014/main" id="{AFD8DF67-4A4E-490B-A4A7-9A76DAC33D9F}"/>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Graphic 11" descr="Back RTL">
              <a:hlinkClick r:id="rId5" action="ppaction://hlinksldjump"/>
              <a:extLst>
                <a:ext uri="{FF2B5EF4-FFF2-40B4-BE49-F238E27FC236}">
                  <a16:creationId xmlns:a16="http://schemas.microsoft.com/office/drawing/2014/main" id="{A0820AB2-7564-4E5F-8758-9A3C3111A4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14" name="Hexagon 13">
            <a:hlinkClick r:id="rId8" action="ppaction://hlinksldjump"/>
            <a:extLst>
              <a:ext uri="{FF2B5EF4-FFF2-40B4-BE49-F238E27FC236}">
                <a16:creationId xmlns:a16="http://schemas.microsoft.com/office/drawing/2014/main" id="{8E6D0A71-E784-4C8E-9B96-90EE0F57FA11}"/>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148775694"/>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(11)</a:t>
            </a:r>
          </a:p>
        </p:txBody>
      </p:sp>
      <p:grpSp>
        <p:nvGrpSpPr>
          <p:cNvPr id="5" name="Group 4">
            <a:extLst>
              <a:ext uri="{FF2B5EF4-FFF2-40B4-BE49-F238E27FC236}">
                <a16:creationId xmlns:a16="http://schemas.microsoft.com/office/drawing/2014/main" id="{A6792F57-7233-4470-A1AD-C327CA55270B}"/>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F8E5A000-7996-49F1-8222-C1AD1334C7CE}"/>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245B606A-12F9-4A42-ADED-95BED96D6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0" name="Rectangle 9">
            <a:extLst>
              <a:ext uri="{FF2B5EF4-FFF2-40B4-BE49-F238E27FC236}">
                <a16:creationId xmlns:a16="http://schemas.microsoft.com/office/drawing/2014/main" id="{FED22985-E581-40CA-9E69-C1C804D00B35}"/>
              </a:ext>
            </a:extLst>
          </p:cNvPr>
          <p:cNvSpPr/>
          <p:nvPr/>
        </p:nvSpPr>
        <p:spPr>
          <a:xfrm>
            <a:off x="800635" y="477522"/>
            <a:ext cx="11016835" cy="5509200"/>
          </a:xfrm>
          <a:prstGeom prst="rect">
            <a:avLst/>
          </a:prstGeom>
        </p:spPr>
        <p:txBody>
          <a:bodyPr wrap="square">
            <a:spAutoFit/>
          </a:bodyPr>
          <a:lstStyle/>
          <a:p>
            <a:r>
              <a:rPr lang="it-IT" sz="1600" b="1" dirty="0"/>
              <a:t>Il sistema motorio</a:t>
            </a:r>
          </a:p>
          <a:p>
            <a:r>
              <a:rPr lang="it-IT" sz="1600" dirty="0"/>
              <a:t>Apprendimento motorio: l’apprendimento di particolari sequenze di movimento che coinvolgono l’apparato muscolare</a:t>
            </a:r>
          </a:p>
          <a:p>
            <a:r>
              <a:rPr lang="it-IT" sz="1600" dirty="0"/>
              <a:t>L’utilizzo dei sistemi interattivi, spesso, presuppone qualche forma di apprendimento motorio, che richiede un particolare coordinamento fra occhio e mano (eye-hand coordination).</a:t>
            </a:r>
          </a:p>
          <a:p>
            <a:r>
              <a:rPr lang="it-IT" sz="1600" dirty="0"/>
              <a:t>Più facili – doppio click | Più difficili – giocare a call of duty</a:t>
            </a:r>
          </a:p>
          <a:p>
            <a:r>
              <a:rPr lang="it-IT" sz="1600" dirty="0"/>
              <a:t>Quando il sistema richiede comunque l’apprendimento di abilità motorie particolari, dovrebbe essere sempre permesso di adattarne i parametri alle esigenze individuali degli utilizzatori. Per esempio, nel caso del mouse, modificando la velocità del doppio clic.</a:t>
            </a:r>
          </a:p>
          <a:p>
            <a:endParaRPr lang="it-IT" sz="1600" dirty="0"/>
          </a:p>
          <a:p>
            <a:r>
              <a:rPr lang="it-IT" sz="1600" dirty="0"/>
              <a:t>Come ogni tipo di apprendimento, anche quello motorio procede per gradi. Inizialmente, eseguiamo i movimenti in</a:t>
            </a:r>
          </a:p>
          <a:p>
            <a:r>
              <a:rPr lang="it-IT" sz="1600" dirty="0"/>
              <a:t>modo approssimato commettendo frequenti errori; queste prime prove ci forniscono tuttavia dei feedback che ci permettono di correggere. Con la ripetizione, il movimento si fa più fluido e preciso, e facciamo meno errori. </a:t>
            </a:r>
          </a:p>
          <a:p>
            <a:r>
              <a:rPr lang="it-IT" sz="1600" dirty="0"/>
              <a:t>Un elemento essenziale in questo processo è la presenza di </a:t>
            </a:r>
            <a:r>
              <a:rPr lang="it-IT" sz="1600" b="1" dirty="0"/>
              <a:t>feedback</a:t>
            </a:r>
            <a:r>
              <a:rPr lang="it-IT" sz="1600" dirty="0"/>
              <a:t>. Esso ci permette di confrontare le intenzioni con i risultati, e di correggere il movimento di conseguenza. Senza feedback le nostre prestazioni non migliorano.</a:t>
            </a:r>
          </a:p>
          <a:p>
            <a:endParaRPr lang="it-IT" sz="1600" dirty="0"/>
          </a:p>
          <a:p>
            <a:r>
              <a:rPr lang="it-IT" sz="1600" dirty="0"/>
              <a:t>Il feedback può essere </a:t>
            </a:r>
            <a:r>
              <a:rPr lang="it-IT" sz="1600" b="1" dirty="0"/>
              <a:t>qualitativo</a:t>
            </a:r>
            <a:r>
              <a:rPr lang="it-IT" sz="1600" dirty="0"/>
              <a:t>, come per esempio quando impariamo il movimento che ci permette di ingrandire o rimpicciolire una fotografia dello schermo multi-touch dell’iPhone in corrispondenza del movimento delle nostre dita, l’immagine si modifica in modo continuo.</a:t>
            </a:r>
          </a:p>
          <a:p>
            <a:r>
              <a:rPr lang="it-IT" sz="1600" dirty="0"/>
              <a:t>Il feedback può essere </a:t>
            </a:r>
            <a:r>
              <a:rPr lang="it-IT" sz="1600" b="1" dirty="0"/>
              <a:t>quantitativo</a:t>
            </a:r>
            <a:r>
              <a:rPr lang="it-IT" sz="1600" dirty="0"/>
              <a:t>, come quando impostiamo l’ora della sveglia, ancora sull’iPhone selezioniamo l’ora della sveglia strisciando il dito sulla rotella delle ore, che ruota in modo corrispondente al movimento.</a:t>
            </a:r>
          </a:p>
          <a:p>
            <a:r>
              <a:rPr lang="it-IT" sz="1600" dirty="0"/>
              <a:t>A differenza di prima, però, la rotella ci mostra in ogni istante ora e minuti selezionati. Siamo così in grado di valutare con precisione quanto manca al raggiungimento dell’obiettivo, e di graduare il nostro movimento, in maniera più fine. Quando il feedback è quantitativo, come in questo caso, l’apprendimento è solitamente più preciso, e facciamo meno errori.</a:t>
            </a:r>
          </a:p>
        </p:txBody>
      </p:sp>
      <p:grpSp>
        <p:nvGrpSpPr>
          <p:cNvPr id="9" name="Group 8">
            <a:extLst>
              <a:ext uri="{FF2B5EF4-FFF2-40B4-BE49-F238E27FC236}">
                <a16:creationId xmlns:a16="http://schemas.microsoft.com/office/drawing/2014/main" id="{9FCB25BB-4A17-41F6-A37D-94449C7599F2}"/>
              </a:ext>
            </a:extLst>
          </p:cNvPr>
          <p:cNvGrpSpPr/>
          <p:nvPr/>
        </p:nvGrpSpPr>
        <p:grpSpPr>
          <a:xfrm>
            <a:off x="11147899" y="6168958"/>
            <a:ext cx="729574" cy="570689"/>
            <a:chOff x="11147899" y="6168958"/>
            <a:chExt cx="729574" cy="570689"/>
          </a:xfrm>
        </p:grpSpPr>
        <p:sp>
          <p:nvSpPr>
            <p:cNvPr id="11" name="Rectangle 10">
              <a:extLst>
                <a:ext uri="{FF2B5EF4-FFF2-40B4-BE49-F238E27FC236}">
                  <a16:creationId xmlns:a16="http://schemas.microsoft.com/office/drawing/2014/main" id="{02CC67C7-2103-4921-A459-DE9FE76BA4A8}"/>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Graphic 11" descr="Back RTL">
              <a:hlinkClick r:id="rId5" action="ppaction://hlinksldjump"/>
              <a:extLst>
                <a:ext uri="{FF2B5EF4-FFF2-40B4-BE49-F238E27FC236}">
                  <a16:creationId xmlns:a16="http://schemas.microsoft.com/office/drawing/2014/main" id="{5F6469D3-FE0C-46B1-BFE2-FB90663D5A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13" name="Hexagon 12">
            <a:hlinkClick r:id="rId8" action="ppaction://hlinksldjump"/>
            <a:extLst>
              <a:ext uri="{FF2B5EF4-FFF2-40B4-BE49-F238E27FC236}">
                <a16:creationId xmlns:a16="http://schemas.microsoft.com/office/drawing/2014/main" id="{A29972B1-DA49-494A-9AA9-A8A19D4F9AAD}"/>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150119923"/>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23511"/>
            <a:ext cx="5778230" cy="607331"/>
          </a:xfrm>
        </p:spPr>
        <p:txBody>
          <a:bodyPr>
            <a:noAutofit/>
          </a:bodyPr>
          <a:lstStyle/>
          <a:p>
            <a:r>
              <a:rPr lang="it-IT" sz="4000" dirty="0"/>
              <a:t>Conoscere l’utente (12)</a:t>
            </a:r>
          </a:p>
        </p:txBody>
      </p:sp>
      <p:grpSp>
        <p:nvGrpSpPr>
          <p:cNvPr id="5" name="Group 4">
            <a:extLst>
              <a:ext uri="{FF2B5EF4-FFF2-40B4-BE49-F238E27FC236}">
                <a16:creationId xmlns:a16="http://schemas.microsoft.com/office/drawing/2014/main" id="{A6792F57-7233-4470-A1AD-C327CA55270B}"/>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F8E5A000-7996-49F1-8222-C1AD1334C7CE}"/>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245B606A-12F9-4A42-ADED-95BED96D6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0" name="Rectangle 9">
            <a:extLst>
              <a:ext uri="{FF2B5EF4-FFF2-40B4-BE49-F238E27FC236}">
                <a16:creationId xmlns:a16="http://schemas.microsoft.com/office/drawing/2014/main" id="{FED22985-E581-40CA-9E69-C1C804D00B35}"/>
              </a:ext>
            </a:extLst>
          </p:cNvPr>
          <p:cNvSpPr/>
          <p:nvPr/>
        </p:nvSpPr>
        <p:spPr>
          <a:xfrm>
            <a:off x="800635" y="477522"/>
            <a:ext cx="10084615" cy="2308324"/>
          </a:xfrm>
          <a:prstGeom prst="rect">
            <a:avLst/>
          </a:prstGeom>
        </p:spPr>
        <p:txBody>
          <a:bodyPr wrap="square">
            <a:spAutoFit/>
          </a:bodyPr>
          <a:lstStyle/>
          <a:p>
            <a:r>
              <a:rPr lang="it-IT" sz="1600" b="1" dirty="0"/>
              <a:t>Il sistema motorio (2)</a:t>
            </a:r>
          </a:p>
          <a:p>
            <a:r>
              <a:rPr lang="it-IT" sz="1600" dirty="0"/>
              <a:t>Quante prove servono per imparare a mandare una pallina in buca con una mazza da golf?</a:t>
            </a:r>
          </a:p>
          <a:p>
            <a:r>
              <a:rPr lang="it-IT" sz="1600" dirty="0"/>
              <a:t>Si trova che il tempo necessario per effettuare un compito motorio diminuisce con la pratica, secondo una legge di potenza: la cosiddetta legge di potenza della pratica (Power Law of Practice). Questa legge ci dice che, se T1 è il tempo impiegato per eseguire la prima prova, Tn è il tempo impiegato per effettuare l’n-esima prova dove α è una costante che dipende dal tipo di compito, il cui valore si trova tipicamente nell’intervallo 0.2 - 0.6.</a:t>
            </a:r>
          </a:p>
          <a:p>
            <a:r>
              <a:rPr lang="it-IT" sz="1600" dirty="0"/>
              <a:t>La  curva dell’equazione fa vedere che l’apprendimento iniziale è più veloce e poi rallenta.</a:t>
            </a:r>
          </a:p>
          <a:p>
            <a:endParaRPr lang="it-IT" sz="1600" dirty="0"/>
          </a:p>
          <a:p>
            <a:endParaRPr lang="it-IT" sz="1600" dirty="0"/>
          </a:p>
        </p:txBody>
      </p:sp>
      <p:grpSp>
        <p:nvGrpSpPr>
          <p:cNvPr id="3" name="Group 2">
            <a:extLst>
              <a:ext uri="{FF2B5EF4-FFF2-40B4-BE49-F238E27FC236}">
                <a16:creationId xmlns:a16="http://schemas.microsoft.com/office/drawing/2014/main" id="{96F3F00E-5C4A-4BC9-83C8-378D12CC6823}"/>
              </a:ext>
            </a:extLst>
          </p:cNvPr>
          <p:cNvGrpSpPr/>
          <p:nvPr/>
        </p:nvGrpSpPr>
        <p:grpSpPr>
          <a:xfrm>
            <a:off x="10600980" y="811196"/>
            <a:ext cx="1315402" cy="574267"/>
            <a:chOff x="4148138" y="2386012"/>
            <a:chExt cx="2876549" cy="1247775"/>
          </a:xfrm>
        </p:grpSpPr>
        <p:pic>
          <p:nvPicPr>
            <p:cNvPr id="2" name="Picture 1">
              <a:extLst>
                <a:ext uri="{FF2B5EF4-FFF2-40B4-BE49-F238E27FC236}">
                  <a16:creationId xmlns:a16="http://schemas.microsoft.com/office/drawing/2014/main" id="{20437D16-0B64-4252-8CC8-FD18BA973141}"/>
                </a:ext>
              </a:extLst>
            </p:cNvPr>
            <p:cNvPicPr>
              <a:picLocks noChangeAspect="1"/>
            </p:cNvPicPr>
            <p:nvPr/>
          </p:nvPicPr>
          <p:blipFill rotWithShape="1">
            <a:blip r:embed="rId5"/>
            <a:srcRect r="11905"/>
            <a:stretch/>
          </p:blipFill>
          <p:spPr>
            <a:xfrm>
              <a:off x="4148138" y="2386012"/>
              <a:ext cx="2643188" cy="1247775"/>
            </a:xfrm>
            <a:prstGeom prst="rect">
              <a:avLst/>
            </a:prstGeom>
          </p:spPr>
        </p:pic>
        <p:pic>
          <p:nvPicPr>
            <p:cNvPr id="13" name="Picture 12">
              <a:extLst>
                <a:ext uri="{FF2B5EF4-FFF2-40B4-BE49-F238E27FC236}">
                  <a16:creationId xmlns:a16="http://schemas.microsoft.com/office/drawing/2014/main" id="{7F40815F-1F67-4339-BE4C-50F9C6ADCFFB}"/>
                </a:ext>
              </a:extLst>
            </p:cNvPr>
            <p:cNvPicPr>
              <a:picLocks noChangeAspect="1"/>
            </p:cNvPicPr>
            <p:nvPr/>
          </p:nvPicPr>
          <p:blipFill rotWithShape="1">
            <a:blip r:embed="rId5"/>
            <a:srcRect l="87142" t="46947" r="5080" b="36259"/>
            <a:stretch/>
          </p:blipFill>
          <p:spPr>
            <a:xfrm>
              <a:off x="6791326" y="2786154"/>
              <a:ext cx="233361" cy="209550"/>
            </a:xfrm>
            <a:prstGeom prst="rect">
              <a:avLst/>
            </a:prstGeom>
          </p:spPr>
        </p:pic>
      </p:grpSp>
      <p:sp>
        <p:nvSpPr>
          <p:cNvPr id="14" name="Rectangle 13">
            <a:extLst>
              <a:ext uri="{FF2B5EF4-FFF2-40B4-BE49-F238E27FC236}">
                <a16:creationId xmlns:a16="http://schemas.microsoft.com/office/drawing/2014/main" id="{749707B7-256B-46FF-BF24-222F85475F0D}"/>
              </a:ext>
            </a:extLst>
          </p:cNvPr>
          <p:cNvSpPr/>
          <p:nvPr/>
        </p:nvSpPr>
        <p:spPr>
          <a:xfrm>
            <a:off x="800635" y="2331876"/>
            <a:ext cx="11115747" cy="3539430"/>
          </a:xfrm>
          <a:prstGeom prst="rect">
            <a:avLst/>
          </a:prstGeom>
        </p:spPr>
        <p:txBody>
          <a:bodyPr wrap="square">
            <a:spAutoFit/>
          </a:bodyPr>
          <a:lstStyle/>
          <a:p>
            <a:r>
              <a:rPr lang="it-IT" sz="1600" b="1" dirty="0"/>
              <a:t>Legge di Fitts</a:t>
            </a:r>
          </a:p>
          <a:p>
            <a:r>
              <a:rPr lang="it-IT" sz="1600" dirty="0"/>
              <a:t>Un modello matematico per prevedere il tempo T necessario per raggiungere il bersaglio (es: bottone) con un puntatore, in funzione della sua dimensione S!e della distanza D dal punto di partenza.</a:t>
            </a:r>
          </a:p>
          <a:p>
            <a:endParaRPr lang="it-IT" sz="1600" dirty="0"/>
          </a:p>
          <a:p>
            <a:endParaRPr lang="it-IT" sz="1600" dirty="0"/>
          </a:p>
          <a:p>
            <a:r>
              <a:rPr lang="it-IT" sz="1600" dirty="0"/>
              <a:t>T è il tempo medio necessario per effettuare il movimento;</a:t>
            </a:r>
          </a:p>
          <a:p>
            <a:r>
              <a:rPr lang="it-IT" sz="1600" dirty="0"/>
              <a:t>D è la distanza fra il punto di partenza e il centro del bersaglio;</a:t>
            </a:r>
          </a:p>
          <a:p>
            <a:r>
              <a:rPr lang="it-IT" sz="1600" dirty="0"/>
              <a:t>S è la dimensione del bersaglio, misurata lungo l’asse del movimento. S può anche essere considerato il margine di tolleranza sulla posizione finale, poiché questa deve cadere nell’intervallo ±S/2 dal centro del bersaglio;</a:t>
            </a:r>
          </a:p>
          <a:p>
            <a:r>
              <a:rPr lang="it-IT" sz="1600" dirty="0"/>
              <a:t>a e b sono due costanti che dipendono dallo strumento di puntamento utilizzato: dito, mouse...</a:t>
            </a:r>
          </a:p>
          <a:p>
            <a:endParaRPr lang="it-IT" sz="1600" dirty="0"/>
          </a:p>
          <a:p>
            <a:r>
              <a:rPr lang="it-IT" sz="1600" dirty="0"/>
              <a:t>Il tempo impiegato è logaritcamente proporzionale alla distanza tra il puntatore e il bersaglio ed inversamente proporzionale alla dimensione del bersaglio.</a:t>
            </a:r>
          </a:p>
          <a:p>
            <a:endParaRPr lang="it-IT" sz="1600" dirty="0"/>
          </a:p>
        </p:txBody>
      </p:sp>
      <p:pic>
        <p:nvPicPr>
          <p:cNvPr id="4" name="Picture 3">
            <a:extLst>
              <a:ext uri="{FF2B5EF4-FFF2-40B4-BE49-F238E27FC236}">
                <a16:creationId xmlns:a16="http://schemas.microsoft.com/office/drawing/2014/main" id="{D588384E-76B7-43FF-9018-78CD4D93D10B}"/>
              </a:ext>
            </a:extLst>
          </p:cNvPr>
          <p:cNvPicPr>
            <a:picLocks noChangeAspect="1"/>
          </p:cNvPicPr>
          <p:nvPr/>
        </p:nvPicPr>
        <p:blipFill>
          <a:blip r:embed="rId6"/>
          <a:stretch>
            <a:fillRect/>
          </a:stretch>
        </p:blipFill>
        <p:spPr>
          <a:xfrm>
            <a:off x="800635" y="3084028"/>
            <a:ext cx="2600325" cy="533400"/>
          </a:xfrm>
          <a:prstGeom prst="rect">
            <a:avLst/>
          </a:prstGeom>
        </p:spPr>
      </p:pic>
      <p:sp>
        <p:nvSpPr>
          <p:cNvPr id="18" name="Hexagon 17">
            <a:hlinkClick r:id="rId7" action="ppaction://hlinksldjump"/>
            <a:extLst>
              <a:ext uri="{FF2B5EF4-FFF2-40B4-BE49-F238E27FC236}">
                <a16:creationId xmlns:a16="http://schemas.microsoft.com/office/drawing/2014/main" id="{05DDEF1A-01F1-4904-A667-79083EAD9BCC}"/>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4087017563"/>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1988457" y="-23511"/>
            <a:ext cx="8215086" cy="607331"/>
          </a:xfrm>
        </p:spPr>
        <p:txBody>
          <a:bodyPr>
            <a:noAutofit/>
          </a:bodyPr>
          <a:lstStyle/>
          <a:p>
            <a:r>
              <a:rPr lang="it-IT" sz="4000" dirty="0"/>
              <a:t>Sistemi interattivi ed interfacce (1)</a:t>
            </a:r>
          </a:p>
        </p:txBody>
      </p:sp>
      <p:sp>
        <p:nvSpPr>
          <p:cNvPr id="2" name="Rectangle 1">
            <a:extLst>
              <a:ext uri="{FF2B5EF4-FFF2-40B4-BE49-F238E27FC236}">
                <a16:creationId xmlns:a16="http://schemas.microsoft.com/office/drawing/2014/main" id="{1FBC979B-6525-4134-A454-CBE5F38AD868}"/>
              </a:ext>
            </a:extLst>
          </p:cNvPr>
          <p:cNvSpPr/>
          <p:nvPr/>
        </p:nvSpPr>
        <p:spPr>
          <a:xfrm>
            <a:off x="496110" y="583820"/>
            <a:ext cx="11013719" cy="4801314"/>
          </a:xfrm>
          <a:prstGeom prst="rect">
            <a:avLst/>
          </a:prstGeom>
        </p:spPr>
        <p:txBody>
          <a:bodyPr wrap="square">
            <a:spAutoFit/>
          </a:bodyPr>
          <a:lstStyle/>
          <a:p>
            <a:r>
              <a:rPr lang="it-IT" dirty="0"/>
              <a:t>L’uomo ha creato sistemi informativi a cui accede mediante interfacce (indipendenti dalla logica del sistema sottostante).</a:t>
            </a:r>
          </a:p>
          <a:p>
            <a:endParaRPr lang="it-IT" dirty="0"/>
          </a:p>
          <a:p>
            <a:r>
              <a:rPr lang="it-IT" dirty="0"/>
              <a:t>Un sistema può essere considerato complesso: </a:t>
            </a:r>
          </a:p>
          <a:p>
            <a:r>
              <a:rPr lang="it-IT" b="1" dirty="0"/>
              <a:t>complessità interna </a:t>
            </a:r>
            <a:r>
              <a:rPr lang="it-IT" dirty="0"/>
              <a:t>(o strutturale): perché composto da molti componenti che interagiscono fra loro in modo complicato, </a:t>
            </a:r>
            <a:r>
              <a:rPr lang="it-IT" b="1" dirty="0"/>
              <a:t>complessità esterna </a:t>
            </a:r>
            <a:r>
              <a:rPr lang="it-IT" dirty="0"/>
              <a:t>(o funzionale): perché è destinato a supportare numerose attività.</a:t>
            </a:r>
          </a:p>
          <a:p>
            <a:r>
              <a:rPr lang="it-IT" dirty="0"/>
              <a:t>Per esempio:</a:t>
            </a:r>
          </a:p>
          <a:p>
            <a:r>
              <a:rPr lang="it-IT" dirty="0"/>
              <a:t>Un coltello da lancio è composto soltanto da una lama e da un manico, e serve a un solo scopo, quello di colpire un bersaglio lontano </a:t>
            </a:r>
            <a:r>
              <a:rPr lang="it-IT" dirty="0">
                <a:sym typeface="Wingdings" panose="05000000000000000000" pitchFamily="2" charset="2"/>
              </a:rPr>
              <a:t> non ha complessità.</a:t>
            </a:r>
          </a:p>
          <a:p>
            <a:r>
              <a:rPr lang="it-IT" dirty="0">
                <a:sym typeface="Wingdings" panose="05000000000000000000" pitchFamily="2" charset="2"/>
              </a:rPr>
              <a:t>Un iPhone, col suo ricco corredo di funzionalità, realizzate attraverso tecnologie sofisticate complesso sia funzionalmente sia strutturalmente.</a:t>
            </a:r>
          </a:p>
          <a:p>
            <a:endParaRPr lang="it-IT" dirty="0">
              <a:sym typeface="Wingdings" panose="05000000000000000000" pitchFamily="2" charset="2"/>
            </a:endParaRPr>
          </a:p>
          <a:p>
            <a:r>
              <a:rPr lang="it-IT" b="1" dirty="0">
                <a:sym typeface="Wingdings" panose="05000000000000000000" pitchFamily="2" charset="2"/>
              </a:rPr>
              <a:t>complessità d’uso : </a:t>
            </a:r>
            <a:r>
              <a:rPr lang="it-IT" dirty="0">
                <a:sym typeface="Wingdings" panose="05000000000000000000" pitchFamily="2" charset="2"/>
              </a:rPr>
              <a:t>la maggiore o minore facilità con cui siamo in grado di utilizzare un sistema.</a:t>
            </a:r>
          </a:p>
          <a:p>
            <a:r>
              <a:rPr lang="it-IT" dirty="0">
                <a:sym typeface="Wingdings" panose="05000000000000000000" pitchFamily="2" charset="2"/>
              </a:rPr>
              <a:t>Per esempio: un sistema elementare come il coltello da lancio richiede, per essere usato con precisione, grande destrezza, ottenibile solo con un lungo allenamento. Invece, l’iPhone, funzionalmente molto ricco, è considerato di solito molto facile da usare.</a:t>
            </a:r>
          </a:p>
          <a:p>
            <a:endParaRPr lang="it-IT" dirty="0">
              <a:sym typeface="Wingdings" panose="05000000000000000000" pitchFamily="2" charset="2"/>
            </a:endParaRPr>
          </a:p>
          <a:p>
            <a:endParaRPr lang="it-IT" dirty="0">
              <a:sym typeface="Wingdings" panose="05000000000000000000" pitchFamily="2" charset="2"/>
            </a:endParaRPr>
          </a:p>
        </p:txBody>
      </p:sp>
      <p:grpSp>
        <p:nvGrpSpPr>
          <p:cNvPr id="9" name="Group 8">
            <a:extLst>
              <a:ext uri="{FF2B5EF4-FFF2-40B4-BE49-F238E27FC236}">
                <a16:creationId xmlns:a16="http://schemas.microsoft.com/office/drawing/2014/main" id="{34BAC7EF-D42E-41CB-A5C7-FDD3D0F1621F}"/>
              </a:ext>
            </a:extLst>
          </p:cNvPr>
          <p:cNvGrpSpPr/>
          <p:nvPr/>
        </p:nvGrpSpPr>
        <p:grpSpPr>
          <a:xfrm>
            <a:off x="11147899" y="6168958"/>
            <a:ext cx="729574" cy="570689"/>
            <a:chOff x="11147899" y="6168958"/>
            <a:chExt cx="729574" cy="570689"/>
          </a:xfrm>
        </p:grpSpPr>
        <p:sp>
          <p:nvSpPr>
            <p:cNvPr id="10" name="Rectangle 9">
              <a:extLst>
                <a:ext uri="{FF2B5EF4-FFF2-40B4-BE49-F238E27FC236}">
                  <a16:creationId xmlns:a16="http://schemas.microsoft.com/office/drawing/2014/main" id="{F17EF3FC-7CAE-4318-A567-C979C351A4F9}"/>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Graphic 10" descr="Back RTL">
              <a:hlinkClick r:id="rId2" action="ppaction://hlinksldjump"/>
              <a:extLst>
                <a:ext uri="{FF2B5EF4-FFF2-40B4-BE49-F238E27FC236}">
                  <a16:creationId xmlns:a16="http://schemas.microsoft.com/office/drawing/2014/main" id="{BA280CC0-61F2-444C-90D0-AFF59D66BD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7341" y="6168958"/>
              <a:ext cx="570689" cy="570689"/>
            </a:xfrm>
            <a:prstGeom prst="rect">
              <a:avLst/>
            </a:prstGeom>
          </p:spPr>
        </p:pic>
      </p:grpSp>
      <p:sp>
        <p:nvSpPr>
          <p:cNvPr id="13" name="Hexagon 12">
            <a:hlinkClick r:id="rId5" action="ppaction://hlinksldjump"/>
            <a:extLst>
              <a:ext uri="{FF2B5EF4-FFF2-40B4-BE49-F238E27FC236}">
                <a16:creationId xmlns:a16="http://schemas.microsoft.com/office/drawing/2014/main" id="{90397F7F-2EE8-412B-9F86-A6B4D5CBC804}"/>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2384347192"/>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1756229" y="-23511"/>
            <a:ext cx="8752113" cy="607331"/>
          </a:xfrm>
        </p:spPr>
        <p:txBody>
          <a:bodyPr>
            <a:noAutofit/>
          </a:bodyPr>
          <a:lstStyle/>
          <a:p>
            <a:r>
              <a:rPr lang="it-IT" sz="4000" dirty="0"/>
              <a:t>Sistemi interattivi ed interfacce (2)</a:t>
            </a:r>
          </a:p>
        </p:txBody>
      </p:sp>
      <p:sp>
        <p:nvSpPr>
          <p:cNvPr id="2" name="Rectangle 1">
            <a:extLst>
              <a:ext uri="{FF2B5EF4-FFF2-40B4-BE49-F238E27FC236}">
                <a16:creationId xmlns:a16="http://schemas.microsoft.com/office/drawing/2014/main" id="{1FBC979B-6525-4134-A454-CBE5F38AD868}"/>
              </a:ext>
            </a:extLst>
          </p:cNvPr>
          <p:cNvSpPr/>
          <p:nvPr/>
        </p:nvSpPr>
        <p:spPr>
          <a:xfrm>
            <a:off x="554166" y="467708"/>
            <a:ext cx="11013719" cy="5724644"/>
          </a:xfrm>
          <a:prstGeom prst="rect">
            <a:avLst/>
          </a:prstGeom>
        </p:spPr>
        <p:txBody>
          <a:bodyPr wrap="square">
            <a:spAutoFit/>
          </a:bodyPr>
          <a:lstStyle/>
          <a:p>
            <a:r>
              <a:rPr lang="it-IT" sz="2000" b="1" dirty="0"/>
              <a:t>La diversità degli utenti</a:t>
            </a:r>
          </a:p>
          <a:p>
            <a:r>
              <a:rPr lang="it-IT" dirty="0"/>
              <a:t>Tutti gli utenti sono diversi. Gli utenti non sono solo diversi nelle loro caratteristiche individuali (lingua, cultura, scolarità, abitudini, preferenze, ecc.), ma anche nei rapporti con il sistema. Ogni utente chiede al sistema cose diverse, e si rapporta con esso in modo specifico, differente da quello di altri utenti. </a:t>
            </a:r>
          </a:p>
          <a:p>
            <a:r>
              <a:rPr lang="it-IT" dirty="0">
                <a:sym typeface="Wingdings" panose="05000000000000000000" pitchFamily="2" charset="2"/>
              </a:rPr>
              <a:t>Es: Una persona su word può scrivere più grande, altri più piccolo… Alcuni sono giovani, e abituati fin da piccoli all’utilizzo degli strumenti dell’informatica, altri sono anziani, e possono avere nei confronti dello strumento un atteggiamento di diffidenza o di paura.</a:t>
            </a:r>
          </a:p>
          <a:p>
            <a:endParaRPr lang="it-IT" sz="2000" dirty="0">
              <a:sym typeface="Wingdings" panose="05000000000000000000" pitchFamily="2" charset="2"/>
            </a:endParaRPr>
          </a:p>
          <a:p>
            <a:r>
              <a:rPr lang="it-IT" sz="2000" b="1" dirty="0">
                <a:sym typeface="Wingdings" panose="05000000000000000000" pitchFamily="2" charset="2"/>
              </a:rPr>
              <a:t>Velocità del cambiamento</a:t>
            </a:r>
          </a:p>
          <a:p>
            <a:r>
              <a:rPr lang="it-IT" dirty="0">
                <a:sym typeface="Wingdings" panose="05000000000000000000" pitchFamily="2" charset="2"/>
              </a:rPr>
              <a:t>Capacità e competenze divengono rapidamente obsolete, perché i prodotti della tecnologia evolvono di continuo e in modo sempre più rapido.</a:t>
            </a:r>
          </a:p>
          <a:p>
            <a:r>
              <a:rPr lang="it-IT" dirty="0">
                <a:sym typeface="Wingdings" panose="05000000000000000000" pitchFamily="2" charset="2"/>
              </a:rPr>
              <a:t>Le cause di questa accelerazione così evidente dell’evoluzione dei prodotti tecnologici sono molteplici:</a:t>
            </a:r>
          </a:p>
          <a:p>
            <a:pPr marL="342900" indent="-342900">
              <a:buFontTx/>
              <a:buChar char="-"/>
            </a:pPr>
            <a:r>
              <a:rPr lang="it-IT" dirty="0">
                <a:sym typeface="Wingdings" panose="05000000000000000000" pitchFamily="2" charset="2"/>
              </a:rPr>
              <a:t>I bisogni degli utenti fanno nascere nuovi prodotti, i quali a loro volta inducono nuovi bisogni: l’esperienza d’uso ne suggerisce sempre delle modifiche migliorative, che si concretizzano in nuove versioni o in prodotti nuovi. </a:t>
            </a:r>
          </a:p>
          <a:p>
            <a:pPr marL="342900" indent="-342900">
              <a:buFontTx/>
              <a:buChar char="-"/>
            </a:pPr>
            <a:r>
              <a:rPr lang="it-IT" dirty="0">
                <a:sym typeface="Wingdings" panose="05000000000000000000" pitchFamily="2" charset="2"/>
              </a:rPr>
              <a:t>L’evoluzione della tecnologia offre continuamente nuove possibilità. Anche in questo caso c’è un ciclo di feedback: i prodotti esistenti stimolano la ricerca di innovazioni tecnologiche, e queste permettono miglioramenti ai prodotti. Questo fa sì che i prodotti esistenti siano continuamente rimpiazzati da prodotti che utilizzano tecnologie di nuova generazione.</a:t>
            </a:r>
          </a:p>
          <a:p>
            <a:pPr marL="342900" indent="-342900">
              <a:buFontTx/>
              <a:buChar char="-"/>
            </a:pPr>
            <a:r>
              <a:rPr lang="it-IT" dirty="0">
                <a:sym typeface="Wingdings" panose="05000000000000000000" pitchFamily="2" charset="2"/>
              </a:rPr>
              <a:t>Concorrenza tra produttori di un unico mercato.</a:t>
            </a:r>
          </a:p>
          <a:p>
            <a:endParaRPr lang="it-IT" dirty="0">
              <a:sym typeface="Wingdings" panose="05000000000000000000" pitchFamily="2" charset="2"/>
            </a:endParaRPr>
          </a:p>
        </p:txBody>
      </p:sp>
      <p:grpSp>
        <p:nvGrpSpPr>
          <p:cNvPr id="5" name="Group 4">
            <a:extLst>
              <a:ext uri="{FF2B5EF4-FFF2-40B4-BE49-F238E27FC236}">
                <a16:creationId xmlns:a16="http://schemas.microsoft.com/office/drawing/2014/main" id="{8B930164-AEE0-40A1-B44C-22D5F12CD8D7}"/>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A62AE00A-7F7B-4ACB-B183-B87C8D066AB2}"/>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762FCEA7-E324-45F5-B665-17E86AC24E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12" name="Group 11">
            <a:extLst>
              <a:ext uri="{FF2B5EF4-FFF2-40B4-BE49-F238E27FC236}">
                <a16:creationId xmlns:a16="http://schemas.microsoft.com/office/drawing/2014/main" id="{8C41D90B-49A0-44A9-95C0-B75898AF35A1}"/>
              </a:ext>
            </a:extLst>
          </p:cNvPr>
          <p:cNvGrpSpPr/>
          <p:nvPr/>
        </p:nvGrpSpPr>
        <p:grpSpPr>
          <a:xfrm>
            <a:off x="11147899" y="6168958"/>
            <a:ext cx="729574" cy="570689"/>
            <a:chOff x="11147899" y="6168958"/>
            <a:chExt cx="729574" cy="570689"/>
          </a:xfrm>
        </p:grpSpPr>
        <p:sp>
          <p:nvSpPr>
            <p:cNvPr id="13" name="Rectangle 12">
              <a:extLst>
                <a:ext uri="{FF2B5EF4-FFF2-40B4-BE49-F238E27FC236}">
                  <a16:creationId xmlns:a16="http://schemas.microsoft.com/office/drawing/2014/main" id="{CAF97E07-681D-4C72-B3D6-11D9EE96E0CE}"/>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Graphic 13" descr="Back RTL">
              <a:hlinkClick r:id="rId5" action="ppaction://hlinksldjump"/>
              <a:extLst>
                <a:ext uri="{FF2B5EF4-FFF2-40B4-BE49-F238E27FC236}">
                  <a16:creationId xmlns:a16="http://schemas.microsoft.com/office/drawing/2014/main" id="{4440428E-D859-44B3-962F-A89DF674F4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11" name="Hexagon 10">
            <a:hlinkClick r:id="rId8" action="ppaction://hlinksldjump"/>
            <a:extLst>
              <a:ext uri="{FF2B5EF4-FFF2-40B4-BE49-F238E27FC236}">
                <a16:creationId xmlns:a16="http://schemas.microsoft.com/office/drawing/2014/main" id="{430DC2E3-C891-479A-B862-183192A4CF4D}"/>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2088113120"/>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1727200" y="-23511"/>
            <a:ext cx="8679543" cy="607331"/>
          </a:xfrm>
        </p:spPr>
        <p:txBody>
          <a:bodyPr>
            <a:noAutofit/>
          </a:bodyPr>
          <a:lstStyle/>
          <a:p>
            <a:r>
              <a:rPr lang="it-IT" sz="4000" dirty="0"/>
              <a:t>Sistemi interattivi ed interfacce (3)</a:t>
            </a:r>
          </a:p>
        </p:txBody>
      </p:sp>
      <p:grpSp>
        <p:nvGrpSpPr>
          <p:cNvPr id="5" name="Group 4">
            <a:extLst>
              <a:ext uri="{FF2B5EF4-FFF2-40B4-BE49-F238E27FC236}">
                <a16:creationId xmlns:a16="http://schemas.microsoft.com/office/drawing/2014/main" id="{8B930164-AEE0-40A1-B44C-22D5F12CD8D7}"/>
              </a:ext>
            </a:extLst>
          </p:cNvPr>
          <p:cNvGrpSpPr/>
          <p:nvPr/>
        </p:nvGrpSpPr>
        <p:grpSpPr>
          <a:xfrm>
            <a:off x="155601" y="6168958"/>
            <a:ext cx="729574" cy="576000"/>
            <a:chOff x="155601" y="6168958"/>
            <a:chExt cx="729574" cy="576000"/>
          </a:xfrm>
        </p:grpSpPr>
        <p:sp>
          <p:nvSpPr>
            <p:cNvPr id="6" name="Rectangle 5">
              <a:extLst>
                <a:ext uri="{FF2B5EF4-FFF2-40B4-BE49-F238E27FC236}">
                  <a16:creationId xmlns:a16="http://schemas.microsoft.com/office/drawing/2014/main" id="{A62AE00A-7F7B-4ACB-B183-B87C8D066AB2}"/>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Graphic 6" descr="Back">
              <a:hlinkClick r:id="rId2" action="ppaction://hlinksldjump"/>
              <a:extLst>
                <a:ext uri="{FF2B5EF4-FFF2-40B4-BE49-F238E27FC236}">
                  <a16:creationId xmlns:a16="http://schemas.microsoft.com/office/drawing/2014/main" id="{762FCEA7-E324-45F5-B665-17E86AC24E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3" name="Rectangle 2">
            <a:extLst>
              <a:ext uri="{FF2B5EF4-FFF2-40B4-BE49-F238E27FC236}">
                <a16:creationId xmlns:a16="http://schemas.microsoft.com/office/drawing/2014/main" id="{ED489A67-C576-48C5-88C3-9001EE372F30}"/>
              </a:ext>
            </a:extLst>
          </p:cNvPr>
          <p:cNvSpPr/>
          <p:nvPr/>
        </p:nvSpPr>
        <p:spPr>
          <a:xfrm>
            <a:off x="800635" y="583820"/>
            <a:ext cx="11202679" cy="1754326"/>
          </a:xfrm>
          <a:prstGeom prst="rect">
            <a:avLst/>
          </a:prstGeom>
        </p:spPr>
        <p:txBody>
          <a:bodyPr wrap="square">
            <a:spAutoFit/>
          </a:bodyPr>
          <a:lstStyle/>
          <a:p>
            <a:r>
              <a:rPr lang="it-IT" dirty="0"/>
              <a:t>L</a:t>
            </a:r>
            <a:r>
              <a:rPr lang="it-IT"/>
              <a:t>’interfaccia </a:t>
            </a:r>
            <a:r>
              <a:rPr lang="it-IT" dirty="0"/>
              <a:t>d’uso dei sistemi riveste un ruolo fondamentale. Essa ha il compito di “filtrare” la complessità, presentando all’utente un’immagine semplificata del prodotto, e congruente con i compiti che egli deve svolgere. Una buona interfaccia non solo nasconde la complessità interna del sistema, ma ne riduce la complessità funzionale, mettendo a disposizione dell’utente funzioni di più alto livello, in grado di effettuare compiti complessi con un grado di automatismo maggiore. Ciò viene realizzato integrando numerose funzionalità semplici in funzionalità più potenti, con il risultato di semplificare il dialogo fra l’utente e il sistema.</a:t>
            </a:r>
          </a:p>
        </p:txBody>
      </p:sp>
      <p:sp>
        <p:nvSpPr>
          <p:cNvPr id="2" name="Rectangle 1">
            <a:extLst>
              <a:ext uri="{FF2B5EF4-FFF2-40B4-BE49-F238E27FC236}">
                <a16:creationId xmlns:a16="http://schemas.microsoft.com/office/drawing/2014/main" id="{AEAEFA5C-7D46-4A3C-813E-6B20C91C59FB}"/>
              </a:ext>
            </a:extLst>
          </p:cNvPr>
          <p:cNvSpPr/>
          <p:nvPr/>
        </p:nvSpPr>
        <p:spPr>
          <a:xfrm>
            <a:off x="800634" y="2576144"/>
            <a:ext cx="11202679" cy="1754326"/>
          </a:xfrm>
          <a:prstGeom prst="rect">
            <a:avLst/>
          </a:prstGeom>
        </p:spPr>
        <p:txBody>
          <a:bodyPr wrap="square">
            <a:spAutoFit/>
          </a:bodyPr>
          <a:lstStyle/>
          <a:p>
            <a:r>
              <a:rPr lang="it-IT" dirty="0"/>
              <a:t>L'</a:t>
            </a:r>
            <a:r>
              <a:rPr lang="it-IT" dirty="0">
                <a:hlinkClick r:id="rId5" action="ppaction://hlinksldjump"/>
              </a:rPr>
              <a:t>Ergonomia</a:t>
            </a:r>
            <a:r>
              <a:rPr lang="it-IT" dirty="0"/>
              <a:t> ha come obiettivo attuale quello di contribuire alla progettazione di oggetti, servizi, ambienti di vita e di lavoro, perché rispettino i limiti dell'uomo e ne potenzino le capacità operative. L'ergonomia si alimenta delle acquisizioni scientifiche e tecnologiche che permettono di migliorare la qualità delle condizioni di vita, in tutte le attività del quotidiano ottenendo comprensione più rapida, comprensione migliore, possibilità di ottenere un livello di comprensione utile in una situazione precedentemente troppo complessa, soluzioni più rapide, soluzioni migliori, e la possibilità di trovare soluzioni a problemi che prima sembravano insolubili.</a:t>
            </a:r>
          </a:p>
        </p:txBody>
      </p:sp>
      <p:sp>
        <p:nvSpPr>
          <p:cNvPr id="9" name="Hexagon 8">
            <a:hlinkClick r:id="rId6" action="ppaction://hlinksldjump"/>
            <a:extLst>
              <a:ext uri="{FF2B5EF4-FFF2-40B4-BE49-F238E27FC236}">
                <a16:creationId xmlns:a16="http://schemas.microsoft.com/office/drawing/2014/main" id="{246AD4CE-22DA-4CC9-A434-D7A20C396466}"/>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1834375130"/>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9646C5-4416-43A7-A5EC-D634D46769DE}"/>
              </a:ext>
            </a:extLst>
          </p:cNvPr>
          <p:cNvPicPr>
            <a:picLocks noChangeAspect="1"/>
          </p:cNvPicPr>
          <p:nvPr/>
        </p:nvPicPr>
        <p:blipFill>
          <a:blip r:embed="rId2"/>
          <a:stretch>
            <a:fillRect/>
          </a:stretch>
        </p:blipFill>
        <p:spPr>
          <a:xfrm>
            <a:off x="758358" y="2351488"/>
            <a:ext cx="5933014" cy="4094702"/>
          </a:xfrm>
          <a:prstGeom prst="rect">
            <a:avLst/>
          </a:prstGeom>
        </p:spPr>
      </p:pic>
      <p:sp>
        <p:nvSpPr>
          <p:cNvPr id="37" name="TextBox 36">
            <a:extLst>
              <a:ext uri="{FF2B5EF4-FFF2-40B4-BE49-F238E27FC236}">
                <a16:creationId xmlns:a16="http://schemas.microsoft.com/office/drawing/2014/main" id="{7346A8CA-9568-40A7-ABF8-12FAE5764E35}"/>
              </a:ext>
            </a:extLst>
          </p:cNvPr>
          <p:cNvSpPr txBox="1"/>
          <p:nvPr/>
        </p:nvSpPr>
        <p:spPr>
          <a:xfrm>
            <a:off x="272712" y="2163631"/>
            <a:ext cx="4867275" cy="646331"/>
          </a:xfrm>
          <a:prstGeom prst="rect">
            <a:avLst/>
          </a:prstGeom>
          <a:noFill/>
        </p:spPr>
        <p:txBody>
          <a:bodyPr wrap="square" rtlCol="0">
            <a:spAutoFit/>
          </a:bodyPr>
          <a:lstStyle/>
          <a:p>
            <a:r>
              <a:rPr lang="it-IT" b="1" dirty="0"/>
              <a:t>Inteface design process</a:t>
            </a:r>
          </a:p>
          <a:p>
            <a:endParaRPr lang="it-IT" b="1" dirty="0"/>
          </a:p>
        </p:txBody>
      </p:sp>
      <p:sp>
        <p:nvSpPr>
          <p:cNvPr id="2" name="Rectangle 1">
            <a:extLst>
              <a:ext uri="{FF2B5EF4-FFF2-40B4-BE49-F238E27FC236}">
                <a16:creationId xmlns:a16="http://schemas.microsoft.com/office/drawing/2014/main" id="{DBC4EBCB-1EC0-48E8-B039-D6BD2B34C07B}"/>
              </a:ext>
            </a:extLst>
          </p:cNvPr>
          <p:cNvSpPr/>
          <p:nvPr/>
        </p:nvSpPr>
        <p:spPr>
          <a:xfrm>
            <a:off x="277324" y="922346"/>
            <a:ext cx="7157729" cy="1200329"/>
          </a:xfrm>
          <a:prstGeom prst="rect">
            <a:avLst/>
          </a:prstGeom>
        </p:spPr>
        <p:txBody>
          <a:bodyPr wrap="none">
            <a:spAutoFit/>
          </a:bodyPr>
          <a:lstStyle/>
          <a:p>
            <a:r>
              <a:rPr lang="it-IT" dirty="0"/>
              <a:t>3 Domande fondamentali :</a:t>
            </a:r>
          </a:p>
          <a:p>
            <a:pPr marL="342900" indent="-342900">
              <a:buAutoNum type="arabicPeriod"/>
            </a:pPr>
            <a:r>
              <a:rPr lang="it-IT" dirty="0"/>
              <a:t>Cosa fa il mio prodotto?</a:t>
            </a:r>
          </a:p>
          <a:p>
            <a:pPr marL="342900" indent="-342900">
              <a:buAutoNum type="arabicPeriod"/>
            </a:pPr>
            <a:r>
              <a:rPr lang="it-IT" dirty="0"/>
              <a:t>Chi userà il mio prodotto?</a:t>
            </a:r>
          </a:p>
          <a:p>
            <a:pPr marL="342900" indent="-342900">
              <a:buAutoNum type="arabicPeriod"/>
            </a:pPr>
            <a:r>
              <a:rPr lang="it-IT" dirty="0"/>
              <a:t>Come faccio a capire se la mia idea/realizzazione è efficiente ed efficace?</a:t>
            </a:r>
          </a:p>
        </p:txBody>
      </p:sp>
      <p:sp>
        <p:nvSpPr>
          <p:cNvPr id="237" name="Hexagon 236">
            <a:hlinkClick r:id="rId3" action="ppaction://hlinksldjump"/>
            <a:extLst>
              <a:ext uri="{FF2B5EF4-FFF2-40B4-BE49-F238E27FC236}">
                <a16:creationId xmlns:a16="http://schemas.microsoft.com/office/drawing/2014/main" id="{53DD5F8A-2BE7-43CE-A4AF-FF735C089BC9}"/>
              </a:ext>
            </a:extLst>
          </p:cNvPr>
          <p:cNvSpPr/>
          <p:nvPr/>
        </p:nvSpPr>
        <p:spPr>
          <a:xfrm>
            <a:off x="10369811" y="5587475"/>
            <a:ext cx="935214" cy="652753"/>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Psicologia dei suoni e dei colori</a:t>
            </a:r>
          </a:p>
        </p:txBody>
      </p:sp>
      <p:sp>
        <p:nvSpPr>
          <p:cNvPr id="238" name="Hexagon 237">
            <a:hlinkClick r:id="rId4" action="ppaction://hlinksldjump"/>
            <a:extLst>
              <a:ext uri="{FF2B5EF4-FFF2-40B4-BE49-F238E27FC236}">
                <a16:creationId xmlns:a16="http://schemas.microsoft.com/office/drawing/2014/main" id="{59627476-85B5-4CFB-B9BD-1777E240B99B}"/>
              </a:ext>
            </a:extLst>
          </p:cNvPr>
          <p:cNvSpPr/>
          <p:nvPr/>
        </p:nvSpPr>
        <p:spPr>
          <a:xfrm>
            <a:off x="11131296" y="4398839"/>
            <a:ext cx="1008908"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Conoscere l’utente</a:t>
            </a:r>
          </a:p>
        </p:txBody>
      </p:sp>
      <p:sp>
        <p:nvSpPr>
          <p:cNvPr id="239" name="Hexagon 238">
            <a:hlinkClick r:id="rId5" action="ppaction://hlinksldjump"/>
            <a:extLst>
              <a:ext uri="{FF2B5EF4-FFF2-40B4-BE49-F238E27FC236}">
                <a16:creationId xmlns:a16="http://schemas.microsoft.com/office/drawing/2014/main" id="{CCA40912-83F5-4567-A513-B3EE32A4D681}"/>
              </a:ext>
            </a:extLst>
          </p:cNvPr>
          <p:cNvSpPr/>
          <p:nvPr/>
        </p:nvSpPr>
        <p:spPr>
          <a:xfrm>
            <a:off x="10318998" y="3962012"/>
            <a:ext cx="972889" cy="720000"/>
          </a:xfrm>
          <a:prstGeom prst="hexagon">
            <a:avLst>
              <a:gd name="adj" fmla="val 25000"/>
              <a:gd name="vf" fmla="val 115470"/>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it-IT" sz="900" dirty="0"/>
              <a:t>Interazione</a:t>
            </a:r>
          </a:p>
          <a:p>
            <a:pPr algn="ctr"/>
            <a:r>
              <a:rPr lang="it-IT" sz="900" dirty="0"/>
              <a:t>Uomo - Macchina</a:t>
            </a:r>
          </a:p>
        </p:txBody>
      </p:sp>
      <p:sp>
        <p:nvSpPr>
          <p:cNvPr id="240" name="Hexagon 239">
            <a:hlinkClick r:id="rId6" action="ppaction://hlinksldjump"/>
            <a:extLst>
              <a:ext uri="{FF2B5EF4-FFF2-40B4-BE49-F238E27FC236}">
                <a16:creationId xmlns:a16="http://schemas.microsoft.com/office/drawing/2014/main" id="{AB624A39-B63B-40AE-BE7A-89FFB9586701}"/>
              </a:ext>
            </a:extLst>
          </p:cNvPr>
          <p:cNvSpPr/>
          <p:nvPr/>
        </p:nvSpPr>
        <p:spPr>
          <a:xfrm>
            <a:off x="9482836" y="4403786"/>
            <a:ext cx="972889"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Glossario</a:t>
            </a:r>
          </a:p>
        </p:txBody>
      </p:sp>
      <p:sp>
        <p:nvSpPr>
          <p:cNvPr id="241" name="Hexagon 240">
            <a:hlinkClick r:id="rId7" action="ppaction://hlinksldjump"/>
            <a:extLst>
              <a:ext uri="{FF2B5EF4-FFF2-40B4-BE49-F238E27FC236}">
                <a16:creationId xmlns:a16="http://schemas.microsoft.com/office/drawing/2014/main" id="{31520A5F-7AFD-49B2-9AF3-DE60C7041775}"/>
              </a:ext>
            </a:extLst>
          </p:cNvPr>
          <p:cNvSpPr/>
          <p:nvPr/>
        </p:nvSpPr>
        <p:spPr>
          <a:xfrm>
            <a:off x="9521336" y="5195666"/>
            <a:ext cx="972889"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Usabilità</a:t>
            </a:r>
            <a:endParaRPr lang="it-IT" sz="1100" dirty="0"/>
          </a:p>
        </p:txBody>
      </p:sp>
      <p:grpSp>
        <p:nvGrpSpPr>
          <p:cNvPr id="242" name="Group 241">
            <a:extLst>
              <a:ext uri="{FF2B5EF4-FFF2-40B4-BE49-F238E27FC236}">
                <a16:creationId xmlns:a16="http://schemas.microsoft.com/office/drawing/2014/main" id="{3BCEAC21-E168-4690-B580-C13473E187C8}"/>
              </a:ext>
            </a:extLst>
          </p:cNvPr>
          <p:cNvGrpSpPr/>
          <p:nvPr/>
        </p:nvGrpSpPr>
        <p:grpSpPr>
          <a:xfrm>
            <a:off x="10385044" y="4774744"/>
            <a:ext cx="864000" cy="720000"/>
            <a:chOff x="10385044" y="4774744"/>
            <a:chExt cx="864000" cy="720000"/>
          </a:xfrm>
        </p:grpSpPr>
        <p:sp>
          <p:nvSpPr>
            <p:cNvPr id="243" name="Hexagon 242">
              <a:extLst>
                <a:ext uri="{FF2B5EF4-FFF2-40B4-BE49-F238E27FC236}">
                  <a16:creationId xmlns:a16="http://schemas.microsoft.com/office/drawing/2014/main" id="{66555485-3FE2-4109-96A7-3393572CEF7E}"/>
                </a:ext>
              </a:extLst>
            </p:cNvPr>
            <p:cNvSpPr/>
            <p:nvPr/>
          </p:nvSpPr>
          <p:spPr>
            <a:xfrm>
              <a:off x="10385044" y="4774744"/>
              <a:ext cx="864000"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44" name="Graphic 243" descr="Paperclip">
              <a:extLst>
                <a:ext uri="{FF2B5EF4-FFF2-40B4-BE49-F238E27FC236}">
                  <a16:creationId xmlns:a16="http://schemas.microsoft.com/office/drawing/2014/main" id="{4825A400-C42A-4CF7-8906-E9A9D85410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43540" y="4851571"/>
              <a:ext cx="587756" cy="587756"/>
            </a:xfrm>
            <a:prstGeom prst="rect">
              <a:avLst/>
            </a:prstGeom>
          </p:spPr>
        </p:pic>
      </p:grpSp>
      <p:sp>
        <p:nvSpPr>
          <p:cNvPr id="245" name="TextBox 244">
            <a:extLst>
              <a:ext uri="{FF2B5EF4-FFF2-40B4-BE49-F238E27FC236}">
                <a16:creationId xmlns:a16="http://schemas.microsoft.com/office/drawing/2014/main" id="{E09F1540-7A58-480E-B4C4-0F4B666DFF33}"/>
              </a:ext>
            </a:extLst>
          </p:cNvPr>
          <p:cNvSpPr txBox="1"/>
          <p:nvPr/>
        </p:nvSpPr>
        <p:spPr>
          <a:xfrm>
            <a:off x="4958216" y="18797"/>
            <a:ext cx="2570993" cy="707886"/>
          </a:xfrm>
          <a:prstGeom prst="rect">
            <a:avLst/>
          </a:prstGeom>
          <a:noFill/>
        </p:spPr>
        <p:txBody>
          <a:bodyPr wrap="square" rtlCol="0">
            <a:spAutoFit/>
          </a:bodyPr>
          <a:lstStyle/>
          <a:p>
            <a:r>
              <a:rPr lang="it-IT" sz="4000" dirty="0">
                <a:latin typeface="Britannic Bold" panose="020B0903060703020204" pitchFamily="34" charset="0"/>
              </a:rPr>
              <a:t>Lezione II</a:t>
            </a:r>
          </a:p>
        </p:txBody>
      </p:sp>
      <p:sp>
        <p:nvSpPr>
          <p:cNvPr id="38" name="Hexagon 37">
            <a:hlinkClick r:id="rId10" action="ppaction://hlinksldjump"/>
            <a:extLst>
              <a:ext uri="{FF2B5EF4-FFF2-40B4-BE49-F238E27FC236}">
                <a16:creationId xmlns:a16="http://schemas.microsoft.com/office/drawing/2014/main" id="{866D30FF-4417-403B-80DB-6812B1B20BB9}"/>
              </a:ext>
            </a:extLst>
          </p:cNvPr>
          <p:cNvSpPr/>
          <p:nvPr/>
        </p:nvSpPr>
        <p:spPr>
          <a:xfrm>
            <a:off x="11183092" y="5195666"/>
            <a:ext cx="1008908"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8 golden rules</a:t>
            </a:r>
          </a:p>
        </p:txBody>
      </p:sp>
      <p:grpSp>
        <p:nvGrpSpPr>
          <p:cNvPr id="40" name="Group 39">
            <a:extLst>
              <a:ext uri="{FF2B5EF4-FFF2-40B4-BE49-F238E27FC236}">
                <a16:creationId xmlns:a16="http://schemas.microsoft.com/office/drawing/2014/main" id="{2608A923-6A64-4155-83AF-9D4C71082993}"/>
              </a:ext>
            </a:extLst>
          </p:cNvPr>
          <p:cNvGrpSpPr/>
          <p:nvPr/>
        </p:nvGrpSpPr>
        <p:grpSpPr>
          <a:xfrm>
            <a:off x="0" y="0"/>
            <a:ext cx="3301892" cy="6867428"/>
            <a:chOff x="0" y="0"/>
            <a:chExt cx="3301892" cy="6858001"/>
          </a:xfrm>
        </p:grpSpPr>
        <p:sp>
          <p:nvSpPr>
            <p:cNvPr id="41" name="Rectangle 40">
              <a:extLst>
                <a:ext uri="{FF2B5EF4-FFF2-40B4-BE49-F238E27FC236}">
                  <a16:creationId xmlns:a16="http://schemas.microsoft.com/office/drawing/2014/main" id="{D4E46DEE-A388-4F19-83B1-9D32CDB9C243}"/>
                </a:ext>
              </a:extLst>
            </p:cNvPr>
            <p:cNvSpPr/>
            <p:nvPr/>
          </p:nvSpPr>
          <p:spPr>
            <a:xfrm>
              <a:off x="0" y="0"/>
              <a:ext cx="2679699" cy="6858001"/>
            </a:xfrm>
            <a:prstGeom prst="rect">
              <a:avLst/>
            </a:prstGeom>
            <a:solidFill>
              <a:srgbClr val="394F8A"/>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Rectangle: Rounded Corners 41">
              <a:hlinkClick r:id="rId11" action="ppaction://hlinksldjump"/>
              <a:extLst>
                <a:ext uri="{FF2B5EF4-FFF2-40B4-BE49-F238E27FC236}">
                  <a16:creationId xmlns:a16="http://schemas.microsoft.com/office/drawing/2014/main" id="{58A0C857-464C-4DB8-AB28-537631842DE9}"/>
                </a:ext>
              </a:extLst>
            </p:cNvPr>
            <p:cNvSpPr/>
            <p:nvPr/>
          </p:nvSpPr>
          <p:spPr>
            <a:xfrm>
              <a:off x="120649" y="209276"/>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Introduzione</a:t>
              </a:r>
            </a:p>
          </p:txBody>
        </p:sp>
        <p:grpSp>
          <p:nvGrpSpPr>
            <p:cNvPr id="43" name="Group 42">
              <a:extLst>
                <a:ext uri="{FF2B5EF4-FFF2-40B4-BE49-F238E27FC236}">
                  <a16:creationId xmlns:a16="http://schemas.microsoft.com/office/drawing/2014/main" id="{E9B3F3C1-86AB-460C-828D-2D4761DDD389}"/>
                </a:ext>
              </a:extLst>
            </p:cNvPr>
            <p:cNvGrpSpPr/>
            <p:nvPr/>
          </p:nvGrpSpPr>
          <p:grpSpPr>
            <a:xfrm>
              <a:off x="2941892" y="190878"/>
              <a:ext cx="360000" cy="217351"/>
              <a:chOff x="2941892" y="190878"/>
              <a:chExt cx="360000" cy="217351"/>
            </a:xfrm>
          </p:grpSpPr>
          <p:sp>
            <p:nvSpPr>
              <p:cNvPr id="61" name="Rectangle: Rounded Corners 60">
                <a:extLst>
                  <a:ext uri="{FF2B5EF4-FFF2-40B4-BE49-F238E27FC236}">
                    <a16:creationId xmlns:a16="http://schemas.microsoft.com/office/drawing/2014/main" id="{312D5788-233A-4CA3-BD81-496427C77F8F}"/>
                  </a:ext>
                </a:extLst>
              </p:cNvPr>
              <p:cNvSpPr/>
              <p:nvPr/>
            </p:nvSpPr>
            <p:spPr>
              <a:xfrm>
                <a:off x="2941892" y="190878"/>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2" name="Rectangle: Rounded Corners 61">
                <a:extLst>
                  <a:ext uri="{FF2B5EF4-FFF2-40B4-BE49-F238E27FC236}">
                    <a16:creationId xmlns:a16="http://schemas.microsoft.com/office/drawing/2014/main" id="{879AC70C-4ED2-4FB6-A13F-D578DD8DE61D}"/>
                  </a:ext>
                </a:extLst>
              </p:cNvPr>
              <p:cNvSpPr/>
              <p:nvPr/>
            </p:nvSpPr>
            <p:spPr>
              <a:xfrm>
                <a:off x="2941892" y="279771"/>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3" name="Rectangle: Rounded Corners 62">
                <a:extLst>
                  <a:ext uri="{FF2B5EF4-FFF2-40B4-BE49-F238E27FC236}">
                    <a16:creationId xmlns:a16="http://schemas.microsoft.com/office/drawing/2014/main" id="{7C34CBC5-8D51-45D5-8661-2567ED08FC43}"/>
                  </a:ext>
                </a:extLst>
              </p:cNvPr>
              <p:cNvSpPr/>
              <p:nvPr/>
            </p:nvSpPr>
            <p:spPr>
              <a:xfrm>
                <a:off x="2941892" y="372229"/>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44" name="Rectangle: Rounded Corners 43">
              <a:hlinkClick r:id="rId12" action="ppaction://hlinksldjump"/>
              <a:extLst>
                <a:ext uri="{FF2B5EF4-FFF2-40B4-BE49-F238E27FC236}">
                  <a16:creationId xmlns:a16="http://schemas.microsoft.com/office/drawing/2014/main" id="{E83B0A58-B4AF-4D25-89C5-7DBC884617E7}"/>
                </a:ext>
              </a:extLst>
            </p:cNvPr>
            <p:cNvSpPr/>
            <p:nvPr/>
          </p:nvSpPr>
          <p:spPr>
            <a:xfrm>
              <a:off x="120649" y="102331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2</a:t>
              </a:r>
            </a:p>
          </p:txBody>
        </p:sp>
        <p:grpSp>
          <p:nvGrpSpPr>
            <p:cNvPr id="45" name="Group 44">
              <a:extLst>
                <a:ext uri="{FF2B5EF4-FFF2-40B4-BE49-F238E27FC236}">
                  <a16:creationId xmlns:a16="http://schemas.microsoft.com/office/drawing/2014/main" id="{7BF2EB72-A660-418B-8D8E-79AC46F3AB83}"/>
                </a:ext>
              </a:extLst>
            </p:cNvPr>
            <p:cNvGrpSpPr/>
            <p:nvPr/>
          </p:nvGrpSpPr>
          <p:grpSpPr>
            <a:xfrm>
              <a:off x="120649" y="617505"/>
              <a:ext cx="2438400" cy="665010"/>
              <a:chOff x="237547" y="162719"/>
              <a:chExt cx="1457325" cy="388112"/>
            </a:xfrm>
            <a:solidFill>
              <a:schemeClr val="bg1"/>
            </a:solidFill>
          </p:grpSpPr>
          <p:sp>
            <p:nvSpPr>
              <p:cNvPr id="59" name="Rectangle: Rounded Corners 58">
                <a:hlinkClick r:id="rId13" action="ppaction://hlinksldjump"/>
                <a:extLst>
                  <a:ext uri="{FF2B5EF4-FFF2-40B4-BE49-F238E27FC236}">
                    <a16:creationId xmlns:a16="http://schemas.microsoft.com/office/drawing/2014/main" id="{17501430-C6F7-447B-B452-BFAA5B70CA42}"/>
                  </a:ext>
                </a:extLst>
              </p:cNvPr>
              <p:cNvSpPr/>
              <p:nvPr/>
            </p:nvSpPr>
            <p:spPr>
              <a:xfrm>
                <a:off x="237547" y="162719"/>
                <a:ext cx="1457325" cy="197644"/>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a:t>
                </a:r>
              </a:p>
            </p:txBody>
          </p:sp>
          <p:sp>
            <p:nvSpPr>
              <p:cNvPr id="60" name="Oval 59">
                <a:extLst>
                  <a:ext uri="{FF2B5EF4-FFF2-40B4-BE49-F238E27FC236}">
                    <a16:creationId xmlns:a16="http://schemas.microsoft.com/office/drawing/2014/main" id="{03301D15-F89C-4E72-90DF-5AD781EDDA4F}"/>
                  </a:ext>
                </a:extLst>
              </p:cNvPr>
              <p:cNvSpPr/>
              <p:nvPr/>
            </p:nvSpPr>
            <p:spPr>
              <a:xfrm>
                <a:off x="277396" y="445924"/>
                <a:ext cx="107578" cy="104907"/>
              </a:xfrm>
              <a:prstGeom prst="ellipse">
                <a:avLst/>
              </a:prstGeom>
              <a:solidFill>
                <a:schemeClr val="accent1">
                  <a:lumMod val="20000"/>
                  <a:lumOff val="80000"/>
                </a:schemeClr>
              </a:solidFill>
              <a:ln>
                <a:solidFill>
                  <a:srgbClr val="EAD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46" name="Rectangle: Rounded Corners 45">
              <a:hlinkClick r:id="rId14" action="ppaction://hlinksldjump"/>
              <a:extLst>
                <a:ext uri="{FF2B5EF4-FFF2-40B4-BE49-F238E27FC236}">
                  <a16:creationId xmlns:a16="http://schemas.microsoft.com/office/drawing/2014/main" id="{4C883892-BAAD-423D-AC78-356A299B74F9}"/>
                </a:ext>
              </a:extLst>
            </p:cNvPr>
            <p:cNvSpPr/>
            <p:nvPr/>
          </p:nvSpPr>
          <p:spPr>
            <a:xfrm>
              <a:off x="120649" y="142912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3</a:t>
              </a:r>
            </a:p>
          </p:txBody>
        </p:sp>
        <p:sp>
          <p:nvSpPr>
            <p:cNvPr id="47" name="Rectangle: Rounded Corners 46">
              <a:hlinkClick r:id="rId15" action="ppaction://hlinksldjump"/>
              <a:extLst>
                <a:ext uri="{FF2B5EF4-FFF2-40B4-BE49-F238E27FC236}">
                  <a16:creationId xmlns:a16="http://schemas.microsoft.com/office/drawing/2014/main" id="{2D6F0526-1951-4C8C-AEAF-83BC3FCA647E}"/>
                </a:ext>
              </a:extLst>
            </p:cNvPr>
            <p:cNvSpPr/>
            <p:nvPr/>
          </p:nvSpPr>
          <p:spPr>
            <a:xfrm>
              <a:off x="120649" y="183492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4</a:t>
              </a:r>
            </a:p>
          </p:txBody>
        </p:sp>
        <p:sp>
          <p:nvSpPr>
            <p:cNvPr id="48" name="Rectangle: Rounded Corners 47">
              <a:hlinkClick r:id="rId16" action="ppaction://hlinksldjump"/>
              <a:extLst>
                <a:ext uri="{FF2B5EF4-FFF2-40B4-BE49-F238E27FC236}">
                  <a16:creationId xmlns:a16="http://schemas.microsoft.com/office/drawing/2014/main" id="{D0D19251-D860-4546-9C68-73AB07E1A90F}"/>
                </a:ext>
              </a:extLst>
            </p:cNvPr>
            <p:cNvSpPr/>
            <p:nvPr/>
          </p:nvSpPr>
          <p:spPr>
            <a:xfrm>
              <a:off x="120649" y="224073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5</a:t>
              </a:r>
            </a:p>
          </p:txBody>
        </p:sp>
        <p:sp>
          <p:nvSpPr>
            <p:cNvPr id="49" name="Rectangle: Rounded Corners 48">
              <a:hlinkClick r:id="rId13" action="ppaction://hlinksldjump"/>
              <a:extLst>
                <a:ext uri="{FF2B5EF4-FFF2-40B4-BE49-F238E27FC236}">
                  <a16:creationId xmlns:a16="http://schemas.microsoft.com/office/drawing/2014/main" id="{823AA548-AD84-4F3A-801C-EC79548CFC1A}"/>
                </a:ext>
              </a:extLst>
            </p:cNvPr>
            <p:cNvSpPr/>
            <p:nvPr/>
          </p:nvSpPr>
          <p:spPr>
            <a:xfrm>
              <a:off x="120649" y="264654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6</a:t>
              </a:r>
            </a:p>
          </p:txBody>
        </p:sp>
        <p:sp>
          <p:nvSpPr>
            <p:cNvPr id="50" name="Rectangle: Rounded Corners 49">
              <a:extLst>
                <a:ext uri="{FF2B5EF4-FFF2-40B4-BE49-F238E27FC236}">
                  <a16:creationId xmlns:a16="http://schemas.microsoft.com/office/drawing/2014/main" id="{A085425A-1129-4AF0-8B62-57353B02C674}"/>
                </a:ext>
              </a:extLst>
            </p:cNvPr>
            <p:cNvSpPr/>
            <p:nvPr/>
          </p:nvSpPr>
          <p:spPr>
            <a:xfrm>
              <a:off x="120649" y="305235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7</a:t>
              </a:r>
            </a:p>
          </p:txBody>
        </p:sp>
        <p:sp>
          <p:nvSpPr>
            <p:cNvPr id="51" name="Rectangle: Rounded Corners 50">
              <a:extLst>
                <a:ext uri="{FF2B5EF4-FFF2-40B4-BE49-F238E27FC236}">
                  <a16:creationId xmlns:a16="http://schemas.microsoft.com/office/drawing/2014/main" id="{2E8B01EC-BA8B-440A-A1C3-D0FD429DF8EE}"/>
                </a:ext>
              </a:extLst>
            </p:cNvPr>
            <p:cNvSpPr/>
            <p:nvPr/>
          </p:nvSpPr>
          <p:spPr>
            <a:xfrm>
              <a:off x="120649" y="345816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8</a:t>
              </a:r>
            </a:p>
          </p:txBody>
        </p:sp>
        <p:sp>
          <p:nvSpPr>
            <p:cNvPr id="52" name="Rectangle: Rounded Corners 51">
              <a:extLst>
                <a:ext uri="{FF2B5EF4-FFF2-40B4-BE49-F238E27FC236}">
                  <a16:creationId xmlns:a16="http://schemas.microsoft.com/office/drawing/2014/main" id="{5CBBA367-69A6-47F7-9FFD-66CFAD12F2EF}"/>
                </a:ext>
              </a:extLst>
            </p:cNvPr>
            <p:cNvSpPr/>
            <p:nvPr/>
          </p:nvSpPr>
          <p:spPr>
            <a:xfrm>
              <a:off x="120649" y="386396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9</a:t>
              </a:r>
            </a:p>
          </p:txBody>
        </p:sp>
        <p:sp>
          <p:nvSpPr>
            <p:cNvPr id="53" name="Rectangle: Rounded Corners 52">
              <a:extLst>
                <a:ext uri="{FF2B5EF4-FFF2-40B4-BE49-F238E27FC236}">
                  <a16:creationId xmlns:a16="http://schemas.microsoft.com/office/drawing/2014/main" id="{998356B6-B3D9-4154-B278-5B992EA05E21}"/>
                </a:ext>
              </a:extLst>
            </p:cNvPr>
            <p:cNvSpPr/>
            <p:nvPr/>
          </p:nvSpPr>
          <p:spPr>
            <a:xfrm>
              <a:off x="120649" y="426977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10</a:t>
              </a:r>
            </a:p>
          </p:txBody>
        </p:sp>
        <p:sp>
          <p:nvSpPr>
            <p:cNvPr id="54" name="Rectangle: Rounded Corners 53">
              <a:extLst>
                <a:ext uri="{FF2B5EF4-FFF2-40B4-BE49-F238E27FC236}">
                  <a16:creationId xmlns:a16="http://schemas.microsoft.com/office/drawing/2014/main" id="{8A95B749-34FD-40BC-835D-C06D35F7FAA6}"/>
                </a:ext>
              </a:extLst>
            </p:cNvPr>
            <p:cNvSpPr/>
            <p:nvPr/>
          </p:nvSpPr>
          <p:spPr>
            <a:xfrm>
              <a:off x="120649" y="467558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11</a:t>
              </a:r>
            </a:p>
          </p:txBody>
        </p:sp>
        <p:sp>
          <p:nvSpPr>
            <p:cNvPr id="55" name="Rectangle: Rounded Corners 54">
              <a:extLst>
                <a:ext uri="{FF2B5EF4-FFF2-40B4-BE49-F238E27FC236}">
                  <a16:creationId xmlns:a16="http://schemas.microsoft.com/office/drawing/2014/main" id="{65F47688-F14D-408D-A584-0E8698C29EA0}"/>
                </a:ext>
              </a:extLst>
            </p:cNvPr>
            <p:cNvSpPr/>
            <p:nvPr/>
          </p:nvSpPr>
          <p:spPr>
            <a:xfrm>
              <a:off x="120649" y="508139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12</a:t>
              </a:r>
            </a:p>
          </p:txBody>
        </p:sp>
        <p:sp>
          <p:nvSpPr>
            <p:cNvPr id="56" name="Rectangle: Rounded Corners 55">
              <a:extLst>
                <a:ext uri="{FF2B5EF4-FFF2-40B4-BE49-F238E27FC236}">
                  <a16:creationId xmlns:a16="http://schemas.microsoft.com/office/drawing/2014/main" id="{55E2AC33-3D4A-4878-AC3B-FAB563C8B03A}"/>
                </a:ext>
              </a:extLst>
            </p:cNvPr>
            <p:cNvSpPr/>
            <p:nvPr/>
          </p:nvSpPr>
          <p:spPr>
            <a:xfrm>
              <a:off x="120649" y="548720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13</a:t>
              </a:r>
            </a:p>
          </p:txBody>
        </p:sp>
        <p:sp>
          <p:nvSpPr>
            <p:cNvPr id="57" name="Rectangle: Rounded Corners 56">
              <a:extLst>
                <a:ext uri="{FF2B5EF4-FFF2-40B4-BE49-F238E27FC236}">
                  <a16:creationId xmlns:a16="http://schemas.microsoft.com/office/drawing/2014/main" id="{F3E9E9F3-1969-4F0F-A6C8-FB1059532DBF}"/>
                </a:ext>
              </a:extLst>
            </p:cNvPr>
            <p:cNvSpPr/>
            <p:nvPr/>
          </p:nvSpPr>
          <p:spPr>
            <a:xfrm>
              <a:off x="120649" y="589300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14</a:t>
              </a:r>
            </a:p>
          </p:txBody>
        </p:sp>
        <p:sp>
          <p:nvSpPr>
            <p:cNvPr id="58" name="Rectangle: Rounded Corners 57">
              <a:extLst>
                <a:ext uri="{FF2B5EF4-FFF2-40B4-BE49-F238E27FC236}">
                  <a16:creationId xmlns:a16="http://schemas.microsoft.com/office/drawing/2014/main" id="{CF8E9416-3E78-466B-A108-AD53B958E134}"/>
                </a:ext>
              </a:extLst>
            </p:cNvPr>
            <p:cNvSpPr/>
            <p:nvPr/>
          </p:nvSpPr>
          <p:spPr>
            <a:xfrm>
              <a:off x="120649" y="629881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15</a:t>
              </a:r>
            </a:p>
          </p:txBody>
        </p:sp>
      </p:grpSp>
    </p:spTree>
    <p:extLst>
      <p:ext uri="{BB962C8B-B14F-4D97-AF65-F5344CB8AC3E}">
        <p14:creationId xmlns:p14="http://schemas.microsoft.com/office/powerpoint/2010/main" val="3728629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00091 -0.00069 L -0.22019 -0.00138 " pathEditMode="relative" rAng="0" ptsTypes="AA">
                                      <p:cBhvr>
                                        <p:cTn id="6" dur="1000" fill="hold"/>
                                        <p:tgtEl>
                                          <p:spTgt spid="40"/>
                                        </p:tgtEl>
                                        <p:attrNameLst>
                                          <p:attrName>ppt_x</p:attrName>
                                          <p:attrName>ppt_y</p:attrName>
                                        </p:attrNameLst>
                                      </p:cBhvr>
                                      <p:rCtr x="-10964" y="-46"/>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2"/>
                    </p:tgtEl>
                  </p:cond>
                </p:stCondLst>
                <p:endSync evt="end" delay="0">
                  <p:rtn val="all"/>
                </p:endSync>
                <p:childTnLst>
                  <p:par>
                    <p:cTn id="8" fill="hold">
                      <p:stCondLst>
                        <p:cond delay="0"/>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0"/>
                                        </p:tgtEl>
                                        <p:attrNameLst>
                                          <p:attrName>style.visibility</p:attrName>
                                        </p:attrNameLst>
                                      </p:cBhvr>
                                      <p:to>
                                        <p:strVal val="visible"/>
                                      </p:to>
                                    </p:set>
                                    <p:anim calcmode="lin" valueType="num">
                                      <p:cBhvr additive="base">
                                        <p:cTn id="12" dur="500" fill="hold"/>
                                        <p:tgtEl>
                                          <p:spTgt spid="240"/>
                                        </p:tgtEl>
                                        <p:attrNameLst>
                                          <p:attrName>ppt_x</p:attrName>
                                        </p:attrNameLst>
                                      </p:cBhvr>
                                      <p:tavLst>
                                        <p:tav tm="0">
                                          <p:val>
                                            <p:strVal val="#ppt_x"/>
                                          </p:val>
                                        </p:tav>
                                        <p:tav tm="100000">
                                          <p:val>
                                            <p:strVal val="#ppt_x"/>
                                          </p:val>
                                        </p:tav>
                                      </p:tavLst>
                                    </p:anim>
                                    <p:anim calcmode="lin" valueType="num">
                                      <p:cBhvr additive="base">
                                        <p:cTn id="13" dur="500" fill="hold"/>
                                        <p:tgtEl>
                                          <p:spTgt spid="24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39"/>
                                        </p:tgtEl>
                                        <p:attrNameLst>
                                          <p:attrName>style.visibility</p:attrName>
                                        </p:attrNameLst>
                                      </p:cBhvr>
                                      <p:to>
                                        <p:strVal val="visible"/>
                                      </p:to>
                                    </p:set>
                                    <p:anim calcmode="lin" valueType="num">
                                      <p:cBhvr additive="base">
                                        <p:cTn id="16" dur="500" fill="hold"/>
                                        <p:tgtEl>
                                          <p:spTgt spid="239"/>
                                        </p:tgtEl>
                                        <p:attrNameLst>
                                          <p:attrName>ppt_x</p:attrName>
                                        </p:attrNameLst>
                                      </p:cBhvr>
                                      <p:tavLst>
                                        <p:tav tm="0">
                                          <p:val>
                                            <p:strVal val="#ppt_x"/>
                                          </p:val>
                                        </p:tav>
                                        <p:tav tm="100000">
                                          <p:val>
                                            <p:strVal val="#ppt_x"/>
                                          </p:val>
                                        </p:tav>
                                      </p:tavLst>
                                    </p:anim>
                                    <p:anim calcmode="lin" valueType="num">
                                      <p:cBhvr additive="base">
                                        <p:cTn id="17" dur="500" fill="hold"/>
                                        <p:tgtEl>
                                          <p:spTgt spid="23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38"/>
                                        </p:tgtEl>
                                        <p:attrNameLst>
                                          <p:attrName>style.visibility</p:attrName>
                                        </p:attrNameLst>
                                      </p:cBhvr>
                                      <p:to>
                                        <p:strVal val="visible"/>
                                      </p:to>
                                    </p:set>
                                    <p:anim calcmode="lin" valueType="num">
                                      <p:cBhvr additive="base">
                                        <p:cTn id="20" dur="500" fill="hold"/>
                                        <p:tgtEl>
                                          <p:spTgt spid="238"/>
                                        </p:tgtEl>
                                        <p:attrNameLst>
                                          <p:attrName>ppt_x</p:attrName>
                                        </p:attrNameLst>
                                      </p:cBhvr>
                                      <p:tavLst>
                                        <p:tav tm="0">
                                          <p:val>
                                            <p:strVal val="#ppt_x"/>
                                          </p:val>
                                        </p:tav>
                                        <p:tav tm="100000">
                                          <p:val>
                                            <p:strVal val="#ppt_x"/>
                                          </p:val>
                                        </p:tav>
                                      </p:tavLst>
                                    </p:anim>
                                    <p:anim calcmode="lin" valueType="num">
                                      <p:cBhvr additive="base">
                                        <p:cTn id="21" dur="500" fill="hold"/>
                                        <p:tgtEl>
                                          <p:spTgt spid="23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37"/>
                                        </p:tgtEl>
                                        <p:attrNameLst>
                                          <p:attrName>style.visibility</p:attrName>
                                        </p:attrNameLst>
                                      </p:cBhvr>
                                      <p:to>
                                        <p:strVal val="visible"/>
                                      </p:to>
                                    </p:set>
                                    <p:anim calcmode="lin" valueType="num">
                                      <p:cBhvr additive="base">
                                        <p:cTn id="24" dur="500" fill="hold"/>
                                        <p:tgtEl>
                                          <p:spTgt spid="237"/>
                                        </p:tgtEl>
                                        <p:attrNameLst>
                                          <p:attrName>ppt_x</p:attrName>
                                        </p:attrNameLst>
                                      </p:cBhvr>
                                      <p:tavLst>
                                        <p:tav tm="0">
                                          <p:val>
                                            <p:strVal val="#ppt_x"/>
                                          </p:val>
                                        </p:tav>
                                        <p:tav tm="100000">
                                          <p:val>
                                            <p:strVal val="#ppt_x"/>
                                          </p:val>
                                        </p:tav>
                                      </p:tavLst>
                                    </p:anim>
                                    <p:anim calcmode="lin" valueType="num">
                                      <p:cBhvr additive="base">
                                        <p:cTn id="25" dur="500" fill="hold"/>
                                        <p:tgtEl>
                                          <p:spTgt spid="23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41"/>
                                        </p:tgtEl>
                                        <p:attrNameLst>
                                          <p:attrName>style.visibility</p:attrName>
                                        </p:attrNameLst>
                                      </p:cBhvr>
                                      <p:to>
                                        <p:strVal val="visible"/>
                                      </p:to>
                                    </p:set>
                                    <p:anim calcmode="lin" valueType="num">
                                      <p:cBhvr additive="base">
                                        <p:cTn id="28" dur="500" fill="hold"/>
                                        <p:tgtEl>
                                          <p:spTgt spid="241"/>
                                        </p:tgtEl>
                                        <p:attrNameLst>
                                          <p:attrName>ppt_x</p:attrName>
                                        </p:attrNameLst>
                                      </p:cBhvr>
                                      <p:tavLst>
                                        <p:tav tm="0">
                                          <p:val>
                                            <p:strVal val="#ppt_x"/>
                                          </p:val>
                                        </p:tav>
                                        <p:tav tm="100000">
                                          <p:val>
                                            <p:strVal val="#ppt_x"/>
                                          </p:val>
                                        </p:tav>
                                      </p:tavLst>
                                    </p:anim>
                                    <p:anim calcmode="lin" valueType="num">
                                      <p:cBhvr additive="base">
                                        <p:cTn id="29" dur="500" fill="hold"/>
                                        <p:tgtEl>
                                          <p:spTgt spid="24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ppt_x"/>
                                          </p:val>
                                        </p:tav>
                                        <p:tav tm="100000">
                                          <p:val>
                                            <p:strVal val="#ppt_x"/>
                                          </p:val>
                                        </p:tav>
                                      </p:tavLst>
                                    </p:anim>
                                    <p:anim calcmode="lin" valueType="num">
                                      <p:cBhvr additive="base">
                                        <p:cTn id="3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xit" presetSubtype="1" fill="hold" grpId="1" nodeType="clickEffect">
                                  <p:stCondLst>
                                    <p:cond delay="0"/>
                                  </p:stCondLst>
                                  <p:childTnLst>
                                    <p:animEffect transition="out" filter="wheel(1)">
                                      <p:cBhvr>
                                        <p:cTn id="37" dur="200"/>
                                        <p:tgtEl>
                                          <p:spTgt spid="239"/>
                                        </p:tgtEl>
                                      </p:cBhvr>
                                    </p:animEffect>
                                    <p:set>
                                      <p:cBhvr>
                                        <p:cTn id="38" dur="1" fill="hold">
                                          <p:stCondLst>
                                            <p:cond delay="199"/>
                                          </p:stCondLst>
                                        </p:cTn>
                                        <p:tgtEl>
                                          <p:spTgt spid="239"/>
                                        </p:tgtEl>
                                        <p:attrNameLst>
                                          <p:attrName>style.visibility</p:attrName>
                                        </p:attrNameLst>
                                      </p:cBhvr>
                                      <p:to>
                                        <p:strVal val="hidden"/>
                                      </p:to>
                                    </p:set>
                                  </p:childTnLst>
                                </p:cTn>
                              </p:par>
                            </p:childTnLst>
                          </p:cTn>
                        </p:par>
                        <p:par>
                          <p:cTn id="39" fill="hold">
                            <p:stCondLst>
                              <p:cond delay="200"/>
                            </p:stCondLst>
                            <p:childTnLst>
                              <p:par>
                                <p:cTn id="40" presetID="21" presetClass="exit" presetSubtype="1" fill="hold" grpId="1" nodeType="afterEffect">
                                  <p:stCondLst>
                                    <p:cond delay="0"/>
                                  </p:stCondLst>
                                  <p:childTnLst>
                                    <p:animEffect transition="out" filter="wheel(1)">
                                      <p:cBhvr>
                                        <p:cTn id="41" dur="200"/>
                                        <p:tgtEl>
                                          <p:spTgt spid="240"/>
                                        </p:tgtEl>
                                      </p:cBhvr>
                                    </p:animEffect>
                                    <p:set>
                                      <p:cBhvr>
                                        <p:cTn id="42" dur="1" fill="hold">
                                          <p:stCondLst>
                                            <p:cond delay="199"/>
                                          </p:stCondLst>
                                        </p:cTn>
                                        <p:tgtEl>
                                          <p:spTgt spid="240"/>
                                        </p:tgtEl>
                                        <p:attrNameLst>
                                          <p:attrName>style.visibility</p:attrName>
                                        </p:attrNameLst>
                                      </p:cBhvr>
                                      <p:to>
                                        <p:strVal val="hidden"/>
                                      </p:to>
                                    </p:set>
                                  </p:childTnLst>
                                </p:cTn>
                              </p:par>
                            </p:childTnLst>
                          </p:cTn>
                        </p:par>
                        <p:par>
                          <p:cTn id="43" fill="hold">
                            <p:stCondLst>
                              <p:cond delay="400"/>
                            </p:stCondLst>
                            <p:childTnLst>
                              <p:par>
                                <p:cTn id="44" presetID="21" presetClass="exit" presetSubtype="1" fill="hold" grpId="1" nodeType="afterEffect">
                                  <p:stCondLst>
                                    <p:cond delay="0"/>
                                  </p:stCondLst>
                                  <p:childTnLst>
                                    <p:animEffect transition="out" filter="wheel(1)">
                                      <p:cBhvr>
                                        <p:cTn id="45" dur="200"/>
                                        <p:tgtEl>
                                          <p:spTgt spid="238"/>
                                        </p:tgtEl>
                                      </p:cBhvr>
                                    </p:animEffect>
                                    <p:set>
                                      <p:cBhvr>
                                        <p:cTn id="46" dur="1" fill="hold">
                                          <p:stCondLst>
                                            <p:cond delay="199"/>
                                          </p:stCondLst>
                                        </p:cTn>
                                        <p:tgtEl>
                                          <p:spTgt spid="238"/>
                                        </p:tgtEl>
                                        <p:attrNameLst>
                                          <p:attrName>style.visibility</p:attrName>
                                        </p:attrNameLst>
                                      </p:cBhvr>
                                      <p:to>
                                        <p:strVal val="hidden"/>
                                      </p:to>
                                    </p:set>
                                  </p:childTnLst>
                                </p:cTn>
                              </p:par>
                            </p:childTnLst>
                          </p:cTn>
                        </p:par>
                        <p:par>
                          <p:cTn id="47" fill="hold">
                            <p:stCondLst>
                              <p:cond delay="600"/>
                            </p:stCondLst>
                            <p:childTnLst>
                              <p:par>
                                <p:cTn id="48" presetID="21" presetClass="exit" presetSubtype="1" fill="hold" grpId="1" nodeType="afterEffect">
                                  <p:stCondLst>
                                    <p:cond delay="0"/>
                                  </p:stCondLst>
                                  <p:childTnLst>
                                    <p:animEffect transition="out" filter="wheel(1)">
                                      <p:cBhvr>
                                        <p:cTn id="49" dur="200"/>
                                        <p:tgtEl>
                                          <p:spTgt spid="237"/>
                                        </p:tgtEl>
                                      </p:cBhvr>
                                    </p:animEffect>
                                    <p:set>
                                      <p:cBhvr>
                                        <p:cTn id="50" dur="1" fill="hold">
                                          <p:stCondLst>
                                            <p:cond delay="199"/>
                                          </p:stCondLst>
                                        </p:cTn>
                                        <p:tgtEl>
                                          <p:spTgt spid="237"/>
                                        </p:tgtEl>
                                        <p:attrNameLst>
                                          <p:attrName>style.visibility</p:attrName>
                                        </p:attrNameLst>
                                      </p:cBhvr>
                                      <p:to>
                                        <p:strVal val="hidden"/>
                                      </p:to>
                                    </p:set>
                                  </p:childTnLst>
                                </p:cTn>
                              </p:par>
                            </p:childTnLst>
                          </p:cTn>
                        </p:par>
                        <p:par>
                          <p:cTn id="51" fill="hold">
                            <p:stCondLst>
                              <p:cond delay="800"/>
                            </p:stCondLst>
                            <p:childTnLst>
                              <p:par>
                                <p:cTn id="52" presetID="21" presetClass="exit" presetSubtype="1" fill="hold" grpId="1" nodeType="afterEffect">
                                  <p:stCondLst>
                                    <p:cond delay="0"/>
                                  </p:stCondLst>
                                  <p:childTnLst>
                                    <p:animEffect transition="out" filter="wheel(1)">
                                      <p:cBhvr>
                                        <p:cTn id="53" dur="200"/>
                                        <p:tgtEl>
                                          <p:spTgt spid="241"/>
                                        </p:tgtEl>
                                      </p:cBhvr>
                                    </p:animEffect>
                                    <p:set>
                                      <p:cBhvr>
                                        <p:cTn id="54" dur="1" fill="hold">
                                          <p:stCondLst>
                                            <p:cond delay="199"/>
                                          </p:stCondLst>
                                        </p:cTn>
                                        <p:tgtEl>
                                          <p:spTgt spid="241"/>
                                        </p:tgtEl>
                                        <p:attrNameLst>
                                          <p:attrName>style.visibility</p:attrName>
                                        </p:attrNameLst>
                                      </p:cBhvr>
                                      <p:to>
                                        <p:strVal val="hidden"/>
                                      </p:to>
                                    </p:set>
                                  </p:childTnLst>
                                </p:cTn>
                              </p:par>
                            </p:childTnLst>
                          </p:cTn>
                        </p:par>
                        <p:par>
                          <p:cTn id="55" fill="hold">
                            <p:stCondLst>
                              <p:cond delay="1000"/>
                            </p:stCondLst>
                            <p:childTnLst>
                              <p:par>
                                <p:cTn id="56" presetID="21" presetClass="exit" presetSubtype="1" fill="hold" grpId="1" nodeType="afterEffect">
                                  <p:stCondLst>
                                    <p:cond delay="0"/>
                                  </p:stCondLst>
                                  <p:childTnLst>
                                    <p:animEffect transition="out" filter="wheel(1)">
                                      <p:cBhvr>
                                        <p:cTn id="57" dur="300"/>
                                        <p:tgtEl>
                                          <p:spTgt spid="38"/>
                                        </p:tgtEl>
                                      </p:cBhvr>
                                    </p:animEffect>
                                    <p:set>
                                      <p:cBhvr>
                                        <p:cTn id="58" dur="1" fill="hold">
                                          <p:stCondLst>
                                            <p:cond delay="2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242"/>
                  </p:tgtEl>
                </p:cond>
              </p:nextCondLst>
            </p:seq>
            <p:seq concurrent="1" nextAc="seek">
              <p:cTn id="59" restart="whenNotActive" fill="hold" evtFilter="cancelBubble" nodeType="interactiveSeq">
                <p:stCondLst>
                  <p:cond evt="onClick" delay="0">
                    <p:tgtEl>
                      <p:spTgt spid="40"/>
                    </p:tgtEl>
                  </p:cond>
                </p:stCondLst>
                <p:endSync evt="end" delay="0">
                  <p:rtn val="all"/>
                </p:endSync>
                <p:childTnLst>
                  <p:par>
                    <p:cTn id="60" fill="hold">
                      <p:stCondLst>
                        <p:cond delay="0"/>
                      </p:stCondLst>
                      <p:childTnLst>
                        <p:par>
                          <p:cTn id="61" fill="hold">
                            <p:stCondLst>
                              <p:cond delay="0"/>
                            </p:stCondLst>
                            <p:childTnLst>
                              <p:par>
                                <p:cTn id="62" presetID="63" presetClass="path" presetSubtype="0" accel="50000" decel="50000" fill="hold" nodeType="clickEffect">
                                  <p:stCondLst>
                                    <p:cond delay="0"/>
                                  </p:stCondLst>
                                  <p:childTnLst>
                                    <p:animMotion origin="layout" path="M -0.22019 -0.00139 L -0.0009 -0.0007 " pathEditMode="fixed" rAng="0" ptsTypes="AA">
                                      <p:cBhvr>
                                        <p:cTn id="63" dur="1000" fill="hold"/>
                                        <p:tgtEl>
                                          <p:spTgt spid="40"/>
                                        </p:tgtEl>
                                        <p:attrNameLst>
                                          <p:attrName>ppt_x</p:attrName>
                                          <p:attrName>ppt_y</p:attrName>
                                        </p:attrNameLst>
                                      </p:cBhvr>
                                      <p:rCtr x="10990" y="0"/>
                                    </p:animMotion>
                                  </p:childTnLst>
                                </p:cTn>
                              </p:par>
                            </p:childTnLst>
                          </p:cTn>
                        </p:par>
                      </p:childTnLst>
                    </p:cTn>
                  </p:par>
                  <p:par>
                    <p:cTn id="64" fill="hold">
                      <p:stCondLst>
                        <p:cond delay="indefinite"/>
                      </p:stCondLst>
                      <p:childTnLst>
                        <p:par>
                          <p:cTn id="65" fill="hold">
                            <p:stCondLst>
                              <p:cond delay="0"/>
                            </p:stCondLst>
                            <p:childTnLst>
                              <p:par>
                                <p:cTn id="66" presetID="35" presetClass="path" presetSubtype="0" accel="50000" decel="50000" fill="hold" nodeType="clickEffect">
                                  <p:stCondLst>
                                    <p:cond delay="0"/>
                                  </p:stCondLst>
                                  <p:childTnLst>
                                    <p:animMotion origin="layout" path="M 3.33333E-6 -0.00092 L -0.22019 -0.00138 " pathEditMode="relative" rAng="0" ptsTypes="AA">
                                      <p:cBhvr>
                                        <p:cTn id="67" dur="1000" fill="hold"/>
                                        <p:tgtEl>
                                          <p:spTgt spid="40"/>
                                        </p:tgtEl>
                                        <p:attrNameLst>
                                          <p:attrName>ppt_x</p:attrName>
                                          <p:attrName>ppt_y</p:attrName>
                                        </p:attrNameLst>
                                      </p:cBhvr>
                                      <p:rCtr x="-11016" y="-23"/>
                                    </p:animMotion>
                                  </p:childTnLst>
                                </p:cTn>
                              </p:par>
                            </p:childTnLst>
                          </p:cTn>
                        </p:par>
                      </p:childTnLst>
                    </p:cTn>
                  </p:par>
                </p:childTnLst>
              </p:cTn>
              <p:nextCondLst>
                <p:cond evt="onClick" delay="0">
                  <p:tgtEl>
                    <p:spTgt spid="40"/>
                  </p:tgtEl>
                </p:cond>
              </p:nextCondLst>
            </p:seq>
          </p:childTnLst>
        </p:cTn>
      </p:par>
    </p:tnLst>
    <p:bldLst>
      <p:bldP spid="237" grpId="0" animBg="1"/>
      <p:bldP spid="237" grpId="1" animBg="1"/>
      <p:bldP spid="238" grpId="0" animBg="1"/>
      <p:bldP spid="238" grpId="1" animBg="1"/>
      <p:bldP spid="239" grpId="0" animBg="1"/>
      <p:bldP spid="239" grpId="1" animBg="1"/>
      <p:bldP spid="240" grpId="0" animBg="1"/>
      <p:bldP spid="240" grpId="1" animBg="1"/>
      <p:bldP spid="241" grpId="0" animBg="1"/>
      <p:bldP spid="241" grpId="1" animBg="1"/>
      <p:bldP spid="38" grpId="0" animBg="1"/>
      <p:bldP spid="3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1727200" y="-23511"/>
            <a:ext cx="8679543" cy="607331"/>
          </a:xfrm>
        </p:spPr>
        <p:txBody>
          <a:bodyPr>
            <a:noAutofit/>
          </a:bodyPr>
          <a:lstStyle/>
          <a:p>
            <a:r>
              <a:rPr lang="it-IT" sz="4000" dirty="0"/>
              <a:t>Sequence Diagram - dinamico</a:t>
            </a:r>
          </a:p>
        </p:txBody>
      </p:sp>
      <p:sp>
        <p:nvSpPr>
          <p:cNvPr id="9" name="Hexagon 8">
            <a:hlinkClick r:id="rId2" action="ppaction://hlinksldjump"/>
            <a:extLst>
              <a:ext uri="{FF2B5EF4-FFF2-40B4-BE49-F238E27FC236}">
                <a16:creationId xmlns:a16="http://schemas.microsoft.com/office/drawing/2014/main" id="{246AD4CE-22DA-4CC9-A434-D7A20C396466}"/>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2" name="Rectangle 1">
            <a:extLst>
              <a:ext uri="{FF2B5EF4-FFF2-40B4-BE49-F238E27FC236}">
                <a16:creationId xmlns:a16="http://schemas.microsoft.com/office/drawing/2014/main" id="{244E402E-9497-4B16-BF3F-42C395D8D55C}"/>
              </a:ext>
            </a:extLst>
          </p:cNvPr>
          <p:cNvSpPr/>
          <p:nvPr/>
        </p:nvSpPr>
        <p:spPr>
          <a:xfrm>
            <a:off x="620949" y="574253"/>
            <a:ext cx="10950102" cy="646331"/>
          </a:xfrm>
          <a:prstGeom prst="rect">
            <a:avLst/>
          </a:prstGeom>
        </p:spPr>
        <p:txBody>
          <a:bodyPr wrap="square">
            <a:spAutoFit/>
          </a:bodyPr>
          <a:lstStyle/>
          <a:p>
            <a:r>
              <a:rPr lang="it-IT" dirty="0"/>
              <a:t>Mostra la sequenza temporale dei messaggi che gli oggetti si scambiano per portare a termine una funzionalità. Esiste un ordine di lettura al contrio del class diagram.</a:t>
            </a:r>
          </a:p>
        </p:txBody>
      </p:sp>
      <p:pic>
        <p:nvPicPr>
          <p:cNvPr id="3" name="Picture 2">
            <a:extLst>
              <a:ext uri="{FF2B5EF4-FFF2-40B4-BE49-F238E27FC236}">
                <a16:creationId xmlns:a16="http://schemas.microsoft.com/office/drawing/2014/main" id="{A5D87A20-74D5-476A-B86E-66A2CA908AC6}"/>
              </a:ext>
            </a:extLst>
          </p:cNvPr>
          <p:cNvPicPr>
            <a:picLocks noChangeAspect="1"/>
          </p:cNvPicPr>
          <p:nvPr/>
        </p:nvPicPr>
        <p:blipFill>
          <a:blip r:embed="rId3"/>
          <a:stretch>
            <a:fillRect/>
          </a:stretch>
        </p:blipFill>
        <p:spPr>
          <a:xfrm>
            <a:off x="333556" y="1220584"/>
            <a:ext cx="5065295" cy="2616814"/>
          </a:xfrm>
          <a:prstGeom prst="rect">
            <a:avLst/>
          </a:prstGeom>
        </p:spPr>
      </p:pic>
      <p:sp>
        <p:nvSpPr>
          <p:cNvPr id="7" name="Rectangle 6">
            <a:extLst>
              <a:ext uri="{FF2B5EF4-FFF2-40B4-BE49-F238E27FC236}">
                <a16:creationId xmlns:a16="http://schemas.microsoft.com/office/drawing/2014/main" id="{F21E1CD6-1206-4467-AD95-B93FE69DE0D0}"/>
              </a:ext>
            </a:extLst>
          </p:cNvPr>
          <p:cNvSpPr/>
          <p:nvPr/>
        </p:nvSpPr>
        <p:spPr>
          <a:xfrm>
            <a:off x="5145932" y="1181584"/>
            <a:ext cx="6198140" cy="646331"/>
          </a:xfrm>
          <a:prstGeom prst="rect">
            <a:avLst/>
          </a:prstGeom>
        </p:spPr>
        <p:txBody>
          <a:bodyPr wrap="square">
            <a:spAutoFit/>
          </a:bodyPr>
          <a:lstStyle/>
          <a:p>
            <a:r>
              <a:rPr lang="it-IT" dirty="0"/>
              <a:t>Se c’è una </a:t>
            </a:r>
            <a:r>
              <a:rPr lang="it-IT" b="1" dirty="0"/>
              <a:t>new</a:t>
            </a:r>
            <a:r>
              <a:rPr lang="it-IT" dirty="0"/>
              <a:t> in un metodo la freccia entra nel rettangolo rappresentate oggetto:nomeClasse</a:t>
            </a:r>
          </a:p>
        </p:txBody>
      </p:sp>
      <p:pic>
        <p:nvPicPr>
          <p:cNvPr id="5" name="Picture 4">
            <a:extLst>
              <a:ext uri="{FF2B5EF4-FFF2-40B4-BE49-F238E27FC236}">
                <a16:creationId xmlns:a16="http://schemas.microsoft.com/office/drawing/2014/main" id="{1EBA5CCE-AAC3-48B3-86DF-8FB4EE58C359}"/>
              </a:ext>
            </a:extLst>
          </p:cNvPr>
          <p:cNvPicPr>
            <a:picLocks noChangeAspect="1"/>
          </p:cNvPicPr>
          <p:nvPr/>
        </p:nvPicPr>
        <p:blipFill>
          <a:blip r:embed="rId4"/>
          <a:stretch>
            <a:fillRect/>
          </a:stretch>
        </p:blipFill>
        <p:spPr>
          <a:xfrm>
            <a:off x="5145932" y="1947367"/>
            <a:ext cx="4649821" cy="1539973"/>
          </a:xfrm>
          <a:prstGeom prst="rect">
            <a:avLst/>
          </a:prstGeom>
        </p:spPr>
      </p:pic>
      <p:pic>
        <p:nvPicPr>
          <p:cNvPr id="6" name="Picture 5">
            <a:extLst>
              <a:ext uri="{FF2B5EF4-FFF2-40B4-BE49-F238E27FC236}">
                <a16:creationId xmlns:a16="http://schemas.microsoft.com/office/drawing/2014/main" id="{6F4D16C1-9B45-4DCC-BF21-062A3B1D2ED8}"/>
              </a:ext>
            </a:extLst>
          </p:cNvPr>
          <p:cNvPicPr>
            <a:picLocks noChangeAspect="1"/>
          </p:cNvPicPr>
          <p:nvPr/>
        </p:nvPicPr>
        <p:blipFill>
          <a:blip r:embed="rId5"/>
          <a:stretch>
            <a:fillRect/>
          </a:stretch>
        </p:blipFill>
        <p:spPr>
          <a:xfrm>
            <a:off x="496111" y="3982606"/>
            <a:ext cx="2455498" cy="1294717"/>
          </a:xfrm>
          <a:prstGeom prst="rect">
            <a:avLst/>
          </a:prstGeom>
        </p:spPr>
      </p:pic>
      <p:sp>
        <p:nvSpPr>
          <p:cNvPr id="10" name="Rectangle 9">
            <a:extLst>
              <a:ext uri="{FF2B5EF4-FFF2-40B4-BE49-F238E27FC236}">
                <a16:creationId xmlns:a16="http://schemas.microsoft.com/office/drawing/2014/main" id="{5AE37B6A-63CF-488D-86B8-8F6C305381ED}"/>
              </a:ext>
            </a:extLst>
          </p:cNvPr>
          <p:cNvSpPr/>
          <p:nvPr/>
        </p:nvSpPr>
        <p:spPr>
          <a:xfrm>
            <a:off x="2996930" y="4067456"/>
            <a:ext cx="6198140" cy="369332"/>
          </a:xfrm>
          <a:prstGeom prst="rect">
            <a:avLst/>
          </a:prstGeom>
        </p:spPr>
        <p:txBody>
          <a:bodyPr wrap="square">
            <a:spAutoFit/>
          </a:bodyPr>
          <a:lstStyle/>
          <a:p>
            <a:r>
              <a:rPr lang="it-IT" dirty="0"/>
              <a:t>Con ref si fa riferimento ad un altro sequence diagram.</a:t>
            </a:r>
          </a:p>
        </p:txBody>
      </p:sp>
    </p:spTree>
    <p:extLst>
      <p:ext uri="{BB962C8B-B14F-4D97-AF65-F5344CB8AC3E}">
        <p14:creationId xmlns:p14="http://schemas.microsoft.com/office/powerpoint/2010/main" val="2428789062"/>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1727200" y="-23511"/>
            <a:ext cx="8679543" cy="607331"/>
          </a:xfrm>
        </p:spPr>
        <p:txBody>
          <a:bodyPr>
            <a:noAutofit/>
          </a:bodyPr>
          <a:lstStyle/>
          <a:p>
            <a:r>
              <a:rPr lang="it-IT" sz="4000" dirty="0"/>
              <a:t>Class Diagram – modello statico</a:t>
            </a:r>
          </a:p>
        </p:txBody>
      </p:sp>
      <p:sp>
        <p:nvSpPr>
          <p:cNvPr id="9" name="Hexagon 8">
            <a:hlinkClick r:id="rId2" action="ppaction://hlinksldjump"/>
            <a:extLst>
              <a:ext uri="{FF2B5EF4-FFF2-40B4-BE49-F238E27FC236}">
                <a16:creationId xmlns:a16="http://schemas.microsoft.com/office/drawing/2014/main" id="{246AD4CE-22DA-4CC9-A434-D7A20C396466}"/>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2" name="TextBox 1">
            <a:extLst>
              <a:ext uri="{FF2B5EF4-FFF2-40B4-BE49-F238E27FC236}">
                <a16:creationId xmlns:a16="http://schemas.microsoft.com/office/drawing/2014/main" id="{16BFA0BF-CBCE-4428-B8CA-D241012F2C5B}"/>
              </a:ext>
            </a:extLst>
          </p:cNvPr>
          <p:cNvSpPr txBox="1"/>
          <p:nvPr/>
        </p:nvSpPr>
        <p:spPr>
          <a:xfrm>
            <a:off x="865762" y="583820"/>
            <a:ext cx="10107038" cy="369332"/>
          </a:xfrm>
          <a:prstGeom prst="rect">
            <a:avLst/>
          </a:prstGeom>
          <a:noFill/>
        </p:spPr>
        <p:txBody>
          <a:bodyPr wrap="square" rtlCol="0">
            <a:spAutoFit/>
          </a:bodyPr>
          <a:lstStyle/>
          <a:p>
            <a:r>
              <a:rPr lang="it-IT" dirty="0"/>
              <a:t>Descrive classi e le loro relazioni. Può essere usato a livello </a:t>
            </a:r>
            <a:r>
              <a:rPr lang="it-IT" b="1" dirty="0"/>
              <a:t>concettuale</a:t>
            </a:r>
            <a:r>
              <a:rPr lang="it-IT" dirty="0"/>
              <a:t> o di </a:t>
            </a:r>
            <a:r>
              <a:rPr lang="it-IT" b="1" dirty="0"/>
              <a:t>specifica implementativa.</a:t>
            </a:r>
          </a:p>
        </p:txBody>
      </p:sp>
      <p:pic>
        <p:nvPicPr>
          <p:cNvPr id="3" name="Picture 2">
            <a:extLst>
              <a:ext uri="{FF2B5EF4-FFF2-40B4-BE49-F238E27FC236}">
                <a16:creationId xmlns:a16="http://schemas.microsoft.com/office/drawing/2014/main" id="{7719BC82-4889-4E42-A838-55419A8188D2}"/>
              </a:ext>
            </a:extLst>
          </p:cNvPr>
          <p:cNvPicPr>
            <a:picLocks noChangeAspect="1"/>
          </p:cNvPicPr>
          <p:nvPr/>
        </p:nvPicPr>
        <p:blipFill rotWithShape="1">
          <a:blip r:embed="rId3"/>
          <a:srcRect r="19545"/>
          <a:stretch/>
        </p:blipFill>
        <p:spPr>
          <a:xfrm>
            <a:off x="265090" y="949207"/>
            <a:ext cx="1908219" cy="2452461"/>
          </a:xfrm>
          <a:prstGeom prst="rect">
            <a:avLst/>
          </a:prstGeom>
        </p:spPr>
      </p:pic>
      <p:pic>
        <p:nvPicPr>
          <p:cNvPr id="4" name="Picture 3">
            <a:extLst>
              <a:ext uri="{FF2B5EF4-FFF2-40B4-BE49-F238E27FC236}">
                <a16:creationId xmlns:a16="http://schemas.microsoft.com/office/drawing/2014/main" id="{DF0667FD-C88B-4CAF-A90A-04F6A4E69D52}"/>
              </a:ext>
            </a:extLst>
          </p:cNvPr>
          <p:cNvPicPr>
            <a:picLocks noChangeAspect="1"/>
          </p:cNvPicPr>
          <p:nvPr/>
        </p:nvPicPr>
        <p:blipFill>
          <a:blip r:embed="rId4"/>
          <a:stretch>
            <a:fillRect/>
          </a:stretch>
        </p:blipFill>
        <p:spPr>
          <a:xfrm>
            <a:off x="3838574" y="953152"/>
            <a:ext cx="2257425" cy="1066800"/>
          </a:xfrm>
          <a:prstGeom prst="rect">
            <a:avLst/>
          </a:prstGeom>
        </p:spPr>
      </p:pic>
      <p:pic>
        <p:nvPicPr>
          <p:cNvPr id="5" name="Picture 4">
            <a:extLst>
              <a:ext uri="{FF2B5EF4-FFF2-40B4-BE49-F238E27FC236}">
                <a16:creationId xmlns:a16="http://schemas.microsoft.com/office/drawing/2014/main" id="{18A06AA8-4A74-4551-B9D3-F4B880A908C3}"/>
              </a:ext>
            </a:extLst>
          </p:cNvPr>
          <p:cNvPicPr>
            <a:picLocks noChangeAspect="1"/>
          </p:cNvPicPr>
          <p:nvPr/>
        </p:nvPicPr>
        <p:blipFill>
          <a:blip r:embed="rId5"/>
          <a:stretch>
            <a:fillRect/>
          </a:stretch>
        </p:blipFill>
        <p:spPr>
          <a:xfrm>
            <a:off x="3840556" y="2040597"/>
            <a:ext cx="2253019" cy="935639"/>
          </a:xfrm>
          <a:prstGeom prst="rect">
            <a:avLst/>
          </a:prstGeom>
        </p:spPr>
      </p:pic>
      <p:pic>
        <p:nvPicPr>
          <p:cNvPr id="6" name="Picture 5">
            <a:extLst>
              <a:ext uri="{FF2B5EF4-FFF2-40B4-BE49-F238E27FC236}">
                <a16:creationId xmlns:a16="http://schemas.microsoft.com/office/drawing/2014/main" id="{7D616AC9-DB89-46B7-AC5A-3B533DAA411A}"/>
              </a:ext>
            </a:extLst>
          </p:cNvPr>
          <p:cNvPicPr>
            <a:picLocks noChangeAspect="1"/>
          </p:cNvPicPr>
          <p:nvPr/>
        </p:nvPicPr>
        <p:blipFill>
          <a:blip r:embed="rId6"/>
          <a:stretch>
            <a:fillRect/>
          </a:stretch>
        </p:blipFill>
        <p:spPr>
          <a:xfrm>
            <a:off x="2238634" y="949207"/>
            <a:ext cx="1364198" cy="2027029"/>
          </a:xfrm>
          <a:prstGeom prst="rect">
            <a:avLst/>
          </a:prstGeom>
        </p:spPr>
      </p:pic>
      <p:sp>
        <p:nvSpPr>
          <p:cNvPr id="7" name="TextBox 6">
            <a:extLst>
              <a:ext uri="{FF2B5EF4-FFF2-40B4-BE49-F238E27FC236}">
                <a16:creationId xmlns:a16="http://schemas.microsoft.com/office/drawing/2014/main" id="{4BDDA445-BCD1-4FAC-B7FB-52A9C441860D}"/>
              </a:ext>
            </a:extLst>
          </p:cNvPr>
          <p:cNvSpPr txBox="1"/>
          <p:nvPr/>
        </p:nvSpPr>
        <p:spPr>
          <a:xfrm>
            <a:off x="6095999" y="1177047"/>
            <a:ext cx="5830111" cy="5016758"/>
          </a:xfrm>
          <a:prstGeom prst="rect">
            <a:avLst/>
          </a:prstGeom>
          <a:noFill/>
        </p:spPr>
        <p:txBody>
          <a:bodyPr wrap="square" rtlCol="0">
            <a:spAutoFit/>
          </a:bodyPr>
          <a:lstStyle/>
          <a:p>
            <a:r>
              <a:rPr lang="it-IT" sz="1600" b="1" dirty="0"/>
              <a:t>Attributi e metodi</a:t>
            </a:r>
            <a:r>
              <a:rPr lang="it-IT" sz="1600" dirty="0"/>
              <a:t>: + public/- private/# default</a:t>
            </a:r>
          </a:p>
          <a:p>
            <a:r>
              <a:rPr lang="it-IT" sz="1600" b="1" dirty="0"/>
              <a:t>Parametri</a:t>
            </a:r>
            <a:r>
              <a:rPr lang="it-IT" sz="1600" dirty="0"/>
              <a:t>: (par1: type…)</a:t>
            </a:r>
          </a:p>
          <a:p>
            <a:r>
              <a:rPr lang="it-IT" sz="1600" b="1" dirty="0"/>
              <a:t>Responsability</a:t>
            </a:r>
            <a:r>
              <a:rPr lang="it-IT" sz="1600" dirty="0"/>
              <a:t>: è un contratto o una obbligazione di una classe</a:t>
            </a:r>
          </a:p>
          <a:p>
            <a:r>
              <a:rPr lang="it-IT" sz="1600" b="1" dirty="0"/>
              <a:t>Vincoli aggiuntivi: </a:t>
            </a:r>
            <a:r>
              <a:rPr lang="it-IT" sz="1600" dirty="0"/>
              <a:t>rendono più comprensibile il diagramma delle classi.</a:t>
            </a:r>
          </a:p>
          <a:p>
            <a:r>
              <a:rPr lang="it-IT" sz="1600" b="1" dirty="0"/>
              <a:t>Proprietà: </a:t>
            </a:r>
            <a:r>
              <a:rPr lang="it-IT" sz="1600" dirty="0"/>
              <a:t>vicino attributo {readonly/ addOnly/ changeable}</a:t>
            </a:r>
          </a:p>
          <a:p>
            <a:r>
              <a:rPr lang="it-IT" sz="1600" b="1" dirty="0"/>
              <a:t>Proprietà operazioni: </a:t>
            </a:r>
            <a:r>
              <a:rPr lang="it-IT" sz="1600" dirty="0"/>
              <a:t>{isQuery/ sequential…}</a:t>
            </a:r>
          </a:p>
          <a:p>
            <a:endParaRPr lang="it-IT" sz="1600" b="1" dirty="0"/>
          </a:p>
          <a:p>
            <a:endParaRPr lang="it-IT" sz="1600" b="1" dirty="0"/>
          </a:p>
          <a:p>
            <a:endParaRPr lang="it-IT" sz="1600" b="1" dirty="0"/>
          </a:p>
          <a:p>
            <a:endParaRPr lang="it-IT" sz="1600" b="1" dirty="0"/>
          </a:p>
          <a:p>
            <a:r>
              <a:rPr lang="it-IT" sz="1600" b="1" dirty="0"/>
              <a:t>		Ruoli […]</a:t>
            </a:r>
          </a:p>
          <a:p>
            <a:r>
              <a:rPr lang="it-IT" sz="1600" b="1" dirty="0"/>
              <a:t>		Cardinalità […]</a:t>
            </a:r>
          </a:p>
          <a:p>
            <a:r>
              <a:rPr lang="it-IT" sz="1600" b="1" dirty="0"/>
              <a:t>		Specializzazione / Generalizzazione […]</a:t>
            </a:r>
          </a:p>
          <a:p>
            <a:r>
              <a:rPr lang="it-IT" sz="1600" b="1" dirty="0"/>
              <a:t>		Dipendenza: </a:t>
            </a:r>
            <a:r>
              <a:rPr lang="it-IT" sz="1600" dirty="0"/>
              <a:t>un oggetto compare in un metodo 		di un’altra classe – non posso mappare su 			codice perché non so dove viene usato</a:t>
            </a:r>
          </a:p>
          <a:p>
            <a:r>
              <a:rPr lang="it-IT" sz="1600" b="1" dirty="0"/>
              <a:t>		Implementazione: </a:t>
            </a:r>
            <a:r>
              <a:rPr lang="it-IT" sz="1600" dirty="0"/>
              <a:t>&lt;&lt;interface&gt;&gt; e freccia con 			linea tratteggiata</a:t>
            </a:r>
          </a:p>
          <a:p>
            <a:r>
              <a:rPr lang="it-IT" sz="1600" b="1" dirty="0"/>
              <a:t>		Notazione lollipop: </a:t>
            </a:r>
            <a:r>
              <a:rPr lang="it-IT" sz="1600" dirty="0"/>
              <a:t>pallino con scritto nome di 			libreria</a:t>
            </a:r>
            <a:endParaRPr lang="it-IT" sz="1600" b="1" dirty="0"/>
          </a:p>
        </p:txBody>
      </p:sp>
      <p:sp>
        <p:nvSpPr>
          <p:cNvPr id="10" name="Rectangle 9">
            <a:extLst>
              <a:ext uri="{FF2B5EF4-FFF2-40B4-BE49-F238E27FC236}">
                <a16:creationId xmlns:a16="http://schemas.microsoft.com/office/drawing/2014/main" id="{FBB87FA3-8363-4205-B8A8-84A6E4D6AB38}"/>
              </a:ext>
            </a:extLst>
          </p:cNvPr>
          <p:cNvSpPr/>
          <p:nvPr/>
        </p:nvSpPr>
        <p:spPr>
          <a:xfrm>
            <a:off x="265090" y="3485945"/>
            <a:ext cx="6096000" cy="1077218"/>
          </a:xfrm>
          <a:prstGeom prst="rect">
            <a:avLst/>
          </a:prstGeom>
        </p:spPr>
        <p:txBody>
          <a:bodyPr>
            <a:spAutoFit/>
          </a:bodyPr>
          <a:lstStyle/>
          <a:p>
            <a:r>
              <a:rPr lang="it-IT" sz="1600" dirty="0"/>
              <a:t>UML definisce 3 tipi di relazioni:</a:t>
            </a:r>
          </a:p>
          <a:p>
            <a:r>
              <a:rPr lang="it-IT" sz="1600" dirty="0"/>
              <a:t>• Associazioni </a:t>
            </a:r>
          </a:p>
          <a:p>
            <a:r>
              <a:rPr lang="it-IT" sz="1600" dirty="0"/>
              <a:t>• Generalizzazioni/Specializzazioni</a:t>
            </a:r>
          </a:p>
          <a:p>
            <a:r>
              <a:rPr lang="it-IT" sz="1600" dirty="0"/>
              <a:t>• Dipendenze (raro in Analisi)</a:t>
            </a:r>
          </a:p>
        </p:txBody>
      </p:sp>
      <p:pic>
        <p:nvPicPr>
          <p:cNvPr id="12" name="Picture 11">
            <a:extLst>
              <a:ext uri="{FF2B5EF4-FFF2-40B4-BE49-F238E27FC236}">
                <a16:creationId xmlns:a16="http://schemas.microsoft.com/office/drawing/2014/main" id="{E9E3E3CC-85ED-4DA1-9DB8-C49446BAE0C3}"/>
              </a:ext>
            </a:extLst>
          </p:cNvPr>
          <p:cNvPicPr>
            <a:picLocks noChangeAspect="1"/>
          </p:cNvPicPr>
          <p:nvPr/>
        </p:nvPicPr>
        <p:blipFill>
          <a:blip r:embed="rId7"/>
          <a:stretch>
            <a:fillRect/>
          </a:stretch>
        </p:blipFill>
        <p:spPr>
          <a:xfrm>
            <a:off x="4457246" y="3502638"/>
            <a:ext cx="3219450" cy="552450"/>
          </a:xfrm>
          <a:prstGeom prst="rect">
            <a:avLst/>
          </a:prstGeom>
        </p:spPr>
      </p:pic>
    </p:spTree>
    <p:extLst>
      <p:ext uri="{BB962C8B-B14F-4D97-AF65-F5344CB8AC3E}">
        <p14:creationId xmlns:p14="http://schemas.microsoft.com/office/powerpoint/2010/main" val="2452600549"/>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921906" y="-344376"/>
            <a:ext cx="4348188" cy="1325563"/>
          </a:xfrm>
        </p:spPr>
        <p:txBody>
          <a:bodyPr>
            <a:normAutofit/>
          </a:bodyPr>
          <a:lstStyle/>
          <a:p>
            <a:r>
              <a:rPr lang="it-IT" sz="3200" dirty="0"/>
              <a:t>Colori nella psicologia</a:t>
            </a:r>
          </a:p>
        </p:txBody>
      </p:sp>
      <p:pic>
        <p:nvPicPr>
          <p:cNvPr id="1026" name="Picture 2" descr="https://sp-ao.shortpixel.ai/client/to_auto,q_glossy,ret_img,w_670,h_679/https:/amymorinlcsw.com/wp-content/uploads/2014/02/670px-Plutchik-wheel.svg_.png">
            <a:extLst>
              <a:ext uri="{FF2B5EF4-FFF2-40B4-BE49-F238E27FC236}">
                <a16:creationId xmlns:a16="http://schemas.microsoft.com/office/drawing/2014/main" id="{5D932D14-8681-4864-91C5-8286F630A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07" y="482374"/>
            <a:ext cx="4161184" cy="4217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5511F8-1BB7-4FC9-BAD2-0388AAAF263B}"/>
              </a:ext>
            </a:extLst>
          </p:cNvPr>
          <p:cNvSpPr txBox="1"/>
          <p:nvPr/>
        </p:nvSpPr>
        <p:spPr>
          <a:xfrm>
            <a:off x="4867275" y="658021"/>
            <a:ext cx="7248525" cy="4524315"/>
          </a:xfrm>
          <a:prstGeom prst="rect">
            <a:avLst/>
          </a:prstGeom>
          <a:noFill/>
        </p:spPr>
        <p:txBody>
          <a:bodyPr wrap="square" rtlCol="0">
            <a:spAutoFit/>
          </a:bodyPr>
          <a:lstStyle/>
          <a:p>
            <a:r>
              <a:rPr lang="it-IT" dirty="0"/>
              <a:t>I colori suscitano all’utente emozioni. In base a medie statistiche si è arrivati a degli «standard».</a:t>
            </a:r>
          </a:p>
          <a:p>
            <a:endParaRPr lang="it-IT" dirty="0"/>
          </a:p>
          <a:p>
            <a:r>
              <a:rPr lang="it-IT" b="1" dirty="0"/>
              <a:t>Paradigma Valence Arousal Dominance</a:t>
            </a:r>
          </a:p>
          <a:p>
            <a:r>
              <a:rPr lang="it-IT" dirty="0"/>
              <a:t>I primi approcci discriminavano le emozioni in 5 stati: felicità, tristezza, rabbia, paura e disgusto. A causa della difficoltà e complessità nell’assegnare all’emozione provata una sola classe di appartenenza, sono stati adottati modelli dinamici e di tipo dimensionale in cui gli stati emozionali erano riconducibili a due principali domini: </a:t>
            </a:r>
          </a:p>
          <a:p>
            <a:pPr marL="285750" indent="-285750">
              <a:buFontTx/>
              <a:buChar char="-"/>
            </a:pPr>
            <a:r>
              <a:rPr lang="it-IT" b="1" dirty="0"/>
              <a:t>valence</a:t>
            </a:r>
            <a:r>
              <a:rPr lang="it-IT" dirty="0"/>
              <a:t>, il grado di piacevolezza</a:t>
            </a:r>
          </a:p>
          <a:p>
            <a:pPr marL="285750" indent="-285750">
              <a:buFontTx/>
              <a:buChar char="-"/>
            </a:pPr>
            <a:r>
              <a:rPr lang="it-IT" b="1" dirty="0"/>
              <a:t>arousal</a:t>
            </a:r>
            <a:r>
              <a:rPr lang="it-IT" dirty="0"/>
              <a:t>, il livello di stimolazione provata che varia da calmo ad agitato </a:t>
            </a:r>
          </a:p>
          <a:p>
            <a:pPr marL="285750" indent="-285750">
              <a:buFontTx/>
              <a:buChar char="-"/>
            </a:pPr>
            <a:r>
              <a:rPr lang="it-IT" b="1" dirty="0"/>
              <a:t>dominance</a:t>
            </a:r>
            <a:r>
              <a:rPr lang="it-IT" dirty="0"/>
              <a:t>, per descrivere la capacità del soggetto di controllare il sentimento. </a:t>
            </a:r>
          </a:p>
          <a:p>
            <a:pPr marL="285750" indent="-285750">
              <a:buFontTx/>
              <a:buChar char="-"/>
            </a:pPr>
            <a:endParaRPr lang="it-IT" dirty="0"/>
          </a:p>
          <a:p>
            <a:r>
              <a:rPr lang="it-IT" dirty="0"/>
              <a:t>Anche per i suoni vale lo stesso ragionamento: il suono suscita emozioni (basse frequenze – insconscio, alte frequenze – cervello)</a:t>
            </a:r>
          </a:p>
        </p:txBody>
      </p:sp>
      <p:sp>
        <p:nvSpPr>
          <p:cNvPr id="6" name="Hexagon 5">
            <a:hlinkClick r:id="rId3" action="ppaction://hlinksldjump"/>
            <a:extLst>
              <a:ext uri="{FF2B5EF4-FFF2-40B4-BE49-F238E27FC236}">
                <a16:creationId xmlns:a16="http://schemas.microsoft.com/office/drawing/2014/main" id="{E7598EF0-19EA-4282-924D-4932F9D9F84A}"/>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351602745"/>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4808142" y="28051"/>
            <a:ext cx="2456034" cy="432547"/>
          </a:xfrm>
        </p:spPr>
        <p:txBody>
          <a:bodyPr>
            <a:normAutofit fontScale="90000"/>
          </a:bodyPr>
          <a:lstStyle/>
          <a:p>
            <a:r>
              <a:rPr lang="it-IT" sz="3200" dirty="0"/>
              <a:t>Usabilità (1)</a:t>
            </a:r>
          </a:p>
        </p:txBody>
      </p:sp>
      <p:sp>
        <p:nvSpPr>
          <p:cNvPr id="3" name="Rectangle 2">
            <a:extLst>
              <a:ext uri="{FF2B5EF4-FFF2-40B4-BE49-F238E27FC236}">
                <a16:creationId xmlns:a16="http://schemas.microsoft.com/office/drawing/2014/main" id="{3677A521-3CC1-4671-A0DA-0AA966493538}"/>
              </a:ext>
            </a:extLst>
          </p:cNvPr>
          <p:cNvSpPr/>
          <p:nvPr/>
        </p:nvSpPr>
        <p:spPr>
          <a:xfrm>
            <a:off x="348370" y="413536"/>
            <a:ext cx="9039225" cy="5016758"/>
          </a:xfrm>
          <a:prstGeom prst="rect">
            <a:avLst/>
          </a:prstGeom>
        </p:spPr>
        <p:txBody>
          <a:bodyPr wrap="square">
            <a:spAutoFit/>
          </a:bodyPr>
          <a:lstStyle/>
          <a:p>
            <a:r>
              <a:rPr lang="it-IT" sz="1600" dirty="0"/>
              <a:t>Il modello più semplice dell’interazione fra un sistema e il suo utilizzatore è rappresentato dal ciclo di feedback.</a:t>
            </a:r>
          </a:p>
          <a:p>
            <a:r>
              <a:rPr lang="it-IT" sz="1600" dirty="0"/>
              <a:t>Il sistema rappresentato può essere di natura qualsiasi: un computer, un interruttore della luce…</a:t>
            </a:r>
          </a:p>
          <a:p>
            <a:endParaRPr lang="it-IT" sz="1600" dirty="0"/>
          </a:p>
          <a:p>
            <a:r>
              <a:rPr lang="it-IT" sz="1600" dirty="0"/>
              <a:t>Perché alcuni sistemi ci paiono difficili da usare? Per analizzare meglio quest’aspetto è</a:t>
            </a:r>
          </a:p>
          <a:p>
            <a:r>
              <a:rPr lang="it-IT" sz="1600" dirty="0"/>
              <a:t>molto utile un modello più articolato proposto da Donald Norman.</a:t>
            </a:r>
          </a:p>
          <a:p>
            <a:r>
              <a:rPr lang="it-IT" sz="1600" dirty="0"/>
              <a:t>Questo modello scompone il nostro operare sugli oggetti in sette passi (o stadi) principali:</a:t>
            </a:r>
          </a:p>
          <a:p>
            <a:pPr marL="342900" indent="-342900">
              <a:buAutoNum type="arabicPeriod"/>
            </a:pPr>
            <a:r>
              <a:rPr lang="it-IT" sz="1600" b="1" dirty="0"/>
              <a:t>Formare lo scopo</a:t>
            </a:r>
            <a:r>
              <a:rPr lang="it-IT" sz="1600" dirty="0"/>
              <a:t>: decidiamo quale scopo vogliamo raggiungere </a:t>
            </a:r>
          </a:p>
          <a:p>
            <a:pPr marL="342900" indent="-342900">
              <a:buAutoNum type="arabicPeriod"/>
            </a:pPr>
            <a:r>
              <a:rPr lang="it-IT" sz="1600" b="1" dirty="0"/>
              <a:t>Formare l’intenzione: </a:t>
            </a:r>
            <a:r>
              <a:rPr lang="it-IT" sz="1600" dirty="0"/>
              <a:t>decidiamo che cosa intendiamo fare per raggiungere lo scopo prefissato</a:t>
            </a:r>
          </a:p>
          <a:p>
            <a:pPr marL="342900" indent="-342900">
              <a:buAutoNum type="arabicPeriod"/>
            </a:pPr>
            <a:r>
              <a:rPr lang="it-IT" sz="1600" b="1" dirty="0"/>
              <a:t>Specificare un’azione: </a:t>
            </a:r>
            <a:r>
              <a:rPr lang="it-IT" sz="1600" dirty="0"/>
              <a:t>pianifichiamo nel dettaglio le azioni specifiche da compiere</a:t>
            </a:r>
          </a:p>
          <a:p>
            <a:pPr marL="342900" indent="-342900">
              <a:buAutoNum type="arabicPeriod"/>
            </a:pPr>
            <a:r>
              <a:rPr lang="it-IT" sz="1600" b="1" dirty="0"/>
              <a:t>Eseguire l’azione: </a:t>
            </a:r>
            <a:r>
              <a:rPr lang="it-IT" sz="1600" dirty="0"/>
              <a:t>eseguiamo effettivamente le azioni pianificate</a:t>
            </a:r>
          </a:p>
          <a:p>
            <a:pPr marL="342900" indent="-342900">
              <a:buAutoNum type="arabicPeriod"/>
            </a:pPr>
            <a:r>
              <a:rPr lang="it-IT" sz="1600" b="1" dirty="0"/>
              <a:t>Percepire lo stato del mondo: </a:t>
            </a:r>
            <a:r>
              <a:rPr lang="it-IT" sz="1600" dirty="0"/>
              <a:t>osserviamo come sono cambiati il sistema e il mondo circostante </a:t>
            </a:r>
          </a:p>
          <a:p>
            <a:r>
              <a:rPr lang="it-IT" sz="1600" dirty="0"/>
              <a:t>       dopo le nostre azioni</a:t>
            </a:r>
          </a:p>
          <a:p>
            <a:r>
              <a:rPr lang="it-IT" sz="1600" b="1" dirty="0"/>
              <a:t>6.    Interpretare lo stato del mondo</a:t>
            </a:r>
            <a:r>
              <a:rPr lang="it-IT" sz="1600" dirty="0"/>
              <a:t>: elaboriamo ciò che abbiamo osservato, per dargli un </a:t>
            </a:r>
          </a:p>
          <a:p>
            <a:r>
              <a:rPr lang="it-IT" sz="1600" dirty="0"/>
              <a:t>       senso</a:t>
            </a:r>
          </a:p>
          <a:p>
            <a:pPr marL="342900" indent="-342900">
              <a:buAutoNum type="arabicPeriod" startAt="7"/>
            </a:pPr>
            <a:r>
              <a:rPr lang="it-IT" sz="1600" b="1" dirty="0"/>
              <a:t>Valutare il risultato: </a:t>
            </a:r>
            <a:r>
              <a:rPr lang="it-IT" sz="1600" dirty="0"/>
              <a:t>decidiamo se lo scopo iniziale è stato raggiunto.</a:t>
            </a:r>
          </a:p>
          <a:p>
            <a:r>
              <a:rPr lang="it-IT" sz="1600" dirty="0"/>
              <a:t>Ciò che interessa, in questo contesto, è il fatto che il modello permette di individuare con grande </a:t>
            </a:r>
          </a:p>
          <a:p>
            <a:r>
              <a:rPr lang="it-IT" sz="1600" dirty="0"/>
              <a:t>chiarezza i momenti in cui possono presentarsi dei problemi. Nel percorrere i sette stadi dell’azione, </a:t>
            </a:r>
          </a:p>
          <a:p>
            <a:r>
              <a:rPr lang="it-IT" sz="1600" dirty="0"/>
              <a:t>infatti, è possibile che s’incontrino delle difficoltà nel passare da uno stadio all’altro o, come dice </a:t>
            </a:r>
          </a:p>
          <a:p>
            <a:r>
              <a:rPr lang="it-IT" sz="1600" dirty="0"/>
              <a:t>Norman, nell’attraversare i golfi che li separano. In particolare, ci sono due golfi che possono essere particolarmente difficili da superare: </a:t>
            </a:r>
          </a:p>
        </p:txBody>
      </p:sp>
      <p:pic>
        <p:nvPicPr>
          <p:cNvPr id="5" name="Picture 4">
            <a:extLst>
              <a:ext uri="{FF2B5EF4-FFF2-40B4-BE49-F238E27FC236}">
                <a16:creationId xmlns:a16="http://schemas.microsoft.com/office/drawing/2014/main" id="{B36935B6-A4BD-4E3B-A739-CDA933BC8EDC}"/>
              </a:ext>
            </a:extLst>
          </p:cNvPr>
          <p:cNvPicPr>
            <a:picLocks noChangeAspect="1"/>
          </p:cNvPicPr>
          <p:nvPr/>
        </p:nvPicPr>
        <p:blipFill>
          <a:blip r:embed="rId2"/>
          <a:stretch>
            <a:fillRect/>
          </a:stretch>
        </p:blipFill>
        <p:spPr>
          <a:xfrm>
            <a:off x="9254990" y="75113"/>
            <a:ext cx="2937010" cy="1964676"/>
          </a:xfrm>
          <a:prstGeom prst="rect">
            <a:avLst/>
          </a:prstGeom>
        </p:spPr>
      </p:pic>
      <p:pic>
        <p:nvPicPr>
          <p:cNvPr id="6" name="Picture 5">
            <a:extLst>
              <a:ext uri="{FF2B5EF4-FFF2-40B4-BE49-F238E27FC236}">
                <a16:creationId xmlns:a16="http://schemas.microsoft.com/office/drawing/2014/main" id="{A79EF8FF-F2AB-401B-B214-DCF752433B5D}"/>
              </a:ext>
            </a:extLst>
          </p:cNvPr>
          <p:cNvPicPr>
            <a:picLocks noChangeAspect="1"/>
          </p:cNvPicPr>
          <p:nvPr/>
        </p:nvPicPr>
        <p:blipFill>
          <a:blip r:embed="rId3"/>
          <a:stretch>
            <a:fillRect/>
          </a:stretch>
        </p:blipFill>
        <p:spPr>
          <a:xfrm>
            <a:off x="8639175" y="2390664"/>
            <a:ext cx="3476625" cy="2779600"/>
          </a:xfrm>
          <a:prstGeom prst="rect">
            <a:avLst/>
          </a:prstGeom>
        </p:spPr>
      </p:pic>
      <p:sp>
        <p:nvSpPr>
          <p:cNvPr id="9" name="Rectangle 8">
            <a:extLst>
              <a:ext uri="{FF2B5EF4-FFF2-40B4-BE49-F238E27FC236}">
                <a16:creationId xmlns:a16="http://schemas.microsoft.com/office/drawing/2014/main" id="{3C3FE79C-37FE-4987-8077-83339B21C973}"/>
              </a:ext>
            </a:extLst>
          </p:cNvPr>
          <p:cNvSpPr/>
          <p:nvPr/>
        </p:nvSpPr>
        <p:spPr>
          <a:xfrm>
            <a:off x="5555147" y="6389838"/>
            <a:ext cx="1081706" cy="349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Esempio</a:t>
            </a:r>
          </a:p>
        </p:txBody>
      </p:sp>
      <p:grpSp>
        <p:nvGrpSpPr>
          <p:cNvPr id="10" name="Group 9">
            <a:extLst>
              <a:ext uri="{FF2B5EF4-FFF2-40B4-BE49-F238E27FC236}">
                <a16:creationId xmlns:a16="http://schemas.microsoft.com/office/drawing/2014/main" id="{05487B26-B648-4FC1-91EC-BDB29438C101}"/>
              </a:ext>
            </a:extLst>
          </p:cNvPr>
          <p:cNvGrpSpPr/>
          <p:nvPr/>
        </p:nvGrpSpPr>
        <p:grpSpPr>
          <a:xfrm>
            <a:off x="2564297" y="7256009"/>
            <a:ext cx="6943725" cy="2460621"/>
            <a:chOff x="1590675" y="1172018"/>
            <a:chExt cx="9286875" cy="4638232"/>
          </a:xfrm>
          <a:blipFill dpi="0" rotWithShape="1">
            <a:blip r:embed="rId4">
              <a:extLst>
                <a:ext uri="{28A0092B-C50C-407E-A947-70E740481C1C}">
                  <a14:useLocalDpi xmlns:a14="http://schemas.microsoft.com/office/drawing/2010/main" val="0"/>
                </a:ext>
              </a:extLst>
            </a:blip>
            <a:srcRect/>
            <a:stretch>
              <a:fillRect/>
            </a:stretch>
          </a:blipFill>
        </p:grpSpPr>
        <p:sp>
          <p:nvSpPr>
            <p:cNvPr id="13" name="Rectangle 12">
              <a:extLst>
                <a:ext uri="{FF2B5EF4-FFF2-40B4-BE49-F238E27FC236}">
                  <a16:creationId xmlns:a16="http://schemas.microsoft.com/office/drawing/2014/main" id="{9D7D9FA0-3577-49D7-8348-CC1CF1216561}"/>
                </a:ext>
              </a:extLst>
            </p:cNvPr>
            <p:cNvSpPr/>
            <p:nvPr/>
          </p:nvSpPr>
          <p:spPr>
            <a:xfrm>
              <a:off x="1590675" y="1172018"/>
              <a:ext cx="9286875" cy="463823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12" name="Oval 11">
              <a:extLst>
                <a:ext uri="{FF2B5EF4-FFF2-40B4-BE49-F238E27FC236}">
                  <a16:creationId xmlns:a16="http://schemas.microsoft.com/office/drawing/2014/main" id="{244588B2-24CE-4299-932C-20BD06FB7BD6}"/>
                </a:ext>
              </a:extLst>
            </p:cNvPr>
            <p:cNvSpPr/>
            <p:nvPr/>
          </p:nvSpPr>
          <p:spPr>
            <a:xfrm>
              <a:off x="10294438" y="1249251"/>
              <a:ext cx="361950" cy="505394"/>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t>X</a:t>
              </a:r>
            </a:p>
          </p:txBody>
        </p:sp>
      </p:grpSp>
      <p:grpSp>
        <p:nvGrpSpPr>
          <p:cNvPr id="22" name="Group 21">
            <a:extLst>
              <a:ext uri="{FF2B5EF4-FFF2-40B4-BE49-F238E27FC236}">
                <a16:creationId xmlns:a16="http://schemas.microsoft.com/office/drawing/2014/main" id="{EFEB9514-2579-43C3-B929-09B084604DCD}"/>
              </a:ext>
            </a:extLst>
          </p:cNvPr>
          <p:cNvGrpSpPr/>
          <p:nvPr/>
        </p:nvGrpSpPr>
        <p:grpSpPr>
          <a:xfrm>
            <a:off x="11147899" y="6168958"/>
            <a:ext cx="729574" cy="570689"/>
            <a:chOff x="11147899" y="6168958"/>
            <a:chExt cx="729574" cy="570689"/>
          </a:xfrm>
        </p:grpSpPr>
        <p:sp>
          <p:nvSpPr>
            <p:cNvPr id="23" name="Rectangle 22">
              <a:extLst>
                <a:ext uri="{FF2B5EF4-FFF2-40B4-BE49-F238E27FC236}">
                  <a16:creationId xmlns:a16="http://schemas.microsoft.com/office/drawing/2014/main" id="{E74278BE-85AF-46E5-A263-48D16E94DE98}"/>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4" name="Graphic 23" descr="Back RTL">
              <a:hlinkClick r:id="rId5" action="ppaction://hlinksldjump"/>
              <a:extLst>
                <a:ext uri="{FF2B5EF4-FFF2-40B4-BE49-F238E27FC236}">
                  <a16:creationId xmlns:a16="http://schemas.microsoft.com/office/drawing/2014/main" id="{735F15DB-7FA9-476F-BF56-A3D7B273B8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18" name="Rectangle 17">
            <a:extLst>
              <a:ext uri="{FF2B5EF4-FFF2-40B4-BE49-F238E27FC236}">
                <a16:creationId xmlns:a16="http://schemas.microsoft.com/office/drawing/2014/main" id="{51BA45D9-BD12-43E2-973B-51CE29110E64}"/>
              </a:ext>
            </a:extLst>
          </p:cNvPr>
          <p:cNvSpPr/>
          <p:nvPr/>
        </p:nvSpPr>
        <p:spPr>
          <a:xfrm>
            <a:off x="262645" y="5302441"/>
            <a:ext cx="12521930" cy="1077218"/>
          </a:xfrm>
          <a:prstGeom prst="rect">
            <a:avLst/>
          </a:prstGeom>
        </p:spPr>
        <p:txBody>
          <a:bodyPr wrap="square">
            <a:spAutoFit/>
          </a:bodyPr>
          <a:lstStyle/>
          <a:p>
            <a:r>
              <a:rPr lang="it-IT" sz="1600" dirty="0"/>
              <a:t>• il golfo della esecuzione, che separa lo stadio delle intenzioni da quello delle azioni : per superarlo, dovrò identificare, fra le azioni che è possibile eseguire con il sistema, quelle che mi permetteranno di raggiungere lo scopo.</a:t>
            </a:r>
          </a:p>
          <a:p>
            <a:r>
              <a:rPr lang="it-IT" sz="1600" dirty="0"/>
              <a:t>• il golfo della valutazione, che separa lo stadio della percezione dello stato del mondo da quello della valutazione dei risultati : difficoltà che l’utente deve superare per interpretare lo stato fisico del sistema dopo le azioni effettuate, e comprendere se ha raggiunto o meno lo scopo prefisso.</a:t>
            </a:r>
          </a:p>
        </p:txBody>
      </p:sp>
      <p:sp>
        <p:nvSpPr>
          <p:cNvPr id="26" name="Hexagon 25">
            <a:hlinkClick r:id="rId8" action="ppaction://hlinksldjump"/>
            <a:extLst>
              <a:ext uri="{FF2B5EF4-FFF2-40B4-BE49-F238E27FC236}">
                <a16:creationId xmlns:a16="http://schemas.microsoft.com/office/drawing/2014/main" id="{7AC75B10-A544-4524-8CCA-BE95E5B50E26}"/>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158461381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08333E-6 -2.22045E-16 L -0.0082 -1.01759 " pathEditMode="relative" rAng="0" ptsTypes="AA">
                                      <p:cBhvr>
                                        <p:cTn id="6" dur="1000" fill="hold"/>
                                        <p:tgtEl>
                                          <p:spTgt spid="10"/>
                                        </p:tgtEl>
                                        <p:attrNameLst>
                                          <p:attrName>ppt_x</p:attrName>
                                          <p:attrName>ppt_y</p:attrName>
                                        </p:attrNameLst>
                                      </p:cBhvr>
                                      <p:rCtr x="-417" y="-5088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082 -1.01759 L -2.08333E-6 -2.22045E-16 " pathEditMode="relative" rAng="0" ptsTypes="AA">
                                      <p:cBhvr>
                                        <p:cTn id="11" dur="1000" fill="hold"/>
                                        <p:tgtEl>
                                          <p:spTgt spid="10"/>
                                        </p:tgtEl>
                                        <p:attrNameLst>
                                          <p:attrName>ppt_x</p:attrName>
                                          <p:attrName>ppt_y</p:attrName>
                                        </p:attrNameLst>
                                      </p:cBhvr>
                                      <p:rCtr x="404" y="50880"/>
                                    </p:animMotion>
                                  </p:childTnLst>
                                </p:cTn>
                              </p:par>
                            </p:childTnLst>
                          </p:cTn>
                        </p:par>
                      </p:childTnLst>
                    </p:cTn>
                  </p:par>
                </p:childTnLst>
              </p:cTn>
              <p:nextCondLst>
                <p:cond evt="onClick" delay="0">
                  <p:tgtEl>
                    <p:spTgt spid="10"/>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2.08333E-6 -2.22045E-16 L -0.0082 -1.01759 " pathEditMode="relative" rAng="0" ptsTypes="AA">
                                      <p:cBhvr>
                                        <p:cTn id="16" dur="1000" fill="hold"/>
                                        <p:tgtEl>
                                          <p:spTgt spid="10"/>
                                        </p:tgtEl>
                                        <p:attrNameLst>
                                          <p:attrName>ppt_x</p:attrName>
                                          <p:attrName>ppt_y</p:attrName>
                                        </p:attrNameLst>
                                      </p:cBhvr>
                                      <p:rCtr x="-417" y="-50880"/>
                                    </p:animMotion>
                                  </p:childTnLst>
                                </p:cTn>
                              </p:par>
                            </p:childTnLst>
                          </p:cTn>
                        </p:par>
                      </p:childTnLst>
                    </p:cTn>
                  </p:par>
                </p:childTnLst>
              </p:cTn>
              <p:nextCondLst>
                <p:cond evt="onClick" delay="0">
                  <p:tgtEl>
                    <p:spTgt spid="9"/>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4867983" y="68580"/>
            <a:ext cx="2456034" cy="432547"/>
          </a:xfrm>
        </p:spPr>
        <p:txBody>
          <a:bodyPr>
            <a:normAutofit fontScale="90000"/>
          </a:bodyPr>
          <a:lstStyle/>
          <a:p>
            <a:r>
              <a:rPr lang="it-IT" sz="3200" dirty="0"/>
              <a:t>Usabilità (2)</a:t>
            </a:r>
          </a:p>
        </p:txBody>
      </p:sp>
      <p:grpSp>
        <p:nvGrpSpPr>
          <p:cNvPr id="11" name="Group 10">
            <a:extLst>
              <a:ext uri="{FF2B5EF4-FFF2-40B4-BE49-F238E27FC236}">
                <a16:creationId xmlns:a16="http://schemas.microsoft.com/office/drawing/2014/main" id="{4E689EDB-0B97-4125-9AE9-0C977D5C6934}"/>
              </a:ext>
            </a:extLst>
          </p:cNvPr>
          <p:cNvGrpSpPr/>
          <p:nvPr/>
        </p:nvGrpSpPr>
        <p:grpSpPr>
          <a:xfrm>
            <a:off x="155601" y="6168958"/>
            <a:ext cx="729574" cy="576000"/>
            <a:chOff x="155601" y="6168958"/>
            <a:chExt cx="729574" cy="576000"/>
          </a:xfrm>
        </p:grpSpPr>
        <p:sp>
          <p:nvSpPr>
            <p:cNvPr id="14" name="Rectangle 13">
              <a:extLst>
                <a:ext uri="{FF2B5EF4-FFF2-40B4-BE49-F238E27FC236}">
                  <a16:creationId xmlns:a16="http://schemas.microsoft.com/office/drawing/2014/main" id="{AC13A86E-15C8-4D37-A4CB-84E20F24AADC}"/>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Graphic 14" descr="Back">
              <a:hlinkClick r:id="rId2" action="ppaction://hlinksldjump"/>
              <a:extLst>
                <a:ext uri="{FF2B5EF4-FFF2-40B4-BE49-F238E27FC236}">
                  <a16:creationId xmlns:a16="http://schemas.microsoft.com/office/drawing/2014/main" id="{7C3B9485-9DA1-427B-ACC2-1A40B15B12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16" name="Group 15">
            <a:extLst>
              <a:ext uri="{FF2B5EF4-FFF2-40B4-BE49-F238E27FC236}">
                <a16:creationId xmlns:a16="http://schemas.microsoft.com/office/drawing/2014/main" id="{6B788355-9AB9-4870-9880-DF3C3A7A7BF2}"/>
              </a:ext>
            </a:extLst>
          </p:cNvPr>
          <p:cNvGrpSpPr/>
          <p:nvPr/>
        </p:nvGrpSpPr>
        <p:grpSpPr>
          <a:xfrm>
            <a:off x="11147899" y="6168958"/>
            <a:ext cx="729574" cy="570689"/>
            <a:chOff x="11147899" y="6168958"/>
            <a:chExt cx="729574" cy="570689"/>
          </a:xfrm>
        </p:grpSpPr>
        <p:sp>
          <p:nvSpPr>
            <p:cNvPr id="17" name="Rectangle 16">
              <a:extLst>
                <a:ext uri="{FF2B5EF4-FFF2-40B4-BE49-F238E27FC236}">
                  <a16:creationId xmlns:a16="http://schemas.microsoft.com/office/drawing/2014/main" id="{1BFEFAC8-8FE4-43E4-82FD-0569D89B7398}"/>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Graphic 17" descr="Back RTL">
              <a:hlinkClick r:id="rId5" action="ppaction://hlinksldjump"/>
              <a:extLst>
                <a:ext uri="{FF2B5EF4-FFF2-40B4-BE49-F238E27FC236}">
                  <a16:creationId xmlns:a16="http://schemas.microsoft.com/office/drawing/2014/main" id="{719B8EEE-ECB6-40BB-8449-64979AF04A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4" name="TextBox 3">
            <a:extLst>
              <a:ext uri="{FF2B5EF4-FFF2-40B4-BE49-F238E27FC236}">
                <a16:creationId xmlns:a16="http://schemas.microsoft.com/office/drawing/2014/main" id="{C547C9EF-57FB-416D-8EF7-03E93DCBF5CC}"/>
              </a:ext>
            </a:extLst>
          </p:cNvPr>
          <p:cNvSpPr txBox="1"/>
          <p:nvPr/>
        </p:nvSpPr>
        <p:spPr>
          <a:xfrm>
            <a:off x="800635" y="581025"/>
            <a:ext cx="10257890" cy="4247317"/>
          </a:xfrm>
          <a:prstGeom prst="rect">
            <a:avLst/>
          </a:prstGeom>
          <a:noFill/>
        </p:spPr>
        <p:txBody>
          <a:bodyPr wrap="square" rtlCol="0">
            <a:spAutoFit/>
          </a:bodyPr>
          <a:lstStyle/>
          <a:p>
            <a:r>
              <a:rPr lang="it-IT" b="1" dirty="0"/>
              <a:t>Affordance e Feedback</a:t>
            </a:r>
          </a:p>
          <a:p>
            <a:r>
              <a:rPr lang="it-IT" b="1" dirty="0"/>
              <a:t>Affordance</a:t>
            </a:r>
            <a:r>
              <a:rPr lang="it-IT" dirty="0"/>
              <a:t> : proprietà di un oggetto di influenzare, attraverso la sua apparenza visiva, il modo in cui viene usato.</a:t>
            </a:r>
          </a:p>
          <a:p>
            <a:r>
              <a:rPr lang="it-IT" dirty="0"/>
              <a:t>Un oggetto che possiede una buona affordance “invita” chi lo guarda a utilizzarlo nel modo corretto, cioè nel modo per cui è stato concepito. Per esempio, l'aspetto di una maniglia ben progettata dovrebbe far intuire immediatamente come la porta vada aperta: se tirandola, spingendola, o facendola scorrere.</a:t>
            </a:r>
          </a:p>
          <a:p>
            <a:r>
              <a:rPr lang="it-IT" b="1" dirty="0"/>
              <a:t>Feedback</a:t>
            </a:r>
            <a:r>
              <a:rPr lang="it-IT" dirty="0"/>
              <a:t> : l’utente deve essere in grado di interpretarlo senza fatica. Meglio ancora, dovrebbe essere formulato nel modo che l’utente si aspetta. La </a:t>
            </a:r>
            <a:r>
              <a:rPr lang="it-IT" b="1" dirty="0"/>
              <a:t>distanza temporale fra azione e feedback è significativa</a:t>
            </a:r>
            <a:r>
              <a:rPr lang="it-IT" dirty="0"/>
              <a:t>, se troppo lunga essi possono essere interpretati come eventi tra loro indipendenti.</a:t>
            </a:r>
          </a:p>
          <a:p>
            <a:r>
              <a:rPr lang="it-IT" dirty="0"/>
              <a:t>In questi casi, è opportuno inserire dei feedback intermedi, che segnalino chiaramente all’utente il progredire dello stato del sistema verso lo stato finale desiderato. Questi feedback intermedi possono essere discreti oppure continui, realizzati per esempio con delle animazioni. </a:t>
            </a:r>
          </a:p>
          <a:p>
            <a:r>
              <a:rPr lang="it-IT" dirty="0"/>
              <a:t>Non è però sufficiente segnalare che “qualcosa è in corso”, mostrando semplicemente una figura animata sul video, l’utente non si accontenta di sapere che il processo è in corso, ma vuole sapere quanto dovrà ancora aspettare. Gli si dovrà quindi mostrare, ove possibile, una stima </a:t>
            </a:r>
            <a:r>
              <a:rPr lang="it-IT" b="1" dirty="0"/>
              <a:t>quantitativa</a:t>
            </a:r>
            <a:r>
              <a:rPr lang="it-IT" dirty="0"/>
              <a:t> del tempo mancante.</a:t>
            </a:r>
          </a:p>
          <a:p>
            <a:endParaRPr lang="it-IT" dirty="0"/>
          </a:p>
        </p:txBody>
      </p:sp>
      <p:sp>
        <p:nvSpPr>
          <p:cNvPr id="19" name="Hexagon 18">
            <a:hlinkClick r:id="rId8" action="ppaction://hlinksldjump"/>
            <a:extLst>
              <a:ext uri="{FF2B5EF4-FFF2-40B4-BE49-F238E27FC236}">
                <a16:creationId xmlns:a16="http://schemas.microsoft.com/office/drawing/2014/main" id="{AE2A3908-9111-40CA-9399-E87413A60843}"/>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674573147"/>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4867983" y="68580"/>
            <a:ext cx="2456034" cy="432547"/>
          </a:xfrm>
        </p:spPr>
        <p:txBody>
          <a:bodyPr>
            <a:normAutofit fontScale="90000"/>
          </a:bodyPr>
          <a:lstStyle/>
          <a:p>
            <a:r>
              <a:rPr lang="it-IT" sz="3200" dirty="0"/>
              <a:t>Usabilità (3)</a:t>
            </a:r>
          </a:p>
        </p:txBody>
      </p:sp>
      <p:grpSp>
        <p:nvGrpSpPr>
          <p:cNvPr id="11" name="Group 10">
            <a:extLst>
              <a:ext uri="{FF2B5EF4-FFF2-40B4-BE49-F238E27FC236}">
                <a16:creationId xmlns:a16="http://schemas.microsoft.com/office/drawing/2014/main" id="{4E689EDB-0B97-4125-9AE9-0C977D5C6934}"/>
              </a:ext>
            </a:extLst>
          </p:cNvPr>
          <p:cNvGrpSpPr/>
          <p:nvPr/>
        </p:nvGrpSpPr>
        <p:grpSpPr>
          <a:xfrm>
            <a:off x="155601" y="6168958"/>
            <a:ext cx="729574" cy="576000"/>
            <a:chOff x="155601" y="6168958"/>
            <a:chExt cx="729574" cy="576000"/>
          </a:xfrm>
        </p:grpSpPr>
        <p:sp>
          <p:nvSpPr>
            <p:cNvPr id="14" name="Rectangle 13">
              <a:extLst>
                <a:ext uri="{FF2B5EF4-FFF2-40B4-BE49-F238E27FC236}">
                  <a16:creationId xmlns:a16="http://schemas.microsoft.com/office/drawing/2014/main" id="{AC13A86E-15C8-4D37-A4CB-84E20F24AADC}"/>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Graphic 14" descr="Back">
              <a:hlinkClick r:id="rId2" action="ppaction://hlinksldjump"/>
              <a:extLst>
                <a:ext uri="{FF2B5EF4-FFF2-40B4-BE49-F238E27FC236}">
                  <a16:creationId xmlns:a16="http://schemas.microsoft.com/office/drawing/2014/main" id="{7C3B9485-9DA1-427B-ACC2-1A40B15B12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10" name="Group 9">
            <a:extLst>
              <a:ext uri="{FF2B5EF4-FFF2-40B4-BE49-F238E27FC236}">
                <a16:creationId xmlns:a16="http://schemas.microsoft.com/office/drawing/2014/main" id="{E52F2404-E0F6-4B94-989C-ABA2009CC179}"/>
              </a:ext>
            </a:extLst>
          </p:cNvPr>
          <p:cNvGrpSpPr/>
          <p:nvPr/>
        </p:nvGrpSpPr>
        <p:grpSpPr>
          <a:xfrm>
            <a:off x="11147899" y="6168958"/>
            <a:ext cx="729574" cy="570689"/>
            <a:chOff x="11147899" y="6168958"/>
            <a:chExt cx="729574" cy="570689"/>
          </a:xfrm>
        </p:grpSpPr>
        <p:sp>
          <p:nvSpPr>
            <p:cNvPr id="12" name="Rectangle 11">
              <a:extLst>
                <a:ext uri="{FF2B5EF4-FFF2-40B4-BE49-F238E27FC236}">
                  <a16:creationId xmlns:a16="http://schemas.microsoft.com/office/drawing/2014/main" id="{B05E27E2-B589-48EE-9E61-D547A90C31F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Graphic 12" descr="Back RTL">
              <a:hlinkClick r:id="rId5" action="ppaction://hlinksldjump"/>
              <a:extLst>
                <a:ext uri="{FF2B5EF4-FFF2-40B4-BE49-F238E27FC236}">
                  <a16:creationId xmlns:a16="http://schemas.microsoft.com/office/drawing/2014/main" id="{2E7E3D9B-F402-4D5F-8908-8F3E84C675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3" name="Rectangle 2">
            <a:extLst>
              <a:ext uri="{FF2B5EF4-FFF2-40B4-BE49-F238E27FC236}">
                <a16:creationId xmlns:a16="http://schemas.microsoft.com/office/drawing/2014/main" id="{4C4532A8-E158-4878-8F18-86B75EBFD8B5}"/>
              </a:ext>
            </a:extLst>
          </p:cNvPr>
          <p:cNvSpPr/>
          <p:nvPr/>
        </p:nvSpPr>
        <p:spPr>
          <a:xfrm>
            <a:off x="600076" y="441889"/>
            <a:ext cx="11197954" cy="3293209"/>
          </a:xfrm>
          <a:prstGeom prst="rect">
            <a:avLst/>
          </a:prstGeom>
        </p:spPr>
        <p:txBody>
          <a:bodyPr wrap="square">
            <a:spAutoFit/>
          </a:bodyPr>
          <a:lstStyle/>
          <a:p>
            <a:r>
              <a:rPr lang="it-IT" sz="1600" b="1" dirty="0"/>
              <a:t>L’usabilità</a:t>
            </a:r>
            <a:r>
              <a:rPr lang="it-IT" sz="1600" dirty="0"/>
              <a:t> di un prodotto è il grado con cui esso può essere usato da specificati utenti per raggiungere specificati obiettivi con efficacia, efficienza e soddisfazione in uno specificato contesto d’uso.</a:t>
            </a:r>
          </a:p>
          <a:p>
            <a:r>
              <a:rPr lang="it-IT" sz="1600" dirty="0"/>
              <a:t>• </a:t>
            </a:r>
            <a:r>
              <a:rPr lang="it-IT" sz="1600" b="1" dirty="0"/>
              <a:t>L’efficacia</a:t>
            </a:r>
            <a:r>
              <a:rPr lang="it-IT" sz="1600" dirty="0"/>
              <a:t> : la accuratezza e completezza con cui gli utenti raggiungono specificati obbiettivi.</a:t>
            </a:r>
          </a:p>
          <a:p>
            <a:r>
              <a:rPr lang="it-IT" sz="1600" dirty="0"/>
              <a:t>Essa considera pertanto il “livello di precisione” con cui l’utente riesce a raggiungere i suoi scopi, misurato in qualche modo numericamente.</a:t>
            </a:r>
          </a:p>
          <a:p>
            <a:r>
              <a:rPr lang="it-IT" sz="1600" dirty="0"/>
              <a:t>• </a:t>
            </a:r>
            <a:r>
              <a:rPr lang="it-IT" sz="1600" b="1" dirty="0"/>
              <a:t>L’efficienza</a:t>
            </a:r>
            <a:r>
              <a:rPr lang="it-IT" sz="1600" dirty="0"/>
              <a:t> : la quantità di risorse spese in relazione all’efficacia. Tali risorse potranno essere di natura differente secondo le situazioni, e potranno anch’esse essere quantificate. Per esempio: il tempo impiegato per ottenere un determinato risultato, il numero di tasti da premere per realizzare una certa funzione, il numero di operazioni di un certo tipo da effettuare, ecc.</a:t>
            </a:r>
          </a:p>
          <a:p>
            <a:r>
              <a:rPr lang="it-IT" sz="1600" dirty="0"/>
              <a:t>• </a:t>
            </a:r>
            <a:r>
              <a:rPr lang="it-IT" sz="1600" b="1" dirty="0"/>
              <a:t>La</a:t>
            </a:r>
            <a:r>
              <a:rPr lang="it-IT" sz="1600" dirty="0"/>
              <a:t> </a:t>
            </a:r>
            <a:r>
              <a:rPr lang="it-IT" sz="1600" b="1" dirty="0"/>
              <a:t>soddisfazione : </a:t>
            </a:r>
            <a:r>
              <a:rPr lang="it-IT" sz="1600" dirty="0"/>
              <a:t>la libertà dal disagio e l’attitudine positiva verso l’uso del prodotto.</a:t>
            </a:r>
          </a:p>
          <a:p>
            <a:r>
              <a:rPr lang="it-IT" sz="1600" dirty="0"/>
              <a:t>Come si comprende anche da questo semplice esempio, l’usabilità non è una proprietà assoluta degli oggetti, ma è</a:t>
            </a:r>
          </a:p>
          <a:p>
            <a:r>
              <a:rPr lang="it-IT" sz="1600" dirty="0"/>
              <a:t>sempre relativa al compito da svolgere, all'utente che lo svolge e al contesto d’uso.</a:t>
            </a:r>
          </a:p>
          <a:p>
            <a:endParaRPr lang="it-IT" sz="1600" dirty="0"/>
          </a:p>
          <a:p>
            <a:endParaRPr lang="it-IT" sz="1600" dirty="0"/>
          </a:p>
        </p:txBody>
      </p:sp>
      <p:pic>
        <p:nvPicPr>
          <p:cNvPr id="5" name="Picture 4">
            <a:extLst>
              <a:ext uri="{FF2B5EF4-FFF2-40B4-BE49-F238E27FC236}">
                <a16:creationId xmlns:a16="http://schemas.microsoft.com/office/drawing/2014/main" id="{31210642-622B-4330-8D8C-E58681A5B0ED}"/>
              </a:ext>
            </a:extLst>
          </p:cNvPr>
          <p:cNvPicPr>
            <a:picLocks noChangeAspect="1"/>
          </p:cNvPicPr>
          <p:nvPr/>
        </p:nvPicPr>
        <p:blipFill>
          <a:blip r:embed="rId8"/>
          <a:stretch>
            <a:fillRect/>
          </a:stretch>
        </p:blipFill>
        <p:spPr>
          <a:xfrm>
            <a:off x="10230863" y="3338259"/>
            <a:ext cx="1937630" cy="1353543"/>
          </a:xfrm>
          <a:prstGeom prst="rect">
            <a:avLst/>
          </a:prstGeom>
        </p:spPr>
      </p:pic>
      <p:sp>
        <p:nvSpPr>
          <p:cNvPr id="6" name="Rectangle 5">
            <a:extLst>
              <a:ext uri="{FF2B5EF4-FFF2-40B4-BE49-F238E27FC236}">
                <a16:creationId xmlns:a16="http://schemas.microsoft.com/office/drawing/2014/main" id="{29C5196B-4BD5-4ECB-AE80-90B35B41EC1A}"/>
              </a:ext>
            </a:extLst>
          </p:cNvPr>
          <p:cNvSpPr/>
          <p:nvPr/>
        </p:nvSpPr>
        <p:spPr>
          <a:xfrm>
            <a:off x="600076" y="3282990"/>
            <a:ext cx="10001249" cy="1354217"/>
          </a:xfrm>
          <a:prstGeom prst="rect">
            <a:avLst/>
          </a:prstGeom>
        </p:spPr>
        <p:txBody>
          <a:bodyPr wrap="square">
            <a:spAutoFit/>
          </a:bodyPr>
          <a:lstStyle/>
          <a:p>
            <a:r>
              <a:rPr lang="it-IT" sz="1600" b="1" dirty="0"/>
              <a:t>ESEMPIO</a:t>
            </a:r>
          </a:p>
          <a:p>
            <a:r>
              <a:rPr lang="it-IT" sz="1600" dirty="0"/>
              <a:t>• efficacia: la capacità di regolazione precisa del flusso d’acqua, misurata sulla base dei litri aggiuntivi erogati al secondo per ogni giro completo della manopola, a partire dalla posizione di chiusura totale del flusso;</a:t>
            </a:r>
          </a:p>
          <a:p>
            <a:r>
              <a:rPr lang="it-IT" sz="1600" dirty="0"/>
              <a:t>• efficienza: per esempio, una funzione del numero n di giri di manopola necessari per raggiungere il flusso massimo.</a:t>
            </a:r>
          </a:p>
          <a:p>
            <a:r>
              <a:rPr lang="it-IT" sz="1600" dirty="0"/>
              <a:t>• soddisfazione: gradimento soggettivo medio espresso da un campione di utenti, per esempio con un voto da 0 a 10.</a:t>
            </a:r>
          </a:p>
        </p:txBody>
      </p:sp>
      <p:sp>
        <p:nvSpPr>
          <p:cNvPr id="7" name="Rectangle 6">
            <a:extLst>
              <a:ext uri="{FF2B5EF4-FFF2-40B4-BE49-F238E27FC236}">
                <a16:creationId xmlns:a16="http://schemas.microsoft.com/office/drawing/2014/main" id="{8DF98F28-38DF-44B3-913A-0261B3AA00AF}"/>
              </a:ext>
            </a:extLst>
          </p:cNvPr>
          <p:cNvSpPr/>
          <p:nvPr/>
        </p:nvSpPr>
        <p:spPr>
          <a:xfrm>
            <a:off x="600076" y="4581758"/>
            <a:ext cx="10551879" cy="1077218"/>
          </a:xfrm>
          <a:prstGeom prst="rect">
            <a:avLst/>
          </a:prstGeom>
        </p:spPr>
        <p:txBody>
          <a:bodyPr wrap="square">
            <a:spAutoFit/>
          </a:bodyPr>
          <a:lstStyle/>
          <a:p>
            <a:r>
              <a:rPr lang="it-IT" sz="1600" dirty="0"/>
              <a:t>Nel nostro esempio, se il compito d’interesse non fosse quello di chiudere/aprire completamente l'acqua, ma quello di regolare l'acqua al 20% della portata del rubinetto, le nostre misure sul campione indicherebbero un’efficacia molto inferiore, perché non avremmo alcun modo di conoscere, durante l’uso, la portata corrente. Per questo compito, la manopola si rivelerebbe quindi uno strumento assai poco usabile.</a:t>
            </a:r>
          </a:p>
        </p:txBody>
      </p:sp>
      <p:sp>
        <p:nvSpPr>
          <p:cNvPr id="17" name="TextBox 16">
            <a:extLst>
              <a:ext uri="{FF2B5EF4-FFF2-40B4-BE49-F238E27FC236}">
                <a16:creationId xmlns:a16="http://schemas.microsoft.com/office/drawing/2014/main" id="{30C047D0-6C0B-45D8-BA49-90089FD13850}"/>
              </a:ext>
            </a:extLst>
          </p:cNvPr>
          <p:cNvSpPr txBox="1"/>
          <p:nvPr/>
        </p:nvSpPr>
        <p:spPr>
          <a:xfrm>
            <a:off x="622513" y="5578873"/>
            <a:ext cx="10782950" cy="584775"/>
          </a:xfrm>
          <a:prstGeom prst="rect">
            <a:avLst/>
          </a:prstGeom>
          <a:noFill/>
        </p:spPr>
        <p:txBody>
          <a:bodyPr wrap="square" rtlCol="0">
            <a:spAutoFit/>
          </a:bodyPr>
          <a:lstStyle/>
          <a:p>
            <a:r>
              <a:rPr lang="it-IT" sz="1600" dirty="0"/>
              <a:t>Con i tre parametri dell’usabilità è quindi possibile variare a seconda dei casi permettendo, talvolta, poca efficienza per aumentare il grado di soddisfazione di un utente. Es: sveglia iphone con scorrimento</a:t>
            </a:r>
          </a:p>
        </p:txBody>
      </p:sp>
      <p:sp>
        <p:nvSpPr>
          <p:cNvPr id="18" name="Hexagon 17">
            <a:hlinkClick r:id="rId9" action="ppaction://hlinksldjump"/>
            <a:extLst>
              <a:ext uri="{FF2B5EF4-FFF2-40B4-BE49-F238E27FC236}">
                <a16:creationId xmlns:a16="http://schemas.microsoft.com/office/drawing/2014/main" id="{E829B7D9-7628-492B-A1D9-869DA7E6BB56}"/>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325488468"/>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4867983" y="68580"/>
            <a:ext cx="2456034" cy="432547"/>
          </a:xfrm>
        </p:spPr>
        <p:txBody>
          <a:bodyPr>
            <a:normAutofit fontScale="90000"/>
          </a:bodyPr>
          <a:lstStyle/>
          <a:p>
            <a:r>
              <a:rPr lang="it-IT" sz="3200" dirty="0"/>
              <a:t>Usabilità (4)</a:t>
            </a:r>
          </a:p>
        </p:txBody>
      </p:sp>
      <p:grpSp>
        <p:nvGrpSpPr>
          <p:cNvPr id="11" name="Group 10">
            <a:extLst>
              <a:ext uri="{FF2B5EF4-FFF2-40B4-BE49-F238E27FC236}">
                <a16:creationId xmlns:a16="http://schemas.microsoft.com/office/drawing/2014/main" id="{4E689EDB-0B97-4125-9AE9-0C977D5C6934}"/>
              </a:ext>
            </a:extLst>
          </p:cNvPr>
          <p:cNvGrpSpPr/>
          <p:nvPr/>
        </p:nvGrpSpPr>
        <p:grpSpPr>
          <a:xfrm>
            <a:off x="155601" y="6168958"/>
            <a:ext cx="729574" cy="576000"/>
            <a:chOff x="155601" y="6168958"/>
            <a:chExt cx="729574" cy="576000"/>
          </a:xfrm>
        </p:grpSpPr>
        <p:sp>
          <p:nvSpPr>
            <p:cNvPr id="14" name="Rectangle 13">
              <a:extLst>
                <a:ext uri="{FF2B5EF4-FFF2-40B4-BE49-F238E27FC236}">
                  <a16:creationId xmlns:a16="http://schemas.microsoft.com/office/drawing/2014/main" id="{AC13A86E-15C8-4D37-A4CB-84E20F24AADC}"/>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Graphic 14" descr="Back">
              <a:hlinkClick r:id="rId2" action="ppaction://hlinksldjump"/>
              <a:extLst>
                <a:ext uri="{FF2B5EF4-FFF2-40B4-BE49-F238E27FC236}">
                  <a16:creationId xmlns:a16="http://schemas.microsoft.com/office/drawing/2014/main" id="{7C3B9485-9DA1-427B-ACC2-1A40B15B12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10" name="Group 9">
            <a:extLst>
              <a:ext uri="{FF2B5EF4-FFF2-40B4-BE49-F238E27FC236}">
                <a16:creationId xmlns:a16="http://schemas.microsoft.com/office/drawing/2014/main" id="{E52F2404-E0F6-4B94-989C-ABA2009CC179}"/>
              </a:ext>
            </a:extLst>
          </p:cNvPr>
          <p:cNvGrpSpPr/>
          <p:nvPr/>
        </p:nvGrpSpPr>
        <p:grpSpPr>
          <a:xfrm>
            <a:off x="11147899" y="6168958"/>
            <a:ext cx="729574" cy="570689"/>
            <a:chOff x="11147899" y="6168958"/>
            <a:chExt cx="729574" cy="570689"/>
          </a:xfrm>
        </p:grpSpPr>
        <p:sp>
          <p:nvSpPr>
            <p:cNvPr id="12" name="Rectangle 11">
              <a:extLst>
                <a:ext uri="{FF2B5EF4-FFF2-40B4-BE49-F238E27FC236}">
                  <a16:creationId xmlns:a16="http://schemas.microsoft.com/office/drawing/2014/main" id="{B05E27E2-B589-48EE-9E61-D547A90C31F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Graphic 12" descr="Back RTL">
              <a:hlinkClick r:id="rId5" action="ppaction://hlinksldjump"/>
              <a:extLst>
                <a:ext uri="{FF2B5EF4-FFF2-40B4-BE49-F238E27FC236}">
                  <a16:creationId xmlns:a16="http://schemas.microsoft.com/office/drawing/2014/main" id="{2E7E3D9B-F402-4D5F-8908-8F3E84C675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19" name="TextBox 18">
            <a:extLst>
              <a:ext uri="{FF2B5EF4-FFF2-40B4-BE49-F238E27FC236}">
                <a16:creationId xmlns:a16="http://schemas.microsoft.com/office/drawing/2014/main" id="{9A8FFAB6-4D28-4D9E-9087-CF0A154A2820}"/>
              </a:ext>
            </a:extLst>
          </p:cNvPr>
          <p:cNvSpPr txBox="1"/>
          <p:nvPr/>
        </p:nvSpPr>
        <p:spPr>
          <a:xfrm>
            <a:off x="351490" y="284853"/>
            <a:ext cx="9163985" cy="2862322"/>
          </a:xfrm>
          <a:prstGeom prst="rect">
            <a:avLst/>
          </a:prstGeom>
          <a:noFill/>
        </p:spPr>
        <p:txBody>
          <a:bodyPr wrap="square" rtlCol="0">
            <a:spAutoFit/>
          </a:bodyPr>
          <a:lstStyle/>
          <a:p>
            <a:r>
              <a:rPr lang="it-IT" b="1" dirty="0"/>
              <a:t>Apprendibilità e memorabilità</a:t>
            </a:r>
          </a:p>
          <a:p>
            <a:r>
              <a:rPr lang="it-IT" dirty="0"/>
              <a:t>All’inizio, un utente non conosce affatto il sistema(utente novizio), poi inizia ad usarlo (utente principiante), fino a diventare competente e, in qualche caso, esperto del prodotto</a:t>
            </a:r>
          </a:p>
          <a:p>
            <a:r>
              <a:rPr lang="it-IT" dirty="0"/>
              <a:t>In questo processo di apprendimento, l’utente può incontrare difficoltà più o meno grandi, a seconda delle caratteristiche del sistema. Prodotti anche molto simili per quanto riguarda le funzioni offerte possono infatti avere profili di apprendimento molto diversi.</a:t>
            </a:r>
          </a:p>
          <a:p>
            <a:r>
              <a:rPr lang="it-IT" dirty="0"/>
              <a:t>L’utente principiante è in grado di imparare in poco tempo a svolgere i compiti che gli interessano con buona efficacia, efficienza e soddisfazione. L’utente esperto segue un altro andamento con un addestramento molto più lungo ma in seguito con un’usabilità molto più elevata. Un sistema che sia facile da imparare si dice dotato di elevata </a:t>
            </a:r>
            <a:r>
              <a:rPr lang="it-IT" b="1" dirty="0"/>
              <a:t>apprendibilità</a:t>
            </a:r>
            <a:r>
              <a:rPr lang="it-IT" dirty="0"/>
              <a:t> (learnability).</a:t>
            </a:r>
          </a:p>
        </p:txBody>
      </p:sp>
      <p:pic>
        <p:nvPicPr>
          <p:cNvPr id="9" name="Picture 8">
            <a:extLst>
              <a:ext uri="{FF2B5EF4-FFF2-40B4-BE49-F238E27FC236}">
                <a16:creationId xmlns:a16="http://schemas.microsoft.com/office/drawing/2014/main" id="{488E02E6-A7A8-4F7D-A285-F47472CD034C}"/>
              </a:ext>
            </a:extLst>
          </p:cNvPr>
          <p:cNvPicPr>
            <a:picLocks noChangeAspect="1"/>
          </p:cNvPicPr>
          <p:nvPr/>
        </p:nvPicPr>
        <p:blipFill>
          <a:blip r:embed="rId8"/>
          <a:stretch>
            <a:fillRect/>
          </a:stretch>
        </p:blipFill>
        <p:spPr>
          <a:xfrm>
            <a:off x="9352910" y="918494"/>
            <a:ext cx="2839090" cy="1515070"/>
          </a:xfrm>
          <a:prstGeom prst="rect">
            <a:avLst/>
          </a:prstGeom>
        </p:spPr>
      </p:pic>
      <p:sp>
        <p:nvSpPr>
          <p:cNvPr id="21" name="Rectangle 20">
            <a:extLst>
              <a:ext uri="{FF2B5EF4-FFF2-40B4-BE49-F238E27FC236}">
                <a16:creationId xmlns:a16="http://schemas.microsoft.com/office/drawing/2014/main" id="{BE00EE0F-9EE9-4256-849C-A5F1262BACC1}"/>
              </a:ext>
            </a:extLst>
          </p:cNvPr>
          <p:cNvSpPr/>
          <p:nvPr/>
        </p:nvSpPr>
        <p:spPr>
          <a:xfrm>
            <a:off x="351489" y="3100931"/>
            <a:ext cx="11697635" cy="2862322"/>
          </a:xfrm>
          <a:prstGeom prst="rect">
            <a:avLst/>
          </a:prstGeom>
        </p:spPr>
        <p:txBody>
          <a:bodyPr wrap="square">
            <a:spAutoFit/>
          </a:bodyPr>
          <a:lstStyle/>
          <a:p>
            <a:r>
              <a:rPr lang="it-IT" dirty="0"/>
              <a:t>Nella progettazione di un sistema, il progettista ha di fronte a sé diverse scelte possibili:</a:t>
            </a:r>
          </a:p>
          <a:p>
            <a:r>
              <a:rPr lang="it-IT" dirty="0"/>
              <a:t>• considerare come principali destinatari del prodotto gli </a:t>
            </a:r>
            <a:r>
              <a:rPr lang="it-IT" b="1" dirty="0"/>
              <a:t>utenti occasionali</a:t>
            </a:r>
            <a:r>
              <a:rPr lang="it-IT" dirty="0"/>
              <a:t>, cioè coloro che non hanno la necessità di utilizzarlo frequentemente, e quindi non sono disposti a investire una cospicua quantità del loro tempo in attività di apprendimento</a:t>
            </a:r>
          </a:p>
          <a:p>
            <a:r>
              <a:rPr lang="it-IT" dirty="0"/>
              <a:t>• progettare in primo luogo per gli </a:t>
            </a:r>
            <a:r>
              <a:rPr lang="it-IT" b="1" dirty="0"/>
              <a:t>utenti continuativi</a:t>
            </a:r>
            <a:r>
              <a:rPr lang="it-IT" dirty="0"/>
              <a:t>, cioè per coloro che lo utilizzeranno in modo frequente e continuativo, e pertanto saranno disposti a investire anche una significativa quantità di tempo per imparare ad utilizzarlo con la massima efficacia ed efficienza.</a:t>
            </a:r>
          </a:p>
          <a:p>
            <a:r>
              <a:rPr lang="it-IT" dirty="0"/>
              <a:t>I risultati della progettazione, nei due casi, saranno prodotti molto differenti, destinati a due fasce di mercato</a:t>
            </a:r>
          </a:p>
          <a:p>
            <a:r>
              <a:rPr lang="it-IT" dirty="0"/>
              <a:t>sostanzialmente diverse. Una terza possibilità è quella di indirizzare il prodotto a entrambi i tipi di utente, progettandolo</a:t>
            </a:r>
          </a:p>
          <a:p>
            <a:r>
              <a:rPr lang="it-IT" dirty="0"/>
              <a:t>in modo che possa fornire entrambi i profili di apprendimento.</a:t>
            </a:r>
          </a:p>
          <a:p>
            <a:r>
              <a:rPr lang="it-IT" dirty="0"/>
              <a:t>Es: word </a:t>
            </a:r>
          </a:p>
        </p:txBody>
      </p:sp>
      <p:sp>
        <p:nvSpPr>
          <p:cNvPr id="22" name="Hexagon 21">
            <a:hlinkClick r:id="rId9" action="ppaction://hlinksldjump"/>
            <a:extLst>
              <a:ext uri="{FF2B5EF4-FFF2-40B4-BE49-F238E27FC236}">
                <a16:creationId xmlns:a16="http://schemas.microsoft.com/office/drawing/2014/main" id="{3CED7132-D100-443A-97DD-409EA20D7650}"/>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3457938847"/>
      </p:ext>
    </p:ext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4867983" y="68580"/>
            <a:ext cx="2456034" cy="432547"/>
          </a:xfrm>
        </p:spPr>
        <p:txBody>
          <a:bodyPr>
            <a:normAutofit fontScale="90000"/>
          </a:bodyPr>
          <a:lstStyle/>
          <a:p>
            <a:r>
              <a:rPr lang="it-IT" sz="3200" dirty="0"/>
              <a:t>Usabilità (5)</a:t>
            </a:r>
          </a:p>
        </p:txBody>
      </p:sp>
      <p:grpSp>
        <p:nvGrpSpPr>
          <p:cNvPr id="11" name="Group 10">
            <a:extLst>
              <a:ext uri="{FF2B5EF4-FFF2-40B4-BE49-F238E27FC236}">
                <a16:creationId xmlns:a16="http://schemas.microsoft.com/office/drawing/2014/main" id="{4E689EDB-0B97-4125-9AE9-0C977D5C6934}"/>
              </a:ext>
            </a:extLst>
          </p:cNvPr>
          <p:cNvGrpSpPr/>
          <p:nvPr/>
        </p:nvGrpSpPr>
        <p:grpSpPr>
          <a:xfrm>
            <a:off x="155601" y="6168958"/>
            <a:ext cx="729574" cy="576000"/>
            <a:chOff x="155601" y="6168958"/>
            <a:chExt cx="729574" cy="576000"/>
          </a:xfrm>
        </p:grpSpPr>
        <p:sp>
          <p:nvSpPr>
            <p:cNvPr id="14" name="Rectangle 13">
              <a:extLst>
                <a:ext uri="{FF2B5EF4-FFF2-40B4-BE49-F238E27FC236}">
                  <a16:creationId xmlns:a16="http://schemas.microsoft.com/office/drawing/2014/main" id="{AC13A86E-15C8-4D37-A4CB-84E20F24AADC}"/>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Graphic 14" descr="Back">
              <a:hlinkClick r:id="rId2" action="ppaction://hlinksldjump"/>
              <a:extLst>
                <a:ext uri="{FF2B5EF4-FFF2-40B4-BE49-F238E27FC236}">
                  <a16:creationId xmlns:a16="http://schemas.microsoft.com/office/drawing/2014/main" id="{7C3B9485-9DA1-427B-ACC2-1A40B15B12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9" name="TextBox 18">
            <a:extLst>
              <a:ext uri="{FF2B5EF4-FFF2-40B4-BE49-F238E27FC236}">
                <a16:creationId xmlns:a16="http://schemas.microsoft.com/office/drawing/2014/main" id="{9A8FFAB6-4D28-4D9E-9087-CF0A154A2820}"/>
              </a:ext>
            </a:extLst>
          </p:cNvPr>
          <p:cNvSpPr txBox="1"/>
          <p:nvPr/>
        </p:nvSpPr>
        <p:spPr>
          <a:xfrm>
            <a:off x="351490" y="284853"/>
            <a:ext cx="11446540" cy="4247317"/>
          </a:xfrm>
          <a:prstGeom prst="rect">
            <a:avLst/>
          </a:prstGeom>
          <a:noFill/>
        </p:spPr>
        <p:txBody>
          <a:bodyPr wrap="square" rtlCol="0">
            <a:spAutoFit/>
          </a:bodyPr>
          <a:lstStyle/>
          <a:p>
            <a:r>
              <a:rPr lang="it-IT" b="1" dirty="0"/>
              <a:t>Apprendibilità e memorabilità(2)</a:t>
            </a:r>
          </a:p>
          <a:p>
            <a:r>
              <a:rPr lang="it-IT" dirty="0"/>
              <a:t>Apprendibilità e memorabilità sono così importanti che diversi autori li considerano componenti primari da incorporare nella stessa definizione di usabilità. Per esempio, Jakob Nielsen definisce l’usabilità come la somma dei cinque attributi seguenti:</a:t>
            </a:r>
          </a:p>
          <a:p>
            <a:r>
              <a:rPr lang="it-IT" dirty="0"/>
              <a:t>• </a:t>
            </a:r>
            <a:r>
              <a:rPr lang="it-IT" b="1" dirty="0"/>
              <a:t>Apprendibilità</a:t>
            </a:r>
            <a:r>
              <a:rPr lang="it-IT" dirty="0"/>
              <a:t> : Il sistema dovrebbe essere facile da imparare, in modo che l’utente possa rapidamente iniziare a ottenere qualche risultato dal sistema;</a:t>
            </a:r>
          </a:p>
          <a:p>
            <a:r>
              <a:rPr lang="it-IT" dirty="0"/>
              <a:t>• </a:t>
            </a:r>
            <a:r>
              <a:rPr lang="it-IT" b="1" dirty="0"/>
              <a:t>Efficienza</a:t>
            </a:r>
            <a:r>
              <a:rPr lang="it-IT" dirty="0"/>
              <a:t> : Il sistema dovrebbe essere efficiente da usare, in modo che, quando l’utente ha imparato a usarlo, sia possibile un alto livello di produttività;</a:t>
            </a:r>
          </a:p>
          <a:p>
            <a:r>
              <a:rPr lang="it-IT" dirty="0"/>
              <a:t>• </a:t>
            </a:r>
            <a:r>
              <a:rPr lang="it-IT" b="1" dirty="0"/>
              <a:t>Memorabilità</a:t>
            </a:r>
            <a:r>
              <a:rPr lang="it-IT" dirty="0"/>
              <a:t> :  Il sistema dovrebbe essere facile da ricordare, in modo che l’utente occasionale sia in grado di ritornare al sistema dopo un periodo di non utilizzo, senza dover imparare tutto di nuovo;</a:t>
            </a:r>
          </a:p>
          <a:p>
            <a:r>
              <a:rPr lang="it-IT" dirty="0"/>
              <a:t>• </a:t>
            </a:r>
            <a:r>
              <a:rPr lang="it-IT" b="1" dirty="0"/>
              <a:t>Errori</a:t>
            </a:r>
            <a:r>
              <a:rPr lang="it-IT" dirty="0"/>
              <a:t> :  Il sistema dovrebbe rendere difficile sbagliare, in modo che gli utenti facciano pochi errori durante l’uso e in modo</a:t>
            </a:r>
          </a:p>
          <a:p>
            <a:r>
              <a:rPr lang="it-IT" dirty="0"/>
              <a:t>che, se ne fanno, possano facilmente recuperare.</a:t>
            </a:r>
          </a:p>
          <a:p>
            <a:r>
              <a:rPr lang="it-IT" dirty="0"/>
              <a:t>• </a:t>
            </a:r>
            <a:r>
              <a:rPr lang="it-IT" b="1" dirty="0"/>
              <a:t>Soddisfazione</a:t>
            </a:r>
            <a:r>
              <a:rPr lang="it-IT" dirty="0"/>
              <a:t> : Il sistema dovrebbe essere piacevole da usare, in modo che gli utenti siano soggettivamente soddisfatti quando lo usano.</a:t>
            </a:r>
          </a:p>
          <a:p>
            <a:endParaRPr lang="it-IT" dirty="0"/>
          </a:p>
          <a:p>
            <a:r>
              <a:rPr lang="it-IT" dirty="0"/>
              <a:t>Ad aiutare l’utente talvolta ci sono community, manuali o tutorial.</a:t>
            </a:r>
          </a:p>
        </p:txBody>
      </p:sp>
      <p:sp>
        <p:nvSpPr>
          <p:cNvPr id="16" name="TextBox 15">
            <a:extLst>
              <a:ext uri="{FF2B5EF4-FFF2-40B4-BE49-F238E27FC236}">
                <a16:creationId xmlns:a16="http://schemas.microsoft.com/office/drawing/2014/main" id="{60CC09DC-96D6-405A-8EBD-130B8A72B35A}"/>
              </a:ext>
            </a:extLst>
          </p:cNvPr>
          <p:cNvSpPr txBox="1"/>
          <p:nvPr/>
        </p:nvSpPr>
        <p:spPr>
          <a:xfrm>
            <a:off x="351490" y="4722027"/>
            <a:ext cx="11446540" cy="1200329"/>
          </a:xfrm>
          <a:prstGeom prst="rect">
            <a:avLst/>
          </a:prstGeom>
          <a:noFill/>
        </p:spPr>
        <p:txBody>
          <a:bodyPr wrap="square" rtlCol="0">
            <a:spAutoFit/>
          </a:bodyPr>
          <a:lstStyle/>
          <a:p>
            <a:r>
              <a:rPr lang="it-IT" b="1" dirty="0"/>
              <a:t>Usabilità universale</a:t>
            </a:r>
          </a:p>
          <a:p>
            <a:r>
              <a:rPr lang="it-IT" dirty="0"/>
              <a:t>Per i prodotti e i servizi destinati a un’utenza generica, e che risultano usabili per tutti, in contesti generici, è stato</a:t>
            </a:r>
          </a:p>
          <a:p>
            <a:r>
              <a:rPr lang="it-IT" dirty="0"/>
              <a:t>coniato il termine di usabilità universale. Moltissimi prodotti possono essere progettati, senza troppe difficoltà, in modo da essere universalmente usabili: un coltello, un bicchiere, una penna.</a:t>
            </a:r>
          </a:p>
        </p:txBody>
      </p:sp>
      <p:sp>
        <p:nvSpPr>
          <p:cNvPr id="17" name="Hexagon 16">
            <a:hlinkClick r:id="rId5" action="ppaction://hlinksldjump"/>
            <a:extLst>
              <a:ext uri="{FF2B5EF4-FFF2-40B4-BE49-F238E27FC236}">
                <a16:creationId xmlns:a16="http://schemas.microsoft.com/office/drawing/2014/main" id="{6081B501-3F18-4C0F-9C6E-D1EFD07EC872}"/>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2185670492"/>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514725" y="0"/>
            <a:ext cx="5162550" cy="432547"/>
          </a:xfrm>
        </p:spPr>
        <p:txBody>
          <a:bodyPr>
            <a:normAutofit fontScale="90000"/>
          </a:bodyPr>
          <a:lstStyle/>
          <a:p>
            <a:r>
              <a:rPr lang="it-IT" sz="3200" dirty="0"/>
              <a:t>8 Golden Rules di Sheiderman</a:t>
            </a:r>
          </a:p>
        </p:txBody>
      </p:sp>
      <p:sp>
        <p:nvSpPr>
          <p:cNvPr id="3" name="Rectangle 2">
            <a:extLst>
              <a:ext uri="{FF2B5EF4-FFF2-40B4-BE49-F238E27FC236}">
                <a16:creationId xmlns:a16="http://schemas.microsoft.com/office/drawing/2014/main" id="{C4E35456-7F7E-4EB5-A79F-279A27B6DCA3}"/>
              </a:ext>
            </a:extLst>
          </p:cNvPr>
          <p:cNvSpPr/>
          <p:nvPr/>
        </p:nvSpPr>
        <p:spPr>
          <a:xfrm>
            <a:off x="304799" y="432547"/>
            <a:ext cx="11845125" cy="830997"/>
          </a:xfrm>
          <a:prstGeom prst="rect">
            <a:avLst/>
          </a:prstGeom>
        </p:spPr>
        <p:txBody>
          <a:bodyPr wrap="square">
            <a:spAutoFit/>
          </a:bodyPr>
          <a:lstStyle/>
          <a:p>
            <a:r>
              <a:rPr lang="it-IT" sz="1600" b="1" dirty="0"/>
              <a:t>Cercare la coerenza</a:t>
            </a:r>
            <a:r>
              <a:rPr lang="it-IT" sz="1600" dirty="0"/>
              <a:t>: utilizzando icone familiari, colori, gerarchia dei menu... La standardizzazione del modo in cui le informazioni vengono trasmesse garantisce che gli utenti siano in grado di applicare la conoscenza da un clic all'altro; senza la necessità di apprendere nuove rappresentazioni per le stesse azioni. </a:t>
            </a:r>
          </a:p>
        </p:txBody>
      </p:sp>
      <p:sp>
        <p:nvSpPr>
          <p:cNvPr id="4" name="Rectangle 3">
            <a:extLst>
              <a:ext uri="{FF2B5EF4-FFF2-40B4-BE49-F238E27FC236}">
                <a16:creationId xmlns:a16="http://schemas.microsoft.com/office/drawing/2014/main" id="{4EB46F22-13A9-42E4-83D6-9AE92865D142}"/>
              </a:ext>
            </a:extLst>
          </p:cNvPr>
          <p:cNvSpPr/>
          <p:nvPr/>
        </p:nvSpPr>
        <p:spPr>
          <a:xfrm>
            <a:off x="304798" y="1241577"/>
            <a:ext cx="11845127" cy="830997"/>
          </a:xfrm>
          <a:prstGeom prst="rect">
            <a:avLst/>
          </a:prstGeom>
        </p:spPr>
        <p:txBody>
          <a:bodyPr wrap="square">
            <a:spAutoFit/>
          </a:bodyPr>
          <a:lstStyle/>
          <a:p>
            <a:r>
              <a:rPr lang="it-IT" sz="1600" b="1" dirty="0"/>
              <a:t>Consenti agli utenti esperti di utilizzare le scorciatoie</a:t>
            </a:r>
            <a:r>
              <a:rPr lang="it-IT" sz="1600" dirty="0"/>
              <a:t>: Con un maggiore utilizzo del sistema arriva la richiesta di metodi più rapidi per completare le attività. Ad esempio, sia Windows che Mac shortcut, in modo che, man mano che l'utente acquisisce maggiore esperienza, può navigare e utilizzare l'interfaccia utente in modo più rapido e semplice.</a:t>
            </a:r>
          </a:p>
        </p:txBody>
      </p:sp>
      <p:sp>
        <p:nvSpPr>
          <p:cNvPr id="6" name="Rectangle 5">
            <a:extLst>
              <a:ext uri="{FF2B5EF4-FFF2-40B4-BE49-F238E27FC236}">
                <a16:creationId xmlns:a16="http://schemas.microsoft.com/office/drawing/2014/main" id="{9A44263F-018F-42CB-A253-6490268D992E}"/>
              </a:ext>
            </a:extLst>
          </p:cNvPr>
          <p:cNvSpPr/>
          <p:nvPr/>
        </p:nvSpPr>
        <p:spPr>
          <a:xfrm>
            <a:off x="304799" y="2062864"/>
            <a:ext cx="11845126" cy="1077218"/>
          </a:xfrm>
          <a:prstGeom prst="rect">
            <a:avLst/>
          </a:prstGeom>
        </p:spPr>
        <p:txBody>
          <a:bodyPr wrap="square">
            <a:spAutoFit/>
          </a:bodyPr>
          <a:lstStyle/>
          <a:p>
            <a:r>
              <a:rPr lang="it-IT" sz="1600" b="1" dirty="0"/>
              <a:t>Offri un feedback informativo: </a:t>
            </a:r>
            <a:r>
              <a:rPr lang="it-IT" sz="1600" dirty="0"/>
              <a:t>L'utente dovrebbe sapere dove si trova e cosa sta succedendo in ogni momento. Per ogni azione dovrebbe esserci un feedback appropriato, leggibile dall'uomo entro un ragionevole lasso di tempo. Un buon esempio di applicazione di questo sarebbe indicare all'utente a che punto si trova nel processo quando compila un questionario a più pagine. Un cattivo esempio che vediamo spesso è quando un messaggio di errore mostra un codice di errore invece di un messaggio leggibile e significativo.</a:t>
            </a:r>
          </a:p>
        </p:txBody>
      </p:sp>
      <p:sp>
        <p:nvSpPr>
          <p:cNvPr id="7" name="Rectangle 6">
            <a:extLst>
              <a:ext uri="{FF2B5EF4-FFF2-40B4-BE49-F238E27FC236}">
                <a16:creationId xmlns:a16="http://schemas.microsoft.com/office/drawing/2014/main" id="{DB92FA8E-8CFC-48E8-AFCF-06E4443CD832}"/>
              </a:ext>
            </a:extLst>
          </p:cNvPr>
          <p:cNvSpPr/>
          <p:nvPr/>
        </p:nvSpPr>
        <p:spPr>
          <a:xfrm>
            <a:off x="304797" y="3151618"/>
            <a:ext cx="11845125" cy="584775"/>
          </a:xfrm>
          <a:prstGeom prst="rect">
            <a:avLst/>
          </a:prstGeom>
        </p:spPr>
        <p:txBody>
          <a:bodyPr wrap="square">
            <a:spAutoFit/>
          </a:bodyPr>
          <a:lstStyle/>
          <a:p>
            <a:r>
              <a:rPr lang="it-IT" sz="1600" b="1" dirty="0"/>
              <a:t>Dialogo di chiusura</a:t>
            </a:r>
            <a:r>
              <a:rPr lang="it-IT" sz="1600" dirty="0"/>
              <a:t>: Dì loro a cosa li ha portati la loro azione. Ad esempio, gli utenti apprezzerebbero un messaggio di ringraziamento e una ricevuta di acquisto quando hanno completato un acquisto online.</a:t>
            </a:r>
          </a:p>
        </p:txBody>
      </p:sp>
      <p:sp>
        <p:nvSpPr>
          <p:cNvPr id="8" name="Rectangle 7">
            <a:extLst>
              <a:ext uri="{FF2B5EF4-FFF2-40B4-BE49-F238E27FC236}">
                <a16:creationId xmlns:a16="http://schemas.microsoft.com/office/drawing/2014/main" id="{714C3B76-2C22-4FC0-9ABD-CF43F0E36BA4}"/>
              </a:ext>
            </a:extLst>
          </p:cNvPr>
          <p:cNvSpPr/>
          <p:nvPr/>
        </p:nvSpPr>
        <p:spPr>
          <a:xfrm>
            <a:off x="304798" y="3767504"/>
            <a:ext cx="11845123" cy="830997"/>
          </a:xfrm>
          <a:prstGeom prst="rect">
            <a:avLst/>
          </a:prstGeom>
        </p:spPr>
        <p:txBody>
          <a:bodyPr wrap="square">
            <a:spAutoFit/>
          </a:bodyPr>
          <a:lstStyle/>
          <a:p>
            <a:r>
              <a:rPr lang="it-IT" sz="1600" b="1" dirty="0"/>
              <a:t>Offri una semplice gestione degli errori: </a:t>
            </a:r>
            <a:r>
              <a:rPr lang="it-IT" sz="1600" dirty="0"/>
              <a:t>I sistemi dovrebbero essere progettati per essere il più infallibili possibile, ma quando si verificano errori inevitabili, assicurarsi che agli utenti vengano fornite istruzioni passo-passo semplici e intuitive per risolvere il problema nel modo più rapido e indolore possibile. Ad esempio, contrassegna i campi di testo in cui gli utenti hanno dimenticato di fornire l'input in un modulo online.</a:t>
            </a:r>
          </a:p>
        </p:txBody>
      </p:sp>
      <p:sp>
        <p:nvSpPr>
          <p:cNvPr id="10" name="Rectangle 9">
            <a:extLst>
              <a:ext uri="{FF2B5EF4-FFF2-40B4-BE49-F238E27FC236}">
                <a16:creationId xmlns:a16="http://schemas.microsoft.com/office/drawing/2014/main" id="{705153FE-59BA-4C33-A5B1-46C46A8E6F85}"/>
              </a:ext>
            </a:extLst>
          </p:cNvPr>
          <p:cNvSpPr/>
          <p:nvPr/>
        </p:nvSpPr>
        <p:spPr>
          <a:xfrm>
            <a:off x="304798" y="4595114"/>
            <a:ext cx="11845123" cy="830997"/>
          </a:xfrm>
          <a:prstGeom prst="rect">
            <a:avLst/>
          </a:prstGeom>
        </p:spPr>
        <p:txBody>
          <a:bodyPr wrap="square">
            <a:spAutoFit/>
          </a:bodyPr>
          <a:lstStyle/>
          <a:p>
            <a:r>
              <a:rPr lang="it-IT" sz="1600" b="1" dirty="0"/>
              <a:t>Consentire una facile inversione delle azioni: </a:t>
            </a:r>
            <a:r>
              <a:rPr lang="it-IT" sz="1600" dirty="0"/>
              <a:t>Queste inversioni dovrebbero essere consentite in vari momenti, sia che si verifichino dopo una singola azione, un'immissione di dati o un'intera sequenza di azioni. Come afferma Shneiderman nel suo libro: «Questa funzione allevia l'ansia, poiché l'utente sa che gli errori possono essere annullati; incoraggia quindi l'esplorazione di opzioni sconosciute»</a:t>
            </a:r>
          </a:p>
        </p:txBody>
      </p:sp>
      <p:sp>
        <p:nvSpPr>
          <p:cNvPr id="12" name="Rectangle 11">
            <a:extLst>
              <a:ext uri="{FF2B5EF4-FFF2-40B4-BE49-F238E27FC236}">
                <a16:creationId xmlns:a16="http://schemas.microsoft.com/office/drawing/2014/main" id="{27E7819E-B0FC-4E08-8CD8-099FB76293B2}"/>
              </a:ext>
            </a:extLst>
          </p:cNvPr>
          <p:cNvSpPr/>
          <p:nvPr/>
        </p:nvSpPr>
        <p:spPr>
          <a:xfrm>
            <a:off x="304794" y="5422725"/>
            <a:ext cx="11845123" cy="830997"/>
          </a:xfrm>
          <a:prstGeom prst="rect">
            <a:avLst/>
          </a:prstGeom>
        </p:spPr>
        <p:txBody>
          <a:bodyPr wrap="square">
            <a:spAutoFit/>
          </a:bodyPr>
          <a:lstStyle/>
          <a:p>
            <a:r>
              <a:rPr lang="it-IT" sz="1600" b="1" dirty="0"/>
              <a:t>Supportare il locus of control interno: </a:t>
            </a:r>
            <a:r>
              <a:rPr lang="it-IT" sz="1600" dirty="0"/>
              <a:t>(modalità con cui un individuo ritiene che gli eventi della sua vita siano prodotti da suoi comportamenti o azioni, oppure da cause esterne)</a:t>
            </a:r>
            <a:r>
              <a:rPr lang="it-IT" sz="1400" dirty="0"/>
              <a:t> </a:t>
            </a:r>
            <a:r>
              <a:rPr lang="it-IT" sz="1600" dirty="0"/>
              <a:t>Consenti ai tuoi utenti di essere gli iniziatori di azioni. Dai agli utenti la sensazione di avere il pieno controllo degli eventi che si verifican. Guadagna la loro fiducia mentre progetti il sistema in modo che si comporti come si aspettano.</a:t>
            </a:r>
          </a:p>
        </p:txBody>
      </p:sp>
      <p:sp>
        <p:nvSpPr>
          <p:cNvPr id="13" name="Rectangle 12">
            <a:extLst>
              <a:ext uri="{FF2B5EF4-FFF2-40B4-BE49-F238E27FC236}">
                <a16:creationId xmlns:a16="http://schemas.microsoft.com/office/drawing/2014/main" id="{34734B8A-DCD4-4944-B367-7B7F25A730C7}"/>
              </a:ext>
            </a:extLst>
          </p:cNvPr>
          <p:cNvSpPr/>
          <p:nvPr/>
        </p:nvSpPr>
        <p:spPr>
          <a:xfrm>
            <a:off x="304790" y="6216181"/>
            <a:ext cx="11845127" cy="338554"/>
          </a:xfrm>
          <a:prstGeom prst="rect">
            <a:avLst/>
          </a:prstGeom>
        </p:spPr>
        <p:txBody>
          <a:bodyPr wrap="square">
            <a:spAutoFit/>
          </a:bodyPr>
          <a:lstStyle/>
          <a:p>
            <a:r>
              <a:rPr lang="it-IT" sz="1600" b="1" dirty="0">
                <a:hlinkClick r:id="rId2" action="ppaction://hlinksldjump"/>
              </a:rPr>
              <a:t>Ridurre il carico di memoria a breve termine </a:t>
            </a:r>
            <a:endParaRPr lang="it-IT" sz="1600" dirty="0"/>
          </a:p>
        </p:txBody>
      </p:sp>
      <p:sp>
        <p:nvSpPr>
          <p:cNvPr id="18" name="Hexagon 17">
            <a:hlinkClick r:id="rId3"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3221417129"/>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260725" y="0"/>
            <a:ext cx="5162550" cy="432547"/>
          </a:xfrm>
        </p:spPr>
        <p:txBody>
          <a:bodyPr>
            <a:normAutofit fontScale="90000"/>
          </a:bodyPr>
          <a:lstStyle/>
          <a:p>
            <a:r>
              <a:rPr lang="it-IT" sz="3200" dirty="0"/>
              <a:t>Requirement Engineering (1)</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5" name="TextBox 4">
            <a:extLst>
              <a:ext uri="{FF2B5EF4-FFF2-40B4-BE49-F238E27FC236}">
                <a16:creationId xmlns:a16="http://schemas.microsoft.com/office/drawing/2014/main" id="{F4A1E141-8571-426A-AFCB-F76066F76C2F}"/>
              </a:ext>
            </a:extLst>
          </p:cNvPr>
          <p:cNvSpPr txBox="1"/>
          <p:nvPr/>
        </p:nvSpPr>
        <p:spPr>
          <a:xfrm>
            <a:off x="333556" y="583668"/>
            <a:ext cx="7718244" cy="1477328"/>
          </a:xfrm>
          <a:prstGeom prst="rect">
            <a:avLst/>
          </a:prstGeom>
          <a:noFill/>
        </p:spPr>
        <p:txBody>
          <a:bodyPr wrap="square" rtlCol="0">
            <a:spAutoFit/>
          </a:bodyPr>
          <a:lstStyle/>
          <a:p>
            <a:r>
              <a:rPr lang="it-IT" dirty="0"/>
              <a:t>Ciclo di vita del software: Insieme organizzato di attività che sovrintendono alla costruzione del</a:t>
            </a:r>
          </a:p>
          <a:p>
            <a:r>
              <a:rPr lang="it-IT" dirty="0"/>
              <a:t>software da parte del team di sviluppo utilizzando metodi, tecniche,</a:t>
            </a:r>
          </a:p>
          <a:p>
            <a:r>
              <a:rPr lang="it-IT" dirty="0"/>
              <a:t>metodologie e strumenti. È suddiviso in fasi, che vanno dalla nascita fino alla morte del software.</a:t>
            </a:r>
          </a:p>
        </p:txBody>
      </p:sp>
      <p:pic>
        <p:nvPicPr>
          <p:cNvPr id="9" name="Picture 8">
            <a:extLst>
              <a:ext uri="{FF2B5EF4-FFF2-40B4-BE49-F238E27FC236}">
                <a16:creationId xmlns:a16="http://schemas.microsoft.com/office/drawing/2014/main" id="{2C31F1C8-118F-470F-B2AA-2CDCF9B97C04}"/>
              </a:ext>
            </a:extLst>
          </p:cNvPr>
          <p:cNvPicPr>
            <a:picLocks noChangeAspect="1"/>
          </p:cNvPicPr>
          <p:nvPr/>
        </p:nvPicPr>
        <p:blipFill rotWithShape="1">
          <a:blip r:embed="rId3"/>
          <a:srcRect l="3067"/>
          <a:stretch/>
        </p:blipFill>
        <p:spPr>
          <a:xfrm>
            <a:off x="8178800" y="118353"/>
            <a:ext cx="4013200" cy="2293632"/>
          </a:xfrm>
          <a:prstGeom prst="rect">
            <a:avLst/>
          </a:prstGeom>
        </p:spPr>
      </p:pic>
      <p:sp>
        <p:nvSpPr>
          <p:cNvPr id="14" name="TextBox 13">
            <a:extLst>
              <a:ext uri="{FF2B5EF4-FFF2-40B4-BE49-F238E27FC236}">
                <a16:creationId xmlns:a16="http://schemas.microsoft.com/office/drawing/2014/main" id="{2858C790-D117-43A5-8759-C50962F39DCE}"/>
              </a:ext>
            </a:extLst>
          </p:cNvPr>
          <p:cNvSpPr txBox="1"/>
          <p:nvPr/>
        </p:nvSpPr>
        <p:spPr>
          <a:xfrm>
            <a:off x="314527" y="1946696"/>
            <a:ext cx="11741015" cy="5078313"/>
          </a:xfrm>
          <a:prstGeom prst="rect">
            <a:avLst/>
          </a:prstGeom>
          <a:noFill/>
        </p:spPr>
        <p:txBody>
          <a:bodyPr wrap="square" rtlCol="0">
            <a:spAutoFit/>
          </a:bodyPr>
          <a:lstStyle/>
          <a:p>
            <a:r>
              <a:rPr lang="it-IT" dirty="0"/>
              <a:t>RACCOLTA DEI REQUISITI</a:t>
            </a:r>
          </a:p>
          <a:p>
            <a:r>
              <a:rPr lang="it-IT" dirty="0"/>
              <a:t>Analisi completa dei bisogni dell’utente e dominio del problema con coinvolgimento di committente e ingegneri del SW per descrivere le caratteristiche di qualità che l’applicazione deve soddisfare prensentando infine un documento di specifica dei requisiti. Il cliente spesso non se ne intende di software.</a:t>
            </a:r>
          </a:p>
          <a:p>
            <a:endParaRPr lang="it-IT" dirty="0"/>
          </a:p>
          <a:p>
            <a:r>
              <a:rPr lang="it-IT" dirty="0"/>
              <a:t>ANALISI/SPECIFICA REQUISITI</a:t>
            </a:r>
          </a:p>
          <a:p>
            <a:r>
              <a:rPr lang="it-IT" dirty="0"/>
              <a:t>Questa è la fase in cui si analizzano i requisiti del cliente, qui può capitare di trovare incongruenze o ambiguità che vanno chiarite tornando alla fase precedente con il cliente. A fine di questa fase vengono fatti dei documenti formali, una sorta di contratto col cliente per stabilire quali siano i requisiti e se corrispondono alla richiesta.</a:t>
            </a:r>
          </a:p>
          <a:p>
            <a:endParaRPr lang="it-IT" dirty="0"/>
          </a:p>
          <a:p>
            <a:r>
              <a:rPr lang="it-IT" dirty="0"/>
              <a:t>PROGETTAZIONE</a:t>
            </a:r>
          </a:p>
          <a:p>
            <a:r>
              <a:rPr lang="it-IT" dirty="0"/>
              <a:t>Definizione di una struttura opportuna per il SW, scomposizione del sistema in componenti e moduli</a:t>
            </a:r>
          </a:p>
          <a:p>
            <a:r>
              <a:rPr lang="it-IT" dirty="0"/>
              <a:t>• System Design: struttura modulare complessiva </a:t>
            </a:r>
          </a:p>
          <a:p>
            <a:r>
              <a:rPr lang="it-IT" dirty="0"/>
              <a:t>• Object Design: dettagli interni a ciascuna componente</a:t>
            </a:r>
          </a:p>
          <a:p>
            <a:r>
              <a:rPr lang="it-IT" dirty="0"/>
              <a:t>Presentando un documento di specifica di progetto (con possibile uso del linguaggio UML)</a:t>
            </a:r>
          </a:p>
          <a:p>
            <a:endParaRPr lang="it-IT" dirty="0"/>
          </a:p>
          <a:p>
            <a:r>
              <a:rPr lang="it-IT" dirty="0"/>
              <a:t>IMPLEMENTAZIONE E TESTING</a:t>
            </a:r>
          </a:p>
          <a:p>
            <a:endParaRPr lang="it-IT" dirty="0"/>
          </a:p>
        </p:txBody>
      </p:sp>
      <p:grpSp>
        <p:nvGrpSpPr>
          <p:cNvPr id="19" name="Group 18">
            <a:extLst>
              <a:ext uri="{FF2B5EF4-FFF2-40B4-BE49-F238E27FC236}">
                <a16:creationId xmlns:a16="http://schemas.microsoft.com/office/drawing/2014/main" id="{7BBDED0E-23A3-4300-830B-BC7DCAEBFE99}"/>
              </a:ext>
            </a:extLst>
          </p:cNvPr>
          <p:cNvGrpSpPr/>
          <p:nvPr/>
        </p:nvGrpSpPr>
        <p:grpSpPr>
          <a:xfrm>
            <a:off x="11147899" y="6168958"/>
            <a:ext cx="729574" cy="570689"/>
            <a:chOff x="11147899" y="6168958"/>
            <a:chExt cx="729574" cy="570689"/>
          </a:xfrm>
        </p:grpSpPr>
        <p:sp>
          <p:nvSpPr>
            <p:cNvPr id="20" name="Rectangle 19">
              <a:extLst>
                <a:ext uri="{FF2B5EF4-FFF2-40B4-BE49-F238E27FC236}">
                  <a16:creationId xmlns:a16="http://schemas.microsoft.com/office/drawing/2014/main" id="{CC265E33-D531-4FE4-A5D1-9112CA5114DE}"/>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Graphic 20" descr="Back RTL">
              <a:hlinkClick r:id="rId4" action="ppaction://hlinksldjump"/>
              <a:extLst>
                <a:ext uri="{FF2B5EF4-FFF2-40B4-BE49-F238E27FC236}">
                  <a16:creationId xmlns:a16="http://schemas.microsoft.com/office/drawing/2014/main" id="{4333F82D-269D-4081-BC2F-A07C3CCA07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983534835"/>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810C34-0FAE-463A-8658-E6483548BF2A}"/>
              </a:ext>
            </a:extLst>
          </p:cNvPr>
          <p:cNvSpPr txBox="1"/>
          <p:nvPr/>
        </p:nvSpPr>
        <p:spPr>
          <a:xfrm>
            <a:off x="371775" y="1081389"/>
            <a:ext cx="8683787" cy="1754326"/>
          </a:xfrm>
          <a:prstGeom prst="rect">
            <a:avLst/>
          </a:prstGeom>
          <a:noFill/>
        </p:spPr>
        <p:txBody>
          <a:bodyPr wrap="none" rtlCol="0">
            <a:spAutoFit/>
          </a:bodyPr>
          <a:lstStyle/>
          <a:p>
            <a:r>
              <a:rPr lang="it-IT" b="1" dirty="0"/>
              <a:t>Modelli di analisi/dominio</a:t>
            </a:r>
          </a:p>
          <a:p>
            <a:r>
              <a:rPr lang="it-IT" dirty="0"/>
              <a:t>Servono a fissare su carta il problema (miniworld).</a:t>
            </a:r>
          </a:p>
          <a:p>
            <a:r>
              <a:rPr lang="it-IT" dirty="0"/>
              <a:t>Use Case Diagram, Class Diagram, Sequence Diagram, State Chart, Activity Diagram</a:t>
            </a:r>
          </a:p>
          <a:p>
            <a:r>
              <a:rPr lang="it-IT" b="1" dirty="0"/>
              <a:t>Modelli di progettazione</a:t>
            </a:r>
          </a:p>
          <a:p>
            <a:r>
              <a:rPr lang="it-IT" dirty="0"/>
              <a:t>Class Diagram, Sequence Diagram, State Chart, Activity Diagram con aggiunta di vincoli tecnici</a:t>
            </a:r>
          </a:p>
          <a:p>
            <a:endParaRPr lang="it-IT" dirty="0"/>
          </a:p>
        </p:txBody>
      </p:sp>
      <p:grpSp>
        <p:nvGrpSpPr>
          <p:cNvPr id="164" name="Group 163">
            <a:extLst>
              <a:ext uri="{FF2B5EF4-FFF2-40B4-BE49-F238E27FC236}">
                <a16:creationId xmlns:a16="http://schemas.microsoft.com/office/drawing/2014/main" id="{EA8D50BD-8547-465C-8EF5-ACF687953694}"/>
              </a:ext>
            </a:extLst>
          </p:cNvPr>
          <p:cNvGrpSpPr/>
          <p:nvPr/>
        </p:nvGrpSpPr>
        <p:grpSpPr>
          <a:xfrm>
            <a:off x="0" y="0"/>
            <a:ext cx="3301892" cy="6867428"/>
            <a:chOff x="0" y="0"/>
            <a:chExt cx="3301892" cy="6858001"/>
          </a:xfrm>
        </p:grpSpPr>
        <p:sp>
          <p:nvSpPr>
            <p:cNvPr id="165" name="Rectangle 164">
              <a:extLst>
                <a:ext uri="{FF2B5EF4-FFF2-40B4-BE49-F238E27FC236}">
                  <a16:creationId xmlns:a16="http://schemas.microsoft.com/office/drawing/2014/main" id="{F3F573F2-4332-4E53-B0CC-A625283A240E}"/>
                </a:ext>
              </a:extLst>
            </p:cNvPr>
            <p:cNvSpPr/>
            <p:nvPr/>
          </p:nvSpPr>
          <p:spPr>
            <a:xfrm>
              <a:off x="0" y="0"/>
              <a:ext cx="2679699" cy="6858001"/>
            </a:xfrm>
            <a:prstGeom prst="rect">
              <a:avLst/>
            </a:prstGeom>
            <a:solidFill>
              <a:srgbClr val="394F8A"/>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1" name="Rectangle: Rounded Corners 170">
              <a:hlinkClick r:id="rId2" action="ppaction://hlinksldjump"/>
              <a:extLst>
                <a:ext uri="{FF2B5EF4-FFF2-40B4-BE49-F238E27FC236}">
                  <a16:creationId xmlns:a16="http://schemas.microsoft.com/office/drawing/2014/main" id="{8C606D44-4EC5-4118-91FC-4E635F6EFC66}"/>
                </a:ext>
              </a:extLst>
            </p:cNvPr>
            <p:cNvSpPr/>
            <p:nvPr/>
          </p:nvSpPr>
          <p:spPr>
            <a:xfrm>
              <a:off x="120649" y="183492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4</a:t>
              </a:r>
            </a:p>
          </p:txBody>
        </p:sp>
        <p:sp>
          <p:nvSpPr>
            <p:cNvPr id="166" name="Rectangle: Rounded Corners 165">
              <a:hlinkClick r:id="rId3" action="ppaction://hlinksldjump"/>
              <a:extLst>
                <a:ext uri="{FF2B5EF4-FFF2-40B4-BE49-F238E27FC236}">
                  <a16:creationId xmlns:a16="http://schemas.microsoft.com/office/drawing/2014/main" id="{177AC4E9-258D-4067-9CFA-D38D7FBE282C}"/>
                </a:ext>
              </a:extLst>
            </p:cNvPr>
            <p:cNvSpPr/>
            <p:nvPr/>
          </p:nvSpPr>
          <p:spPr>
            <a:xfrm>
              <a:off x="120649" y="209276"/>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Introduzione</a:t>
              </a:r>
            </a:p>
          </p:txBody>
        </p:sp>
        <p:grpSp>
          <p:nvGrpSpPr>
            <p:cNvPr id="167" name="Group 166">
              <a:extLst>
                <a:ext uri="{FF2B5EF4-FFF2-40B4-BE49-F238E27FC236}">
                  <a16:creationId xmlns:a16="http://schemas.microsoft.com/office/drawing/2014/main" id="{B8E8041D-72F8-4BE7-98B2-1C12D560F84A}"/>
                </a:ext>
              </a:extLst>
            </p:cNvPr>
            <p:cNvGrpSpPr/>
            <p:nvPr/>
          </p:nvGrpSpPr>
          <p:grpSpPr>
            <a:xfrm>
              <a:off x="2941892" y="190878"/>
              <a:ext cx="360000" cy="217351"/>
              <a:chOff x="2941892" y="190878"/>
              <a:chExt cx="360000" cy="217351"/>
            </a:xfrm>
          </p:grpSpPr>
          <p:sp>
            <p:nvSpPr>
              <p:cNvPr id="185" name="Rectangle: Rounded Corners 184">
                <a:extLst>
                  <a:ext uri="{FF2B5EF4-FFF2-40B4-BE49-F238E27FC236}">
                    <a16:creationId xmlns:a16="http://schemas.microsoft.com/office/drawing/2014/main" id="{2362C681-64B9-45DA-A8DC-040F2B6825AE}"/>
                  </a:ext>
                </a:extLst>
              </p:cNvPr>
              <p:cNvSpPr/>
              <p:nvPr/>
            </p:nvSpPr>
            <p:spPr>
              <a:xfrm>
                <a:off x="2941892" y="190878"/>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6" name="Rectangle: Rounded Corners 185">
                <a:extLst>
                  <a:ext uri="{FF2B5EF4-FFF2-40B4-BE49-F238E27FC236}">
                    <a16:creationId xmlns:a16="http://schemas.microsoft.com/office/drawing/2014/main" id="{896A67B7-63B3-4598-ADB6-05E2717C3A60}"/>
                  </a:ext>
                </a:extLst>
              </p:cNvPr>
              <p:cNvSpPr/>
              <p:nvPr/>
            </p:nvSpPr>
            <p:spPr>
              <a:xfrm>
                <a:off x="2941892" y="279771"/>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7" name="Rectangle: Rounded Corners 186">
                <a:extLst>
                  <a:ext uri="{FF2B5EF4-FFF2-40B4-BE49-F238E27FC236}">
                    <a16:creationId xmlns:a16="http://schemas.microsoft.com/office/drawing/2014/main" id="{523C319F-56E2-448F-9BA0-3C24396815D0}"/>
                  </a:ext>
                </a:extLst>
              </p:cNvPr>
              <p:cNvSpPr/>
              <p:nvPr/>
            </p:nvSpPr>
            <p:spPr>
              <a:xfrm>
                <a:off x="2941892" y="372229"/>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170" name="Rectangle: Rounded Corners 169">
              <a:hlinkClick r:id="rId4" action="ppaction://hlinksldjump"/>
              <a:extLst>
                <a:ext uri="{FF2B5EF4-FFF2-40B4-BE49-F238E27FC236}">
                  <a16:creationId xmlns:a16="http://schemas.microsoft.com/office/drawing/2014/main" id="{89C05016-EAB6-4C89-8944-DDE6CB5D2FDA}"/>
                </a:ext>
              </a:extLst>
            </p:cNvPr>
            <p:cNvSpPr/>
            <p:nvPr/>
          </p:nvSpPr>
          <p:spPr>
            <a:xfrm>
              <a:off x="120649" y="142912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3</a:t>
              </a:r>
            </a:p>
          </p:txBody>
        </p:sp>
        <p:grpSp>
          <p:nvGrpSpPr>
            <p:cNvPr id="168" name="Group 167">
              <a:extLst>
                <a:ext uri="{FF2B5EF4-FFF2-40B4-BE49-F238E27FC236}">
                  <a16:creationId xmlns:a16="http://schemas.microsoft.com/office/drawing/2014/main" id="{543AF148-C43D-4C08-A2A1-9155EC2A97D2}"/>
                </a:ext>
              </a:extLst>
            </p:cNvPr>
            <p:cNvGrpSpPr/>
            <p:nvPr/>
          </p:nvGrpSpPr>
          <p:grpSpPr>
            <a:xfrm>
              <a:off x="120649" y="617505"/>
              <a:ext cx="2438400" cy="1070818"/>
              <a:chOff x="237547" y="162719"/>
              <a:chExt cx="1457325" cy="624949"/>
            </a:xfrm>
            <a:solidFill>
              <a:schemeClr val="bg1"/>
            </a:solidFill>
          </p:grpSpPr>
          <p:sp>
            <p:nvSpPr>
              <p:cNvPr id="183" name="Rectangle: Rounded Corners 182">
                <a:hlinkClick r:id="rId5" action="ppaction://hlinksldjump"/>
                <a:extLst>
                  <a:ext uri="{FF2B5EF4-FFF2-40B4-BE49-F238E27FC236}">
                    <a16:creationId xmlns:a16="http://schemas.microsoft.com/office/drawing/2014/main" id="{D1599228-B26B-46F7-B45E-23994B142E67}"/>
                  </a:ext>
                </a:extLst>
              </p:cNvPr>
              <p:cNvSpPr/>
              <p:nvPr/>
            </p:nvSpPr>
            <p:spPr>
              <a:xfrm>
                <a:off x="237547" y="162719"/>
                <a:ext cx="1457325" cy="197644"/>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a:t>
                </a:r>
              </a:p>
            </p:txBody>
          </p:sp>
          <p:sp>
            <p:nvSpPr>
              <p:cNvPr id="184" name="Oval 183">
                <a:extLst>
                  <a:ext uri="{FF2B5EF4-FFF2-40B4-BE49-F238E27FC236}">
                    <a16:creationId xmlns:a16="http://schemas.microsoft.com/office/drawing/2014/main" id="{40F0939A-0677-4D22-8A8A-EFEE82F0B518}"/>
                  </a:ext>
                </a:extLst>
              </p:cNvPr>
              <p:cNvSpPr/>
              <p:nvPr/>
            </p:nvSpPr>
            <p:spPr>
              <a:xfrm>
                <a:off x="280056" y="682761"/>
                <a:ext cx="107578" cy="104907"/>
              </a:xfrm>
              <a:prstGeom prst="ellipse">
                <a:avLst/>
              </a:prstGeom>
              <a:solidFill>
                <a:schemeClr val="accent1">
                  <a:lumMod val="20000"/>
                  <a:lumOff val="80000"/>
                </a:schemeClr>
              </a:solidFill>
              <a:ln>
                <a:solidFill>
                  <a:srgbClr val="EAD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9" name="Rectangle: Rounded Corners 168">
              <a:hlinkClick r:id="rId6" action="ppaction://hlinksldjump"/>
              <a:extLst>
                <a:ext uri="{FF2B5EF4-FFF2-40B4-BE49-F238E27FC236}">
                  <a16:creationId xmlns:a16="http://schemas.microsoft.com/office/drawing/2014/main" id="{1A500CA5-F733-4257-9AA6-EFEFC4065F21}"/>
                </a:ext>
              </a:extLst>
            </p:cNvPr>
            <p:cNvSpPr/>
            <p:nvPr/>
          </p:nvSpPr>
          <p:spPr>
            <a:xfrm>
              <a:off x="120649" y="102331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2</a:t>
              </a:r>
            </a:p>
          </p:txBody>
        </p:sp>
        <p:sp>
          <p:nvSpPr>
            <p:cNvPr id="172" name="Rectangle: Rounded Corners 171">
              <a:hlinkClick r:id="rId7" action="ppaction://hlinksldjump"/>
              <a:extLst>
                <a:ext uri="{FF2B5EF4-FFF2-40B4-BE49-F238E27FC236}">
                  <a16:creationId xmlns:a16="http://schemas.microsoft.com/office/drawing/2014/main" id="{9DD201AB-4266-4CC6-A1D3-6985ED939162}"/>
                </a:ext>
              </a:extLst>
            </p:cNvPr>
            <p:cNvSpPr/>
            <p:nvPr/>
          </p:nvSpPr>
          <p:spPr>
            <a:xfrm>
              <a:off x="120649" y="224073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5</a:t>
              </a:r>
            </a:p>
          </p:txBody>
        </p:sp>
        <p:sp>
          <p:nvSpPr>
            <p:cNvPr id="173" name="Rectangle: Rounded Corners 172">
              <a:hlinkClick r:id="rId5" action="ppaction://hlinksldjump"/>
              <a:extLst>
                <a:ext uri="{FF2B5EF4-FFF2-40B4-BE49-F238E27FC236}">
                  <a16:creationId xmlns:a16="http://schemas.microsoft.com/office/drawing/2014/main" id="{796D8B62-CDF0-46E2-83C7-E4E687FE6295}"/>
                </a:ext>
              </a:extLst>
            </p:cNvPr>
            <p:cNvSpPr/>
            <p:nvPr/>
          </p:nvSpPr>
          <p:spPr>
            <a:xfrm>
              <a:off x="120649" y="264654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6</a:t>
              </a:r>
            </a:p>
          </p:txBody>
        </p:sp>
        <p:sp>
          <p:nvSpPr>
            <p:cNvPr id="174" name="Rectangle: Rounded Corners 173">
              <a:extLst>
                <a:ext uri="{FF2B5EF4-FFF2-40B4-BE49-F238E27FC236}">
                  <a16:creationId xmlns:a16="http://schemas.microsoft.com/office/drawing/2014/main" id="{0725A433-C6B1-49FD-96F4-2D142EB98B43}"/>
                </a:ext>
              </a:extLst>
            </p:cNvPr>
            <p:cNvSpPr/>
            <p:nvPr/>
          </p:nvSpPr>
          <p:spPr>
            <a:xfrm>
              <a:off x="120649" y="305235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7</a:t>
              </a:r>
            </a:p>
          </p:txBody>
        </p:sp>
        <p:sp>
          <p:nvSpPr>
            <p:cNvPr id="175" name="Rectangle: Rounded Corners 174">
              <a:extLst>
                <a:ext uri="{FF2B5EF4-FFF2-40B4-BE49-F238E27FC236}">
                  <a16:creationId xmlns:a16="http://schemas.microsoft.com/office/drawing/2014/main" id="{8F878E6C-6D08-4CE1-81C8-87268DC6C40B}"/>
                </a:ext>
              </a:extLst>
            </p:cNvPr>
            <p:cNvSpPr/>
            <p:nvPr/>
          </p:nvSpPr>
          <p:spPr>
            <a:xfrm>
              <a:off x="120649" y="345816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8</a:t>
              </a:r>
            </a:p>
          </p:txBody>
        </p:sp>
        <p:sp>
          <p:nvSpPr>
            <p:cNvPr id="176" name="Rectangle: Rounded Corners 175">
              <a:extLst>
                <a:ext uri="{FF2B5EF4-FFF2-40B4-BE49-F238E27FC236}">
                  <a16:creationId xmlns:a16="http://schemas.microsoft.com/office/drawing/2014/main" id="{ADF5E465-9ECD-4E6C-B7E0-E74A990A56C7}"/>
                </a:ext>
              </a:extLst>
            </p:cNvPr>
            <p:cNvSpPr/>
            <p:nvPr/>
          </p:nvSpPr>
          <p:spPr>
            <a:xfrm>
              <a:off x="120649" y="386396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9</a:t>
              </a:r>
            </a:p>
          </p:txBody>
        </p:sp>
        <p:sp>
          <p:nvSpPr>
            <p:cNvPr id="177" name="Rectangle: Rounded Corners 176">
              <a:extLst>
                <a:ext uri="{FF2B5EF4-FFF2-40B4-BE49-F238E27FC236}">
                  <a16:creationId xmlns:a16="http://schemas.microsoft.com/office/drawing/2014/main" id="{86965DC6-2EF8-4ED1-A8FA-52DFF90C747C}"/>
                </a:ext>
              </a:extLst>
            </p:cNvPr>
            <p:cNvSpPr/>
            <p:nvPr/>
          </p:nvSpPr>
          <p:spPr>
            <a:xfrm>
              <a:off x="120649" y="426977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10</a:t>
              </a:r>
            </a:p>
          </p:txBody>
        </p:sp>
        <p:sp>
          <p:nvSpPr>
            <p:cNvPr id="178" name="Rectangle: Rounded Corners 177">
              <a:extLst>
                <a:ext uri="{FF2B5EF4-FFF2-40B4-BE49-F238E27FC236}">
                  <a16:creationId xmlns:a16="http://schemas.microsoft.com/office/drawing/2014/main" id="{6D6DDF0A-9FA8-4480-84C6-BFAB10EA2FEA}"/>
                </a:ext>
              </a:extLst>
            </p:cNvPr>
            <p:cNvSpPr/>
            <p:nvPr/>
          </p:nvSpPr>
          <p:spPr>
            <a:xfrm>
              <a:off x="120649" y="467558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11</a:t>
              </a:r>
            </a:p>
          </p:txBody>
        </p:sp>
        <p:sp>
          <p:nvSpPr>
            <p:cNvPr id="179" name="Rectangle: Rounded Corners 178">
              <a:extLst>
                <a:ext uri="{FF2B5EF4-FFF2-40B4-BE49-F238E27FC236}">
                  <a16:creationId xmlns:a16="http://schemas.microsoft.com/office/drawing/2014/main" id="{74FE15F0-1310-46F8-9D38-FEFEDC71B5FE}"/>
                </a:ext>
              </a:extLst>
            </p:cNvPr>
            <p:cNvSpPr/>
            <p:nvPr/>
          </p:nvSpPr>
          <p:spPr>
            <a:xfrm>
              <a:off x="120649" y="508139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12</a:t>
              </a:r>
            </a:p>
          </p:txBody>
        </p:sp>
        <p:sp>
          <p:nvSpPr>
            <p:cNvPr id="180" name="Rectangle: Rounded Corners 179">
              <a:extLst>
                <a:ext uri="{FF2B5EF4-FFF2-40B4-BE49-F238E27FC236}">
                  <a16:creationId xmlns:a16="http://schemas.microsoft.com/office/drawing/2014/main" id="{04C9A809-DB4E-4474-9FA1-6A25E8F5B522}"/>
                </a:ext>
              </a:extLst>
            </p:cNvPr>
            <p:cNvSpPr/>
            <p:nvPr/>
          </p:nvSpPr>
          <p:spPr>
            <a:xfrm>
              <a:off x="120649" y="548720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13</a:t>
              </a:r>
            </a:p>
          </p:txBody>
        </p:sp>
        <p:sp>
          <p:nvSpPr>
            <p:cNvPr id="181" name="Rectangle: Rounded Corners 180">
              <a:extLst>
                <a:ext uri="{FF2B5EF4-FFF2-40B4-BE49-F238E27FC236}">
                  <a16:creationId xmlns:a16="http://schemas.microsoft.com/office/drawing/2014/main" id="{7E478CBF-40F4-4595-A8EC-0030AD475ED0}"/>
                </a:ext>
              </a:extLst>
            </p:cNvPr>
            <p:cNvSpPr/>
            <p:nvPr/>
          </p:nvSpPr>
          <p:spPr>
            <a:xfrm>
              <a:off x="120649" y="589300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14</a:t>
              </a:r>
            </a:p>
          </p:txBody>
        </p:sp>
        <p:sp>
          <p:nvSpPr>
            <p:cNvPr id="182" name="Rectangle: Rounded Corners 181">
              <a:extLst>
                <a:ext uri="{FF2B5EF4-FFF2-40B4-BE49-F238E27FC236}">
                  <a16:creationId xmlns:a16="http://schemas.microsoft.com/office/drawing/2014/main" id="{842C37FD-D9C2-4391-9B6B-A57F9040495F}"/>
                </a:ext>
              </a:extLst>
            </p:cNvPr>
            <p:cNvSpPr/>
            <p:nvPr/>
          </p:nvSpPr>
          <p:spPr>
            <a:xfrm>
              <a:off x="120649" y="629881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15</a:t>
              </a:r>
            </a:p>
          </p:txBody>
        </p:sp>
      </p:grpSp>
      <p:sp>
        <p:nvSpPr>
          <p:cNvPr id="26" name="TextBox 25">
            <a:extLst>
              <a:ext uri="{FF2B5EF4-FFF2-40B4-BE49-F238E27FC236}">
                <a16:creationId xmlns:a16="http://schemas.microsoft.com/office/drawing/2014/main" id="{6E6D9225-2D3B-45FA-9C0B-4B8D63BACD0E}"/>
              </a:ext>
            </a:extLst>
          </p:cNvPr>
          <p:cNvSpPr txBox="1"/>
          <p:nvPr/>
        </p:nvSpPr>
        <p:spPr>
          <a:xfrm>
            <a:off x="4958216" y="18797"/>
            <a:ext cx="2570993" cy="707886"/>
          </a:xfrm>
          <a:prstGeom prst="rect">
            <a:avLst/>
          </a:prstGeom>
          <a:noFill/>
        </p:spPr>
        <p:txBody>
          <a:bodyPr wrap="square" rtlCol="0">
            <a:spAutoFit/>
          </a:bodyPr>
          <a:lstStyle/>
          <a:p>
            <a:r>
              <a:rPr lang="it-IT" sz="4000" dirty="0">
                <a:latin typeface="Britannic Bold" panose="020B0903060703020204" pitchFamily="34" charset="0"/>
              </a:rPr>
              <a:t>Lezione III</a:t>
            </a:r>
          </a:p>
        </p:txBody>
      </p:sp>
      <p:sp>
        <p:nvSpPr>
          <p:cNvPr id="2" name="TextBox 1">
            <a:extLst>
              <a:ext uri="{FF2B5EF4-FFF2-40B4-BE49-F238E27FC236}">
                <a16:creationId xmlns:a16="http://schemas.microsoft.com/office/drawing/2014/main" id="{B16A4B49-39C0-4562-B3F2-4B3655F6E8F7}"/>
              </a:ext>
            </a:extLst>
          </p:cNvPr>
          <p:cNvSpPr txBox="1"/>
          <p:nvPr/>
        </p:nvSpPr>
        <p:spPr>
          <a:xfrm>
            <a:off x="4316913" y="542017"/>
            <a:ext cx="3853598" cy="369332"/>
          </a:xfrm>
          <a:prstGeom prst="rect">
            <a:avLst/>
          </a:prstGeom>
          <a:noFill/>
        </p:spPr>
        <p:txBody>
          <a:bodyPr wrap="square" rtlCol="0">
            <a:spAutoFit/>
          </a:bodyPr>
          <a:lstStyle/>
          <a:p>
            <a:r>
              <a:rPr lang="it-IT" dirty="0">
                <a:latin typeface="+mj-lt"/>
              </a:rPr>
              <a:t>Class Diagram e Sequence Diagram</a:t>
            </a:r>
          </a:p>
        </p:txBody>
      </p:sp>
      <p:sp>
        <p:nvSpPr>
          <p:cNvPr id="28" name="Hexagon 27">
            <a:extLst>
              <a:ext uri="{FF2B5EF4-FFF2-40B4-BE49-F238E27FC236}">
                <a16:creationId xmlns:a16="http://schemas.microsoft.com/office/drawing/2014/main" id="{FE96F8D5-1509-4A51-9F2A-E9A947CBFCAD}"/>
              </a:ext>
            </a:extLst>
          </p:cNvPr>
          <p:cNvSpPr/>
          <p:nvPr/>
        </p:nvSpPr>
        <p:spPr>
          <a:xfrm>
            <a:off x="10385044" y="5602326"/>
            <a:ext cx="864000" cy="720000"/>
          </a:xfrm>
          <a:prstGeom prst="hex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Hexagon 28">
            <a:hlinkClick r:id="rId8" action="ppaction://hlinksldjump"/>
            <a:extLst>
              <a:ext uri="{FF2B5EF4-FFF2-40B4-BE49-F238E27FC236}">
                <a16:creationId xmlns:a16="http://schemas.microsoft.com/office/drawing/2014/main" id="{7FE4CD32-609B-4023-A507-BA8E7DFF7520}"/>
              </a:ext>
            </a:extLst>
          </p:cNvPr>
          <p:cNvSpPr/>
          <p:nvPr/>
        </p:nvSpPr>
        <p:spPr>
          <a:xfrm>
            <a:off x="11131296" y="4398839"/>
            <a:ext cx="1008908"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Sequence Diagram</a:t>
            </a:r>
          </a:p>
        </p:txBody>
      </p:sp>
      <p:sp>
        <p:nvSpPr>
          <p:cNvPr id="30" name="Hexagon 29">
            <a:hlinkClick r:id="rId9" action="ppaction://hlinksldjump"/>
            <a:extLst>
              <a:ext uri="{FF2B5EF4-FFF2-40B4-BE49-F238E27FC236}">
                <a16:creationId xmlns:a16="http://schemas.microsoft.com/office/drawing/2014/main" id="{339968A5-7C53-4DAF-95C3-DCD9389E15DF}"/>
              </a:ext>
            </a:extLst>
          </p:cNvPr>
          <p:cNvSpPr/>
          <p:nvPr/>
        </p:nvSpPr>
        <p:spPr>
          <a:xfrm>
            <a:off x="10318998" y="3962012"/>
            <a:ext cx="972889" cy="720000"/>
          </a:xfrm>
          <a:prstGeom prst="hexagon">
            <a:avLst>
              <a:gd name="adj" fmla="val 25000"/>
              <a:gd name="vf" fmla="val 115470"/>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it-IT" sz="900" dirty="0"/>
              <a:t>Class Diagram</a:t>
            </a:r>
          </a:p>
        </p:txBody>
      </p:sp>
      <p:sp>
        <p:nvSpPr>
          <p:cNvPr id="31" name="Hexagon 30">
            <a:hlinkClick r:id="rId10" action="ppaction://hlinksldjump"/>
            <a:extLst>
              <a:ext uri="{FF2B5EF4-FFF2-40B4-BE49-F238E27FC236}">
                <a16:creationId xmlns:a16="http://schemas.microsoft.com/office/drawing/2014/main" id="{9AB3AC4E-D6AA-473A-AC2A-8509058B4EA9}"/>
              </a:ext>
            </a:extLst>
          </p:cNvPr>
          <p:cNvSpPr/>
          <p:nvPr/>
        </p:nvSpPr>
        <p:spPr>
          <a:xfrm>
            <a:off x="9491403" y="4388191"/>
            <a:ext cx="972889"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a:t>Use Case</a:t>
            </a:r>
          </a:p>
          <a:p>
            <a:pPr algn="ctr"/>
            <a:r>
              <a:rPr lang="it-IT" sz="1000"/>
              <a:t>Diagram</a:t>
            </a:r>
            <a:endParaRPr lang="it-IT" sz="1000" dirty="0"/>
          </a:p>
        </p:txBody>
      </p:sp>
      <p:sp>
        <p:nvSpPr>
          <p:cNvPr id="32" name="Hexagon 31">
            <a:extLst>
              <a:ext uri="{FF2B5EF4-FFF2-40B4-BE49-F238E27FC236}">
                <a16:creationId xmlns:a16="http://schemas.microsoft.com/office/drawing/2014/main" id="{1695C238-94F5-4241-A1B5-A8474DFAA3C9}"/>
              </a:ext>
            </a:extLst>
          </p:cNvPr>
          <p:cNvSpPr/>
          <p:nvPr/>
        </p:nvSpPr>
        <p:spPr>
          <a:xfrm>
            <a:off x="9529903" y="5180071"/>
            <a:ext cx="972889"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100" dirty="0"/>
              <a:t>State</a:t>
            </a:r>
          </a:p>
          <a:p>
            <a:pPr algn="ctr"/>
            <a:r>
              <a:rPr lang="it-IT" sz="1100" dirty="0"/>
              <a:t>Charts</a:t>
            </a:r>
          </a:p>
        </p:txBody>
      </p:sp>
      <p:grpSp>
        <p:nvGrpSpPr>
          <p:cNvPr id="33" name="Group 32">
            <a:extLst>
              <a:ext uri="{FF2B5EF4-FFF2-40B4-BE49-F238E27FC236}">
                <a16:creationId xmlns:a16="http://schemas.microsoft.com/office/drawing/2014/main" id="{476E8936-FDDB-47CA-8BC7-F0185A64230F}"/>
              </a:ext>
            </a:extLst>
          </p:cNvPr>
          <p:cNvGrpSpPr/>
          <p:nvPr/>
        </p:nvGrpSpPr>
        <p:grpSpPr>
          <a:xfrm>
            <a:off x="10385044" y="4774744"/>
            <a:ext cx="864000" cy="720000"/>
            <a:chOff x="10385044" y="4774744"/>
            <a:chExt cx="864000" cy="720000"/>
          </a:xfrm>
        </p:grpSpPr>
        <p:sp>
          <p:nvSpPr>
            <p:cNvPr id="34" name="Hexagon 33">
              <a:extLst>
                <a:ext uri="{FF2B5EF4-FFF2-40B4-BE49-F238E27FC236}">
                  <a16:creationId xmlns:a16="http://schemas.microsoft.com/office/drawing/2014/main" id="{6537D4BF-BB63-4E85-A65B-844647D41DE2}"/>
                </a:ext>
              </a:extLst>
            </p:cNvPr>
            <p:cNvSpPr/>
            <p:nvPr/>
          </p:nvSpPr>
          <p:spPr>
            <a:xfrm>
              <a:off x="10385044" y="4774744"/>
              <a:ext cx="864000"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Graphic 34" descr="Paperclip">
              <a:extLst>
                <a:ext uri="{FF2B5EF4-FFF2-40B4-BE49-F238E27FC236}">
                  <a16:creationId xmlns:a16="http://schemas.microsoft.com/office/drawing/2014/main" id="{F2AF62FD-CD26-4EE6-AB25-63606747692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43540" y="4851571"/>
              <a:ext cx="587756" cy="587756"/>
            </a:xfrm>
            <a:prstGeom prst="rect">
              <a:avLst/>
            </a:prstGeom>
          </p:spPr>
        </p:pic>
      </p:grpSp>
      <p:sp>
        <p:nvSpPr>
          <p:cNvPr id="36" name="Hexagon 35">
            <a:extLst>
              <a:ext uri="{FF2B5EF4-FFF2-40B4-BE49-F238E27FC236}">
                <a16:creationId xmlns:a16="http://schemas.microsoft.com/office/drawing/2014/main" id="{6A48117E-DDAC-4C2A-8851-4BA0D1FB0C5C}"/>
              </a:ext>
            </a:extLst>
          </p:cNvPr>
          <p:cNvSpPr/>
          <p:nvPr/>
        </p:nvSpPr>
        <p:spPr>
          <a:xfrm>
            <a:off x="11131296" y="5195666"/>
            <a:ext cx="1008908" cy="720000"/>
          </a:xfrm>
          <a:prstGeom prst="hexag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00" dirty="0"/>
          </a:p>
        </p:txBody>
      </p:sp>
    </p:spTree>
    <p:extLst>
      <p:ext uri="{BB962C8B-B14F-4D97-AF65-F5344CB8AC3E}">
        <p14:creationId xmlns:p14="http://schemas.microsoft.com/office/powerpoint/2010/main" val="513728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00091 -0.00069 L -0.22019 -0.00139 " pathEditMode="relative" rAng="0" ptsTypes="AA">
                                      <p:cBhvr>
                                        <p:cTn id="6" dur="1000" fill="hold"/>
                                        <p:tgtEl>
                                          <p:spTgt spid="164"/>
                                        </p:tgtEl>
                                        <p:attrNameLst>
                                          <p:attrName>ppt_x</p:attrName>
                                          <p:attrName>ppt_y</p:attrName>
                                        </p:attrNameLst>
                                      </p:cBhvr>
                                      <p:rCtr x="-10990" y="231"/>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4"/>
                    </p:tgtEl>
                  </p:cond>
                </p:stCondLst>
                <p:endSync evt="end" delay="0">
                  <p:rtn val="all"/>
                </p:endSync>
                <p:childTnLst>
                  <p:par>
                    <p:cTn id="8" fill="hold">
                      <p:stCondLst>
                        <p:cond delay="0"/>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22019 -0.00139 L -0.0009 -0.0007 " pathEditMode="fixed" rAng="0" ptsTypes="AA">
                                      <p:cBhvr>
                                        <p:cTn id="11" dur="1000" fill="hold"/>
                                        <p:tgtEl>
                                          <p:spTgt spid="164"/>
                                        </p:tgtEl>
                                        <p:attrNameLst>
                                          <p:attrName>ppt_x</p:attrName>
                                          <p:attrName>ppt_y</p:attrName>
                                        </p:attrNameLst>
                                      </p:cBhvr>
                                      <p:rCtr x="10990" y="0"/>
                                    </p:animMotion>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3.33333E-6 -0.00092 L -0.22019 -0.00139 " pathEditMode="relative" rAng="0" ptsTypes="AA">
                                      <p:cBhvr>
                                        <p:cTn id="15" dur="1000" fill="hold"/>
                                        <p:tgtEl>
                                          <p:spTgt spid="164"/>
                                        </p:tgtEl>
                                        <p:attrNameLst>
                                          <p:attrName>ppt_x</p:attrName>
                                          <p:attrName>ppt_y</p:attrName>
                                        </p:attrNameLst>
                                      </p:cBhvr>
                                      <p:rCtr x="-10990" y="-23"/>
                                    </p:animMotion>
                                  </p:childTnLst>
                                </p:cTn>
                              </p:par>
                            </p:childTnLst>
                          </p:cTn>
                        </p:par>
                      </p:childTnLst>
                    </p:cTn>
                  </p:par>
                </p:childTnLst>
              </p:cTn>
              <p:nextCondLst>
                <p:cond evt="onClick" delay="0">
                  <p:tgtEl>
                    <p:spTgt spid="164"/>
                  </p:tgtEl>
                </p:cond>
              </p:nextCondLst>
            </p:seq>
            <p:seq concurrent="1" nextAc="seek">
              <p:cTn id="16" restart="whenNotActive" fill="hold" evtFilter="cancelBubble" nodeType="interactiveSeq">
                <p:stCondLst>
                  <p:cond evt="onClick" delay="0">
                    <p:tgtEl>
                      <p:spTgt spid="33"/>
                    </p:tgtEl>
                  </p:cond>
                </p:stCondLst>
                <p:endSync evt="end" delay="0">
                  <p:rtn val="all"/>
                </p:endSync>
                <p:childTnLst>
                  <p:par>
                    <p:cTn id="17" fill="hold">
                      <p:stCondLst>
                        <p:cond delay="0"/>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xit" presetSubtype="1" fill="hold" grpId="1" nodeType="clickEffect">
                                  <p:stCondLst>
                                    <p:cond delay="0"/>
                                  </p:stCondLst>
                                  <p:childTnLst>
                                    <p:animEffect transition="out" filter="wheel(1)">
                                      <p:cBhvr>
                                        <p:cTn id="46" dur="200"/>
                                        <p:tgtEl>
                                          <p:spTgt spid="30"/>
                                        </p:tgtEl>
                                      </p:cBhvr>
                                    </p:animEffect>
                                    <p:set>
                                      <p:cBhvr>
                                        <p:cTn id="47" dur="1" fill="hold">
                                          <p:stCondLst>
                                            <p:cond delay="199"/>
                                          </p:stCondLst>
                                        </p:cTn>
                                        <p:tgtEl>
                                          <p:spTgt spid="30"/>
                                        </p:tgtEl>
                                        <p:attrNameLst>
                                          <p:attrName>style.visibility</p:attrName>
                                        </p:attrNameLst>
                                      </p:cBhvr>
                                      <p:to>
                                        <p:strVal val="hidden"/>
                                      </p:to>
                                    </p:set>
                                  </p:childTnLst>
                                </p:cTn>
                              </p:par>
                            </p:childTnLst>
                          </p:cTn>
                        </p:par>
                        <p:par>
                          <p:cTn id="48" fill="hold">
                            <p:stCondLst>
                              <p:cond delay="200"/>
                            </p:stCondLst>
                            <p:childTnLst>
                              <p:par>
                                <p:cTn id="49" presetID="21" presetClass="exit" presetSubtype="1" fill="hold" grpId="1" nodeType="afterEffect">
                                  <p:stCondLst>
                                    <p:cond delay="0"/>
                                  </p:stCondLst>
                                  <p:childTnLst>
                                    <p:animEffect transition="out" filter="wheel(1)">
                                      <p:cBhvr>
                                        <p:cTn id="50" dur="200"/>
                                        <p:tgtEl>
                                          <p:spTgt spid="31"/>
                                        </p:tgtEl>
                                      </p:cBhvr>
                                    </p:animEffect>
                                    <p:set>
                                      <p:cBhvr>
                                        <p:cTn id="51" dur="1" fill="hold">
                                          <p:stCondLst>
                                            <p:cond delay="199"/>
                                          </p:stCondLst>
                                        </p:cTn>
                                        <p:tgtEl>
                                          <p:spTgt spid="31"/>
                                        </p:tgtEl>
                                        <p:attrNameLst>
                                          <p:attrName>style.visibility</p:attrName>
                                        </p:attrNameLst>
                                      </p:cBhvr>
                                      <p:to>
                                        <p:strVal val="hidden"/>
                                      </p:to>
                                    </p:set>
                                  </p:childTnLst>
                                </p:cTn>
                              </p:par>
                            </p:childTnLst>
                          </p:cTn>
                        </p:par>
                        <p:par>
                          <p:cTn id="52" fill="hold">
                            <p:stCondLst>
                              <p:cond delay="400"/>
                            </p:stCondLst>
                            <p:childTnLst>
                              <p:par>
                                <p:cTn id="53" presetID="21" presetClass="exit" presetSubtype="1" fill="hold" grpId="1" nodeType="afterEffect">
                                  <p:stCondLst>
                                    <p:cond delay="0"/>
                                  </p:stCondLst>
                                  <p:childTnLst>
                                    <p:animEffect transition="out" filter="wheel(1)">
                                      <p:cBhvr>
                                        <p:cTn id="54" dur="200"/>
                                        <p:tgtEl>
                                          <p:spTgt spid="29"/>
                                        </p:tgtEl>
                                      </p:cBhvr>
                                    </p:animEffect>
                                    <p:set>
                                      <p:cBhvr>
                                        <p:cTn id="55" dur="1" fill="hold">
                                          <p:stCondLst>
                                            <p:cond delay="199"/>
                                          </p:stCondLst>
                                        </p:cTn>
                                        <p:tgtEl>
                                          <p:spTgt spid="29"/>
                                        </p:tgtEl>
                                        <p:attrNameLst>
                                          <p:attrName>style.visibility</p:attrName>
                                        </p:attrNameLst>
                                      </p:cBhvr>
                                      <p:to>
                                        <p:strVal val="hidden"/>
                                      </p:to>
                                    </p:set>
                                  </p:childTnLst>
                                </p:cTn>
                              </p:par>
                            </p:childTnLst>
                          </p:cTn>
                        </p:par>
                        <p:par>
                          <p:cTn id="56" fill="hold">
                            <p:stCondLst>
                              <p:cond delay="600"/>
                            </p:stCondLst>
                            <p:childTnLst>
                              <p:par>
                                <p:cTn id="57" presetID="21" presetClass="exit" presetSubtype="1" fill="hold" grpId="1" nodeType="afterEffect">
                                  <p:stCondLst>
                                    <p:cond delay="0"/>
                                  </p:stCondLst>
                                  <p:childTnLst>
                                    <p:animEffect transition="out" filter="wheel(1)">
                                      <p:cBhvr>
                                        <p:cTn id="58" dur="200"/>
                                        <p:tgtEl>
                                          <p:spTgt spid="28"/>
                                        </p:tgtEl>
                                      </p:cBhvr>
                                    </p:animEffect>
                                    <p:set>
                                      <p:cBhvr>
                                        <p:cTn id="59" dur="1" fill="hold">
                                          <p:stCondLst>
                                            <p:cond delay="199"/>
                                          </p:stCondLst>
                                        </p:cTn>
                                        <p:tgtEl>
                                          <p:spTgt spid="28"/>
                                        </p:tgtEl>
                                        <p:attrNameLst>
                                          <p:attrName>style.visibility</p:attrName>
                                        </p:attrNameLst>
                                      </p:cBhvr>
                                      <p:to>
                                        <p:strVal val="hidden"/>
                                      </p:to>
                                    </p:set>
                                  </p:childTnLst>
                                </p:cTn>
                              </p:par>
                            </p:childTnLst>
                          </p:cTn>
                        </p:par>
                        <p:par>
                          <p:cTn id="60" fill="hold">
                            <p:stCondLst>
                              <p:cond delay="800"/>
                            </p:stCondLst>
                            <p:childTnLst>
                              <p:par>
                                <p:cTn id="61" presetID="21" presetClass="exit" presetSubtype="1" fill="hold" grpId="1" nodeType="afterEffect">
                                  <p:stCondLst>
                                    <p:cond delay="0"/>
                                  </p:stCondLst>
                                  <p:childTnLst>
                                    <p:animEffect transition="out" filter="wheel(1)">
                                      <p:cBhvr>
                                        <p:cTn id="62" dur="200"/>
                                        <p:tgtEl>
                                          <p:spTgt spid="32"/>
                                        </p:tgtEl>
                                      </p:cBhvr>
                                    </p:animEffect>
                                    <p:set>
                                      <p:cBhvr>
                                        <p:cTn id="63" dur="1" fill="hold">
                                          <p:stCondLst>
                                            <p:cond delay="199"/>
                                          </p:stCondLst>
                                        </p:cTn>
                                        <p:tgtEl>
                                          <p:spTgt spid="32"/>
                                        </p:tgtEl>
                                        <p:attrNameLst>
                                          <p:attrName>style.visibility</p:attrName>
                                        </p:attrNameLst>
                                      </p:cBhvr>
                                      <p:to>
                                        <p:strVal val="hidden"/>
                                      </p:to>
                                    </p:set>
                                  </p:childTnLst>
                                </p:cTn>
                              </p:par>
                            </p:childTnLst>
                          </p:cTn>
                        </p:par>
                        <p:par>
                          <p:cTn id="64" fill="hold">
                            <p:stCondLst>
                              <p:cond delay="1000"/>
                            </p:stCondLst>
                            <p:childTnLst>
                              <p:par>
                                <p:cTn id="65" presetID="21" presetClass="exit" presetSubtype="1" fill="hold" grpId="1" nodeType="afterEffect">
                                  <p:stCondLst>
                                    <p:cond delay="0"/>
                                  </p:stCondLst>
                                  <p:childTnLst>
                                    <p:animEffect transition="out" filter="wheel(1)">
                                      <p:cBhvr>
                                        <p:cTn id="66" dur="300"/>
                                        <p:tgtEl>
                                          <p:spTgt spid="36"/>
                                        </p:tgtEl>
                                      </p:cBhvr>
                                    </p:animEffect>
                                    <p:set>
                                      <p:cBhvr>
                                        <p:cTn id="67" dur="1" fill="hold">
                                          <p:stCondLst>
                                            <p:cond delay="299"/>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33"/>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6" grpId="0" animBg="1"/>
      <p:bldP spid="3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514725" y="0"/>
            <a:ext cx="5162550" cy="432547"/>
          </a:xfrm>
        </p:spPr>
        <p:txBody>
          <a:bodyPr>
            <a:normAutofit fontScale="90000"/>
          </a:bodyPr>
          <a:lstStyle/>
          <a:p>
            <a:r>
              <a:rPr lang="it-IT" sz="3200" dirty="0"/>
              <a:t>Requirement Engineering (2)</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7" name="Group 6">
            <a:extLst>
              <a:ext uri="{FF2B5EF4-FFF2-40B4-BE49-F238E27FC236}">
                <a16:creationId xmlns:a16="http://schemas.microsoft.com/office/drawing/2014/main" id="{8E59E001-1656-495F-A853-E60DBB2B8B7A}"/>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902054DF-B9E3-4E4B-9BBC-045F76CD92D8}"/>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5A6BB4A6-4196-477F-93C3-F343A211E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3" name="Rectangle 2">
            <a:extLst>
              <a:ext uri="{FF2B5EF4-FFF2-40B4-BE49-F238E27FC236}">
                <a16:creationId xmlns:a16="http://schemas.microsoft.com/office/drawing/2014/main" id="{9A987377-2F1D-4E97-BDE5-DE1596101A2E}"/>
              </a:ext>
            </a:extLst>
          </p:cNvPr>
          <p:cNvSpPr/>
          <p:nvPr/>
        </p:nvSpPr>
        <p:spPr>
          <a:xfrm>
            <a:off x="496112" y="413092"/>
            <a:ext cx="11524886" cy="2862322"/>
          </a:xfrm>
          <a:prstGeom prst="rect">
            <a:avLst/>
          </a:prstGeom>
        </p:spPr>
        <p:txBody>
          <a:bodyPr wrap="square">
            <a:spAutoFit/>
          </a:bodyPr>
          <a:lstStyle/>
          <a:p>
            <a:r>
              <a:rPr lang="it-IT" dirty="0"/>
              <a:t>E’ qualcosa di altamente intellettuale e creativo, basato su giudizi delle persone</a:t>
            </a:r>
          </a:p>
          <a:p>
            <a:r>
              <a:rPr lang="it-IT" dirty="0"/>
              <a:t>I requisiti sono complessi e ambigui, il cliente non sa bene, dall’inizio, cosa deve fare il software quindi le richieste variano nel tempo. Bisogna quindi stilare dei documenti non ambigui che facciano accordare cliente e progettista per non avere problemi in futuro.</a:t>
            </a:r>
          </a:p>
          <a:p>
            <a:endParaRPr lang="it-IT" dirty="0"/>
          </a:p>
          <a:p>
            <a:r>
              <a:rPr lang="it-IT" b="1" dirty="0"/>
              <a:t>Def. Requisiti</a:t>
            </a:r>
            <a:r>
              <a:rPr lang="it-IT" dirty="0"/>
              <a:t>: </a:t>
            </a:r>
          </a:p>
          <a:p>
            <a:r>
              <a:rPr lang="it-IT" dirty="0"/>
              <a:t>1. Una condizione o capacità necessaria per risolvere un problema o raggiungere un obbiettivo.</a:t>
            </a:r>
          </a:p>
          <a:p>
            <a:r>
              <a:rPr lang="it-IT" dirty="0"/>
              <a:t>2. Una condizione o capacità che deve essere soddisfatta o posseduta da un sistema o componente </a:t>
            </a:r>
          </a:p>
          <a:p>
            <a:r>
              <a:rPr lang="it-IT" dirty="0"/>
              <a:t>di sistema per soddisfare un contratto, uno standard, una specifica o altro documenti formalmente imposti.</a:t>
            </a:r>
          </a:p>
          <a:p>
            <a:r>
              <a:rPr lang="it-IT" b="1" dirty="0"/>
              <a:t>Requisiti Software</a:t>
            </a:r>
            <a:r>
              <a:rPr lang="it-IT" dirty="0"/>
              <a:t>: cosa deve fare il sistema + vincoli operativi</a:t>
            </a:r>
          </a:p>
        </p:txBody>
      </p:sp>
      <p:pic>
        <p:nvPicPr>
          <p:cNvPr id="6" name="Picture 5">
            <a:extLst>
              <a:ext uri="{FF2B5EF4-FFF2-40B4-BE49-F238E27FC236}">
                <a16:creationId xmlns:a16="http://schemas.microsoft.com/office/drawing/2014/main" id="{767678E3-D19F-4E54-B813-CA8154F4CFA7}"/>
              </a:ext>
            </a:extLst>
          </p:cNvPr>
          <p:cNvPicPr>
            <a:picLocks noChangeAspect="1"/>
          </p:cNvPicPr>
          <p:nvPr/>
        </p:nvPicPr>
        <p:blipFill>
          <a:blip r:embed="rId5"/>
          <a:stretch>
            <a:fillRect/>
          </a:stretch>
        </p:blipFill>
        <p:spPr>
          <a:xfrm>
            <a:off x="10305940" y="1557474"/>
            <a:ext cx="1339074" cy="2338752"/>
          </a:xfrm>
          <a:prstGeom prst="rect">
            <a:avLst/>
          </a:prstGeom>
        </p:spPr>
      </p:pic>
      <p:sp>
        <p:nvSpPr>
          <p:cNvPr id="11" name="Rectangle 10">
            <a:extLst>
              <a:ext uri="{FF2B5EF4-FFF2-40B4-BE49-F238E27FC236}">
                <a16:creationId xmlns:a16="http://schemas.microsoft.com/office/drawing/2014/main" id="{57F1D576-6522-4E88-A6B7-3F0B623D88B4}"/>
              </a:ext>
            </a:extLst>
          </p:cNvPr>
          <p:cNvSpPr/>
          <p:nvPr/>
        </p:nvSpPr>
        <p:spPr>
          <a:xfrm>
            <a:off x="9764857" y="3917379"/>
            <a:ext cx="2421241" cy="2308324"/>
          </a:xfrm>
          <a:prstGeom prst="rect">
            <a:avLst/>
          </a:prstGeom>
        </p:spPr>
        <p:txBody>
          <a:bodyPr wrap="square">
            <a:spAutoFit/>
          </a:bodyPr>
          <a:lstStyle/>
          <a:p>
            <a:pPr algn="ctr"/>
            <a:r>
              <a:rPr lang="it-IT" sz="1200" dirty="0"/>
              <a:t>“When children are present” (In presenza di bambini), cosa significa “essere presenti”? </a:t>
            </a:r>
          </a:p>
          <a:p>
            <a:pPr algn="ctr"/>
            <a:r>
              <a:rPr lang="it-IT" sz="1200" dirty="0"/>
              <a:t>I bambini sono presenti solo in orario scolastico siccome c’è una scuola? Oppure serve un sensore per vedere la prossimità in un range di 5 metri?</a:t>
            </a:r>
          </a:p>
          <a:p>
            <a:pPr algn="ctr"/>
            <a:r>
              <a:rPr lang="it-IT" sz="1200" dirty="0"/>
              <a:t>E se c’è un solo bambino? Possiamo investirlo?</a:t>
            </a:r>
          </a:p>
          <a:p>
            <a:pPr algn="ctr"/>
            <a:r>
              <a:rPr lang="it-IT" sz="1200" dirty="0"/>
              <a:t>Come si rappresenta un bambino? Dall’altezza? Allora una persona bassa è un bambino?</a:t>
            </a:r>
          </a:p>
        </p:txBody>
      </p:sp>
      <p:grpSp>
        <p:nvGrpSpPr>
          <p:cNvPr id="37" name="Group 36">
            <a:extLst>
              <a:ext uri="{FF2B5EF4-FFF2-40B4-BE49-F238E27FC236}">
                <a16:creationId xmlns:a16="http://schemas.microsoft.com/office/drawing/2014/main" id="{1E0EC899-878E-43BA-9808-82EF4019F394}"/>
              </a:ext>
            </a:extLst>
          </p:cNvPr>
          <p:cNvGrpSpPr/>
          <p:nvPr/>
        </p:nvGrpSpPr>
        <p:grpSpPr>
          <a:xfrm>
            <a:off x="496111" y="3201897"/>
            <a:ext cx="11512217" cy="3439421"/>
            <a:chOff x="496111" y="3432847"/>
            <a:chExt cx="11512217" cy="3439421"/>
          </a:xfrm>
        </p:grpSpPr>
        <p:sp>
          <p:nvSpPr>
            <p:cNvPr id="4" name="Rectangle 3">
              <a:extLst>
                <a:ext uri="{FF2B5EF4-FFF2-40B4-BE49-F238E27FC236}">
                  <a16:creationId xmlns:a16="http://schemas.microsoft.com/office/drawing/2014/main" id="{5D865D68-EE0B-48C6-A324-405668E7E0ED}"/>
                </a:ext>
              </a:extLst>
            </p:cNvPr>
            <p:cNvSpPr/>
            <p:nvPr/>
          </p:nvSpPr>
          <p:spPr>
            <a:xfrm>
              <a:off x="507688" y="3432847"/>
              <a:ext cx="11500640" cy="3416320"/>
            </a:xfrm>
            <a:prstGeom prst="rect">
              <a:avLst/>
            </a:prstGeom>
          </p:spPr>
          <p:txBody>
            <a:bodyPr wrap="square">
              <a:spAutoFit/>
            </a:bodyPr>
            <a:lstStyle/>
            <a:p>
              <a:r>
                <a:rPr lang="it-IT" dirty="0"/>
                <a:t>L’Ingegneria dei Requisiti comprende tutte le attività che si occupano di requisiti:</a:t>
              </a:r>
            </a:p>
            <a:p>
              <a:endParaRPr lang="it-IT" dirty="0"/>
            </a:p>
            <a:p>
              <a:r>
                <a:rPr lang="it-IT" dirty="0"/>
                <a:t>		Raccolta dei requisiti</a:t>
              </a:r>
            </a:p>
            <a:p>
              <a:endParaRPr lang="it-IT" dirty="0"/>
            </a:p>
            <a:p>
              <a:endParaRPr lang="it-IT" dirty="0"/>
            </a:p>
            <a:p>
              <a:r>
                <a:rPr lang="it-IT" dirty="0"/>
                <a:t>		  Analisi dei requisiti</a:t>
              </a:r>
            </a:p>
            <a:p>
              <a:endParaRPr lang="it-IT" dirty="0"/>
            </a:p>
            <a:p>
              <a:endParaRPr lang="it-IT" dirty="0"/>
            </a:p>
            <a:p>
              <a:r>
                <a:rPr lang="it-IT" dirty="0"/>
                <a:t>	   Documentazione dei requisiti</a:t>
              </a:r>
            </a:p>
            <a:p>
              <a:endParaRPr lang="it-IT" dirty="0"/>
            </a:p>
            <a:p>
              <a:endParaRPr lang="it-IT" dirty="0"/>
            </a:p>
            <a:p>
              <a:r>
                <a:rPr lang="it-IT" dirty="0"/>
                <a:t>            Verifica e Validazione dei requisiti</a:t>
              </a:r>
            </a:p>
          </p:txBody>
        </p:sp>
        <p:pic>
          <p:nvPicPr>
            <p:cNvPr id="12" name="Picture 11">
              <a:extLst>
                <a:ext uri="{FF2B5EF4-FFF2-40B4-BE49-F238E27FC236}">
                  <a16:creationId xmlns:a16="http://schemas.microsoft.com/office/drawing/2014/main" id="{48A59C05-4A4C-4DEC-9256-07A362377E2E}"/>
                </a:ext>
              </a:extLst>
            </p:cNvPr>
            <p:cNvPicPr>
              <a:picLocks noChangeAspect="1"/>
            </p:cNvPicPr>
            <p:nvPr/>
          </p:nvPicPr>
          <p:blipFill rotWithShape="1">
            <a:blip r:embed="rId6"/>
            <a:srcRect l="39283"/>
            <a:stretch/>
          </p:blipFill>
          <p:spPr>
            <a:xfrm>
              <a:off x="4617050" y="3807634"/>
              <a:ext cx="3637950" cy="3064634"/>
            </a:xfrm>
            <a:prstGeom prst="rect">
              <a:avLst/>
            </a:prstGeom>
          </p:spPr>
        </p:pic>
        <p:cxnSp>
          <p:nvCxnSpPr>
            <p:cNvPr id="15" name="Straight Connector 14">
              <a:extLst>
                <a:ext uri="{FF2B5EF4-FFF2-40B4-BE49-F238E27FC236}">
                  <a16:creationId xmlns:a16="http://schemas.microsoft.com/office/drawing/2014/main" id="{E59750EB-908E-4676-86A2-33D461E8751A}"/>
                </a:ext>
              </a:extLst>
            </p:cNvPr>
            <p:cNvCxnSpPr>
              <a:cxnSpLocks/>
            </p:cNvCxnSpPr>
            <p:nvPr/>
          </p:nvCxnSpPr>
          <p:spPr>
            <a:xfrm>
              <a:off x="496111" y="4480734"/>
              <a:ext cx="759378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84FEEDA-0FE5-4DC5-9887-777C5C6EF659}"/>
                </a:ext>
              </a:extLst>
            </p:cNvPr>
            <p:cNvCxnSpPr>
              <a:cxnSpLocks/>
            </p:cNvCxnSpPr>
            <p:nvPr/>
          </p:nvCxnSpPr>
          <p:spPr>
            <a:xfrm>
              <a:off x="507688" y="5268134"/>
              <a:ext cx="7582212"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C008D1B-F955-4B54-94C5-5EFB88DD70A6}"/>
                </a:ext>
              </a:extLst>
            </p:cNvPr>
            <p:cNvCxnSpPr>
              <a:cxnSpLocks/>
            </p:cNvCxnSpPr>
            <p:nvPr/>
          </p:nvCxnSpPr>
          <p:spPr>
            <a:xfrm>
              <a:off x="507688" y="6168958"/>
              <a:ext cx="7582212" cy="0"/>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a:extLst>
              <a:ext uri="{FF2B5EF4-FFF2-40B4-BE49-F238E27FC236}">
                <a16:creationId xmlns:a16="http://schemas.microsoft.com/office/drawing/2014/main" id="{6AE67F46-F504-46E7-BAFE-64FDD88C1240}"/>
              </a:ext>
            </a:extLst>
          </p:cNvPr>
          <p:cNvGrpSpPr/>
          <p:nvPr/>
        </p:nvGrpSpPr>
        <p:grpSpPr>
          <a:xfrm>
            <a:off x="11147899" y="6168958"/>
            <a:ext cx="729574" cy="570689"/>
            <a:chOff x="11147899" y="6168958"/>
            <a:chExt cx="729574" cy="570689"/>
          </a:xfrm>
        </p:grpSpPr>
        <p:sp>
          <p:nvSpPr>
            <p:cNvPr id="39" name="Rectangle 38">
              <a:extLst>
                <a:ext uri="{FF2B5EF4-FFF2-40B4-BE49-F238E27FC236}">
                  <a16:creationId xmlns:a16="http://schemas.microsoft.com/office/drawing/2014/main" id="{53C5C475-F012-404E-9028-589FB1457F9D}"/>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0" name="Graphic 39" descr="Back RTL">
              <a:hlinkClick r:id="rId7" action="ppaction://hlinksldjump"/>
              <a:extLst>
                <a:ext uri="{FF2B5EF4-FFF2-40B4-BE49-F238E27FC236}">
                  <a16:creationId xmlns:a16="http://schemas.microsoft.com/office/drawing/2014/main" id="{ACC1FC56-5562-4627-9BEA-D12F1D1E66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1186629534"/>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514725" y="0"/>
            <a:ext cx="5162550" cy="432547"/>
          </a:xfrm>
        </p:spPr>
        <p:txBody>
          <a:bodyPr>
            <a:normAutofit fontScale="90000"/>
          </a:bodyPr>
          <a:lstStyle/>
          <a:p>
            <a:r>
              <a:rPr lang="it-IT" sz="3200" dirty="0"/>
              <a:t>Requirement Engineering (3)</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7" name="Group 6">
            <a:extLst>
              <a:ext uri="{FF2B5EF4-FFF2-40B4-BE49-F238E27FC236}">
                <a16:creationId xmlns:a16="http://schemas.microsoft.com/office/drawing/2014/main" id="{8E59E001-1656-495F-A853-E60DBB2B8B7A}"/>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902054DF-B9E3-4E4B-9BBC-045F76CD92D8}"/>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5A6BB4A6-4196-477F-93C3-F343A211E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5" name="Rectangle 4">
            <a:extLst>
              <a:ext uri="{FF2B5EF4-FFF2-40B4-BE49-F238E27FC236}">
                <a16:creationId xmlns:a16="http://schemas.microsoft.com/office/drawing/2014/main" id="{662140C7-ACB4-45E2-A093-4C689AADE4C4}"/>
              </a:ext>
            </a:extLst>
          </p:cNvPr>
          <p:cNvSpPr/>
          <p:nvPr/>
        </p:nvSpPr>
        <p:spPr>
          <a:xfrm>
            <a:off x="155601" y="407793"/>
            <a:ext cx="12065229" cy="1754326"/>
          </a:xfrm>
          <a:prstGeom prst="rect">
            <a:avLst/>
          </a:prstGeom>
        </p:spPr>
        <p:txBody>
          <a:bodyPr wrap="square">
            <a:spAutoFit/>
          </a:bodyPr>
          <a:lstStyle/>
          <a:p>
            <a:r>
              <a:rPr lang="it-IT" dirty="0"/>
              <a:t>1. Raccolta dei Requisiti • Vengono intervistati gli stakeholders (parti interessate) per avere un insieme di requisiti del nuovo sistema</a:t>
            </a:r>
          </a:p>
          <a:p>
            <a:r>
              <a:rPr lang="it-IT" dirty="0"/>
              <a:t>2. Analisi dei Requisiti • Le informazioni raccolte vengono organizzate in un documento, con supporto di diagrammi di alto livello (UML Use Cases + Cockburn + Mock-up)</a:t>
            </a:r>
          </a:p>
          <a:p>
            <a:r>
              <a:rPr lang="it-IT" dirty="0"/>
              <a:t>3. Specifica dei Requisiti • I requisiti riorganizzati nella fase di analisi vengono formalizzati per mezzo di</a:t>
            </a:r>
          </a:p>
          <a:p>
            <a:r>
              <a:rPr lang="it-IT" dirty="0"/>
              <a:t>opportuni linguaggi di modellazione (UML Class – Sequence – Activity – Statechart Diagrams)</a:t>
            </a:r>
          </a:p>
          <a:p>
            <a:r>
              <a:rPr lang="it-IT" dirty="0"/>
              <a:t>4. Convalida dei requisiti • Si controlla che effettivamente i requisiti definiscano il sistema che il cliente voleva</a:t>
            </a:r>
          </a:p>
        </p:txBody>
      </p:sp>
      <p:sp>
        <p:nvSpPr>
          <p:cNvPr id="9" name="Rectangle 8">
            <a:extLst>
              <a:ext uri="{FF2B5EF4-FFF2-40B4-BE49-F238E27FC236}">
                <a16:creationId xmlns:a16="http://schemas.microsoft.com/office/drawing/2014/main" id="{4102787B-C658-4EF9-9093-96B301FC390A}"/>
              </a:ext>
            </a:extLst>
          </p:cNvPr>
          <p:cNvSpPr/>
          <p:nvPr/>
        </p:nvSpPr>
        <p:spPr>
          <a:xfrm>
            <a:off x="171002" y="2301974"/>
            <a:ext cx="11966830" cy="3416320"/>
          </a:xfrm>
          <a:prstGeom prst="rect">
            <a:avLst/>
          </a:prstGeom>
        </p:spPr>
        <p:txBody>
          <a:bodyPr wrap="square">
            <a:spAutoFit/>
          </a:bodyPr>
          <a:lstStyle/>
          <a:p>
            <a:r>
              <a:rPr lang="it-IT" b="1" dirty="0"/>
              <a:t>Requirement Elicitation (Raccolta dei requisiti)</a:t>
            </a:r>
          </a:p>
          <a:p>
            <a:r>
              <a:rPr lang="it-IT" dirty="0"/>
              <a:t>La raccolta dei requisiti è considerata l’attività più difficile, perché richiede la collaborazione tra più gruppi di partecipanti con differenti background.</a:t>
            </a:r>
          </a:p>
          <a:p>
            <a:r>
              <a:rPr lang="it-IT" dirty="0"/>
              <a:t>Il cliente e gli utenti finali sono esperti nel loro dominio, con la propria terminologia, e hanno una idea generale (spesso vaga) di cosa il sistema debba fare, al contrario, gli sviluppatori hanno esperienza nel produrre sistemi software, ma hanno una conoscenza limitata del dominio di applicazione.</a:t>
            </a:r>
          </a:p>
          <a:p>
            <a:r>
              <a:rPr lang="it-IT" dirty="0"/>
              <a:t>La raccolta dei requisiti si focalizza sul punto di vista dell’utente e definisce i “boundary” (confini) del sistema da sviluppare</a:t>
            </a:r>
          </a:p>
          <a:p>
            <a:r>
              <a:rPr lang="it-IT" dirty="0"/>
              <a:t>Vengono specificati:</a:t>
            </a:r>
          </a:p>
          <a:p>
            <a:r>
              <a:rPr lang="it-IT" dirty="0"/>
              <a:t>• Funzionalità del sistema</a:t>
            </a:r>
          </a:p>
          <a:p>
            <a:r>
              <a:rPr lang="it-IT" dirty="0"/>
              <a:t>• Interazione tra utente e sistema</a:t>
            </a:r>
          </a:p>
          <a:p>
            <a:r>
              <a:rPr lang="it-IT" dirty="0"/>
              <a:t>• Errori che il sistema deve individuare e gestire</a:t>
            </a:r>
          </a:p>
          <a:p>
            <a:r>
              <a:rPr lang="it-IT" dirty="0"/>
              <a:t>• Vincoli e condizioni di utilizzo del sistema</a:t>
            </a:r>
          </a:p>
        </p:txBody>
      </p:sp>
      <p:sp>
        <p:nvSpPr>
          <p:cNvPr id="13" name="Rectangle 12">
            <a:extLst>
              <a:ext uri="{FF2B5EF4-FFF2-40B4-BE49-F238E27FC236}">
                <a16:creationId xmlns:a16="http://schemas.microsoft.com/office/drawing/2014/main" id="{74A0AEF2-ECE4-4193-BB8E-6BEFC900645A}"/>
              </a:ext>
            </a:extLst>
          </p:cNvPr>
          <p:cNvSpPr/>
          <p:nvPr/>
        </p:nvSpPr>
        <p:spPr>
          <a:xfrm>
            <a:off x="5924998" y="4380821"/>
            <a:ext cx="6096000" cy="1477328"/>
          </a:xfrm>
          <a:prstGeom prst="rect">
            <a:avLst/>
          </a:prstGeom>
        </p:spPr>
        <p:txBody>
          <a:bodyPr>
            <a:spAutoFit/>
          </a:bodyPr>
          <a:lstStyle/>
          <a:p>
            <a:r>
              <a:rPr lang="it-IT" dirty="0"/>
              <a:t>Non fanno parte dell’attività di raccolta dei requisiti:</a:t>
            </a:r>
          </a:p>
          <a:p>
            <a:r>
              <a:rPr lang="it-IT" dirty="0"/>
              <a:t>• la selezione delle tecnologie da usare per lo sviluppo</a:t>
            </a:r>
          </a:p>
          <a:p>
            <a:r>
              <a:rPr lang="it-IT" dirty="0"/>
              <a:t>• il progetto del sistema e le metodologie da usare</a:t>
            </a:r>
          </a:p>
          <a:p>
            <a:r>
              <a:rPr lang="it-IT" dirty="0"/>
              <a:t>• .... in generale tutto quello che non è direttamente visibile all’utente</a:t>
            </a:r>
          </a:p>
        </p:txBody>
      </p:sp>
      <p:grpSp>
        <p:nvGrpSpPr>
          <p:cNvPr id="20" name="Group 19">
            <a:extLst>
              <a:ext uri="{FF2B5EF4-FFF2-40B4-BE49-F238E27FC236}">
                <a16:creationId xmlns:a16="http://schemas.microsoft.com/office/drawing/2014/main" id="{6B4B4B8A-D6B1-4E36-9665-32A8EA5AA6E3}"/>
              </a:ext>
            </a:extLst>
          </p:cNvPr>
          <p:cNvGrpSpPr/>
          <p:nvPr/>
        </p:nvGrpSpPr>
        <p:grpSpPr>
          <a:xfrm>
            <a:off x="11147899" y="6168958"/>
            <a:ext cx="729574" cy="570689"/>
            <a:chOff x="11147899" y="6168958"/>
            <a:chExt cx="729574" cy="570689"/>
          </a:xfrm>
        </p:grpSpPr>
        <p:sp>
          <p:nvSpPr>
            <p:cNvPr id="21" name="Rectangle 20">
              <a:extLst>
                <a:ext uri="{FF2B5EF4-FFF2-40B4-BE49-F238E27FC236}">
                  <a16:creationId xmlns:a16="http://schemas.microsoft.com/office/drawing/2014/main" id="{1A363272-B982-450F-9148-6BA8941188DD}"/>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 name="Graphic 21" descr="Back RTL">
              <a:hlinkClick r:id="rId5" action="ppaction://hlinksldjump"/>
              <a:extLst>
                <a:ext uri="{FF2B5EF4-FFF2-40B4-BE49-F238E27FC236}">
                  <a16:creationId xmlns:a16="http://schemas.microsoft.com/office/drawing/2014/main" id="{9F6EB561-77AB-44EF-A836-C86370FF3D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2345334668"/>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514725" y="0"/>
            <a:ext cx="5162550" cy="432547"/>
          </a:xfrm>
        </p:spPr>
        <p:txBody>
          <a:bodyPr>
            <a:normAutofit fontScale="90000"/>
          </a:bodyPr>
          <a:lstStyle/>
          <a:p>
            <a:r>
              <a:rPr lang="it-IT" sz="3200" dirty="0"/>
              <a:t>Requirement Engineering (4)</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7" name="Group 6">
            <a:extLst>
              <a:ext uri="{FF2B5EF4-FFF2-40B4-BE49-F238E27FC236}">
                <a16:creationId xmlns:a16="http://schemas.microsoft.com/office/drawing/2014/main" id="{8E59E001-1656-495F-A853-E60DBB2B8B7A}"/>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902054DF-B9E3-4E4B-9BBC-045F76CD92D8}"/>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5A6BB4A6-4196-477F-93C3-F343A211E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3" name="Rectangle 2">
            <a:extLst>
              <a:ext uri="{FF2B5EF4-FFF2-40B4-BE49-F238E27FC236}">
                <a16:creationId xmlns:a16="http://schemas.microsoft.com/office/drawing/2014/main" id="{AFDA60A7-688B-4928-A923-866658E124B8}"/>
              </a:ext>
            </a:extLst>
          </p:cNvPr>
          <p:cNvSpPr/>
          <p:nvPr/>
        </p:nvSpPr>
        <p:spPr>
          <a:xfrm>
            <a:off x="1023373" y="316393"/>
            <a:ext cx="10145254" cy="5909310"/>
          </a:xfrm>
          <a:prstGeom prst="rect">
            <a:avLst/>
          </a:prstGeom>
        </p:spPr>
        <p:txBody>
          <a:bodyPr wrap="square">
            <a:spAutoFit/>
          </a:bodyPr>
          <a:lstStyle/>
          <a:p>
            <a:r>
              <a:rPr lang="it-IT" dirty="0"/>
              <a:t>Come raccogliere i requisiti: </a:t>
            </a:r>
          </a:p>
          <a:p>
            <a:pPr marL="342900" indent="-342900">
              <a:buAutoNum type="arabicPeriod"/>
            </a:pPr>
            <a:r>
              <a:rPr lang="it-IT"/>
              <a:t>Interviste : Le </a:t>
            </a:r>
            <a:r>
              <a:rPr lang="it-IT" dirty="0"/>
              <a:t>interviste non sempre sono una tecnica efficace per raccogliere requisiti, perché non sempre gli stakeholder sono in grado/vogliono descrivere il loro dominio.</a:t>
            </a:r>
          </a:p>
          <a:p>
            <a:pPr marL="742950" lvl="1" indent="-285750">
              <a:buFontTx/>
              <a:buChar char="-"/>
            </a:pPr>
            <a:r>
              <a:rPr lang="it-IT" dirty="0"/>
              <a:t>Chiuse • Lo stakeholder risponde ad un insieme predefinito di domande</a:t>
            </a:r>
          </a:p>
          <a:p>
            <a:pPr marL="742950" lvl="1" indent="-285750">
              <a:buFontTx/>
              <a:buChar char="-"/>
            </a:pPr>
            <a:r>
              <a:rPr lang="it-IT" dirty="0"/>
              <a:t>Aperte (brainstorming) • Dialogo a ruota libera</a:t>
            </a:r>
          </a:p>
          <a:p>
            <a:r>
              <a:rPr lang="it-IT" dirty="0"/>
              <a:t>2. Scenari: è una descrizione concreta, focalizzata, e informale di una singola caratteristica di un sistema utilizzata da un singolo attore. Es: scenario successo di login…</a:t>
            </a:r>
          </a:p>
          <a:p>
            <a:r>
              <a:rPr lang="it-IT" dirty="0"/>
              <a:t>3. Mock-Up</a:t>
            </a:r>
          </a:p>
          <a:p>
            <a:endParaRPr lang="it-IT" dirty="0"/>
          </a:p>
          <a:p>
            <a:r>
              <a:rPr lang="it-IT" b="1" dirty="0"/>
              <a:t>Problemi sugli obiettivi</a:t>
            </a:r>
          </a:p>
          <a:p>
            <a:r>
              <a:rPr lang="it-IT" dirty="0"/>
              <a:t>• I boundaries del sistema non sono chiari</a:t>
            </a:r>
          </a:p>
          <a:p>
            <a:r>
              <a:rPr lang="it-IT" dirty="0"/>
              <a:t>• Gli Stakeholders forniscono moltissime informazioni irrilevanti</a:t>
            </a:r>
          </a:p>
          <a:p>
            <a:endParaRPr lang="it-IT" dirty="0"/>
          </a:p>
          <a:p>
            <a:r>
              <a:rPr lang="it-IT" b="1" dirty="0"/>
              <a:t>Problemi di comprensione</a:t>
            </a:r>
          </a:p>
          <a:p>
            <a:r>
              <a:rPr lang="it-IT" dirty="0"/>
              <a:t>• Gli StakeHolders non sanno mai esattamente cosa vogliono</a:t>
            </a:r>
          </a:p>
          <a:p>
            <a:r>
              <a:rPr lang="it-IT" dirty="0"/>
              <a:t>• Gli StakeHolders non hanno una visione chiara di possibilità e limiti dei sistemi informativi</a:t>
            </a:r>
          </a:p>
          <a:p>
            <a:r>
              <a:rPr lang="it-IT" dirty="0"/>
              <a:t>• Gli StakeHolders hanno difficoltà a comunicare tutte le loro esigenze</a:t>
            </a:r>
          </a:p>
          <a:p>
            <a:r>
              <a:rPr lang="it-IT" dirty="0"/>
              <a:t>• Il linguaggio naturale è intrinsecamente ambiguo</a:t>
            </a:r>
          </a:p>
          <a:p>
            <a:endParaRPr lang="it-IT" dirty="0"/>
          </a:p>
          <a:p>
            <a:r>
              <a:rPr lang="it-IT" b="1" dirty="0"/>
              <a:t>Problemi di volatilità</a:t>
            </a:r>
          </a:p>
          <a:p>
            <a:r>
              <a:rPr lang="it-IT" dirty="0"/>
              <a:t>• I requisiti possono cambiare di continuo (stima reale: almeno il 25% dei requisiti cambierà durante il progetto)</a:t>
            </a:r>
          </a:p>
        </p:txBody>
      </p:sp>
      <p:grpSp>
        <p:nvGrpSpPr>
          <p:cNvPr id="11" name="Group 10">
            <a:extLst>
              <a:ext uri="{FF2B5EF4-FFF2-40B4-BE49-F238E27FC236}">
                <a16:creationId xmlns:a16="http://schemas.microsoft.com/office/drawing/2014/main" id="{75BA84AE-B686-4375-89DE-95D2585FD842}"/>
              </a:ext>
            </a:extLst>
          </p:cNvPr>
          <p:cNvGrpSpPr/>
          <p:nvPr/>
        </p:nvGrpSpPr>
        <p:grpSpPr>
          <a:xfrm>
            <a:off x="11147899" y="6168958"/>
            <a:ext cx="729574" cy="570689"/>
            <a:chOff x="11147899" y="6168958"/>
            <a:chExt cx="729574" cy="570689"/>
          </a:xfrm>
        </p:grpSpPr>
        <p:sp>
          <p:nvSpPr>
            <p:cNvPr id="12" name="Rectangle 11">
              <a:extLst>
                <a:ext uri="{FF2B5EF4-FFF2-40B4-BE49-F238E27FC236}">
                  <a16:creationId xmlns:a16="http://schemas.microsoft.com/office/drawing/2014/main" id="{561914F1-1E59-430B-A859-6C254B82771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Graphic 13" descr="Back RTL">
              <a:hlinkClick r:id="rId5" action="ppaction://hlinksldjump"/>
              <a:extLst>
                <a:ext uri="{FF2B5EF4-FFF2-40B4-BE49-F238E27FC236}">
                  <a16:creationId xmlns:a16="http://schemas.microsoft.com/office/drawing/2014/main" id="{A101409A-B6E0-4BBD-B736-23F6B8290B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1616761351"/>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514725" y="0"/>
            <a:ext cx="5162550" cy="432547"/>
          </a:xfrm>
        </p:spPr>
        <p:txBody>
          <a:bodyPr>
            <a:normAutofit fontScale="90000"/>
          </a:bodyPr>
          <a:lstStyle/>
          <a:p>
            <a:r>
              <a:rPr lang="it-IT" sz="3200" dirty="0"/>
              <a:t>Requirement Engineering (5)</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7" name="Group 6">
            <a:extLst>
              <a:ext uri="{FF2B5EF4-FFF2-40B4-BE49-F238E27FC236}">
                <a16:creationId xmlns:a16="http://schemas.microsoft.com/office/drawing/2014/main" id="{8E59E001-1656-495F-A853-E60DBB2B8B7A}"/>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902054DF-B9E3-4E4B-9BBC-045F76CD92D8}"/>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5A6BB4A6-4196-477F-93C3-F343A211E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3" name="Rectangle 2">
            <a:extLst>
              <a:ext uri="{FF2B5EF4-FFF2-40B4-BE49-F238E27FC236}">
                <a16:creationId xmlns:a16="http://schemas.microsoft.com/office/drawing/2014/main" id="{AFDA60A7-688B-4928-A923-866658E124B8}"/>
              </a:ext>
            </a:extLst>
          </p:cNvPr>
          <p:cNvSpPr/>
          <p:nvPr/>
        </p:nvSpPr>
        <p:spPr>
          <a:xfrm>
            <a:off x="496111" y="316393"/>
            <a:ext cx="11695889" cy="5355312"/>
          </a:xfrm>
          <a:prstGeom prst="rect">
            <a:avLst/>
          </a:prstGeom>
        </p:spPr>
        <p:txBody>
          <a:bodyPr wrap="square">
            <a:spAutoFit/>
          </a:bodyPr>
          <a:lstStyle/>
          <a:p>
            <a:r>
              <a:rPr lang="it-IT" b="1" dirty="0"/>
              <a:t>Tipologie di requisiti</a:t>
            </a:r>
          </a:p>
          <a:p>
            <a:r>
              <a:rPr lang="it-IT" dirty="0"/>
              <a:t>Livello di Dettaglio</a:t>
            </a:r>
          </a:p>
          <a:p>
            <a:r>
              <a:rPr lang="it-IT" b="1" dirty="0"/>
              <a:t>• Requisiti Utente</a:t>
            </a:r>
            <a:r>
              <a:rPr lang="it-IT" dirty="0"/>
              <a:t>: Descrivono l’insieme di funzionalità richieste al sistema e i vincoli operativi del sistema. Scritti in linguaggio naturale. Il punto di vista è quello dell’Utente, che li sottopone a un possibile Sviluppatore per ottenere una offerta.</a:t>
            </a:r>
          </a:p>
          <a:p>
            <a:r>
              <a:rPr lang="it-IT" b="1" dirty="0"/>
              <a:t>• Requisiti di Sistema</a:t>
            </a:r>
            <a:r>
              <a:rPr lang="it-IT" dirty="0"/>
              <a:t>: Formulazione dettagliata, strutturata, e testabile di servizi e vincoli. Scritti in linguaggio naturale, notazioni semi-formali e linguaggi formali. Il punto di vista è quello dello Sviluppatore, che li puo’ usare anche per il contratto con il Cliente.</a:t>
            </a:r>
          </a:p>
          <a:p>
            <a:endParaRPr lang="it-IT" dirty="0"/>
          </a:p>
          <a:p>
            <a:r>
              <a:rPr lang="it-IT" dirty="0"/>
              <a:t>Un requisito utente ➔ molti requisiti di sistema</a:t>
            </a:r>
          </a:p>
          <a:p>
            <a:r>
              <a:rPr lang="it-IT" dirty="0"/>
              <a:t>Es: L’utente deve poter prenotare l’esame ➔ Deve esserci sistema di login, deve esserci sistema di inserire nuovi esami…</a:t>
            </a:r>
          </a:p>
          <a:p>
            <a:endParaRPr lang="it-IT" dirty="0"/>
          </a:p>
          <a:p>
            <a:r>
              <a:rPr lang="it-IT" dirty="0"/>
              <a:t>Tipo di Requisito rappresentato</a:t>
            </a:r>
          </a:p>
          <a:p>
            <a:r>
              <a:rPr lang="it-IT" b="1" dirty="0"/>
              <a:t>• Requisiti Funzionali: </a:t>
            </a:r>
            <a:r>
              <a:rPr lang="it-IT" dirty="0"/>
              <a:t>descrivono le funzionalità offerte dal sistema “Quando l’utente richiede la visualizzazione dell’estratto conto... allora il sistema deve ...”</a:t>
            </a:r>
          </a:p>
          <a:p>
            <a:r>
              <a:rPr lang="it-IT" b="1" dirty="0"/>
              <a:t>• Requisiti Non Funzionali: </a:t>
            </a:r>
            <a:r>
              <a:rPr lang="it-IT" dirty="0"/>
              <a:t>descrivono vincoli sui servizi offerti dal sistema, e sullo stesso processo di sviluppo “La visualizzazione dell’estratto conto deve avvenire entro 4 secondi dalla sua richiesta”</a:t>
            </a:r>
          </a:p>
          <a:p>
            <a:r>
              <a:rPr lang="it-IT" b="1" dirty="0"/>
              <a:t>• Requisiti di Dominio: </a:t>
            </a:r>
            <a:r>
              <a:rPr lang="it-IT" dirty="0"/>
              <a:t>riflettono vincoli generali del dominio applicativo, non sempre esplicitati (rispettare normative es: privacy) “L’accesso alla cassa continua da parte dell’addetto bancario al rifornimento deve avvenire secondo le consuete procedure di sicurezza a doppia-chiave”</a:t>
            </a:r>
          </a:p>
        </p:txBody>
      </p:sp>
      <p:sp>
        <p:nvSpPr>
          <p:cNvPr id="4" name="Rectangle 3">
            <a:extLst>
              <a:ext uri="{FF2B5EF4-FFF2-40B4-BE49-F238E27FC236}">
                <a16:creationId xmlns:a16="http://schemas.microsoft.com/office/drawing/2014/main" id="{083932B8-E431-4308-B63C-F48E3D9BCF5E}"/>
              </a:ext>
            </a:extLst>
          </p:cNvPr>
          <p:cNvSpPr/>
          <p:nvPr/>
        </p:nvSpPr>
        <p:spPr>
          <a:xfrm>
            <a:off x="1358899" y="5618277"/>
            <a:ext cx="6096000" cy="923330"/>
          </a:xfrm>
          <a:prstGeom prst="rect">
            <a:avLst/>
          </a:prstGeom>
        </p:spPr>
        <p:txBody>
          <a:bodyPr>
            <a:spAutoFit/>
          </a:bodyPr>
          <a:lstStyle/>
          <a:p>
            <a:r>
              <a:rPr lang="it-IT" dirty="0"/>
              <a:t>I requisiti funzionali devono essere:</a:t>
            </a:r>
          </a:p>
          <a:p>
            <a:r>
              <a:rPr lang="it-IT" dirty="0"/>
              <a:t>• Completi: devono indicare tutti i servizi richiesti dagli utenti</a:t>
            </a:r>
          </a:p>
          <a:p>
            <a:r>
              <a:rPr lang="it-IT" dirty="0"/>
              <a:t>• Coerenti: i requisiti non devono avere definizioni contraddittorie</a:t>
            </a:r>
          </a:p>
        </p:txBody>
      </p:sp>
      <p:grpSp>
        <p:nvGrpSpPr>
          <p:cNvPr id="9" name="Group 8">
            <a:extLst>
              <a:ext uri="{FF2B5EF4-FFF2-40B4-BE49-F238E27FC236}">
                <a16:creationId xmlns:a16="http://schemas.microsoft.com/office/drawing/2014/main" id="{DD2C232D-72FF-47E4-AC86-913F49C41C29}"/>
              </a:ext>
            </a:extLst>
          </p:cNvPr>
          <p:cNvGrpSpPr/>
          <p:nvPr/>
        </p:nvGrpSpPr>
        <p:grpSpPr>
          <a:xfrm>
            <a:off x="11147899" y="6168958"/>
            <a:ext cx="729574" cy="570689"/>
            <a:chOff x="11147899" y="6168958"/>
            <a:chExt cx="729574" cy="570689"/>
          </a:xfrm>
        </p:grpSpPr>
        <p:sp>
          <p:nvSpPr>
            <p:cNvPr id="11" name="Rectangle 10">
              <a:extLst>
                <a:ext uri="{FF2B5EF4-FFF2-40B4-BE49-F238E27FC236}">
                  <a16:creationId xmlns:a16="http://schemas.microsoft.com/office/drawing/2014/main" id="{A8121F3A-1F3E-4487-8507-389F1ED0BA35}"/>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Graphic 11" descr="Back RTL">
              <a:hlinkClick r:id="rId5" action="ppaction://hlinksldjump"/>
              <a:extLst>
                <a:ext uri="{FF2B5EF4-FFF2-40B4-BE49-F238E27FC236}">
                  <a16:creationId xmlns:a16="http://schemas.microsoft.com/office/drawing/2014/main" id="{E3F6ADC8-7509-465B-97F7-6E888C0C9D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1230360719"/>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514725" y="0"/>
            <a:ext cx="5162550" cy="432547"/>
          </a:xfrm>
        </p:spPr>
        <p:txBody>
          <a:bodyPr>
            <a:normAutofit fontScale="90000"/>
          </a:bodyPr>
          <a:lstStyle/>
          <a:p>
            <a:r>
              <a:rPr lang="it-IT" sz="3200" dirty="0"/>
              <a:t>Requirement Engineering (6)</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7" name="Group 6">
            <a:extLst>
              <a:ext uri="{FF2B5EF4-FFF2-40B4-BE49-F238E27FC236}">
                <a16:creationId xmlns:a16="http://schemas.microsoft.com/office/drawing/2014/main" id="{8E59E001-1656-495F-A853-E60DBB2B8B7A}"/>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902054DF-B9E3-4E4B-9BBC-045F76CD92D8}"/>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5A6BB4A6-4196-477F-93C3-F343A211E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15" name="Group 14">
            <a:extLst>
              <a:ext uri="{FF2B5EF4-FFF2-40B4-BE49-F238E27FC236}">
                <a16:creationId xmlns:a16="http://schemas.microsoft.com/office/drawing/2014/main" id="{EEC5E215-C3A3-4ADA-AA2F-4C47DFEB1E78}"/>
              </a:ext>
            </a:extLst>
          </p:cNvPr>
          <p:cNvGrpSpPr/>
          <p:nvPr/>
        </p:nvGrpSpPr>
        <p:grpSpPr>
          <a:xfrm>
            <a:off x="496111" y="316393"/>
            <a:ext cx="11695889" cy="1754326"/>
            <a:chOff x="496111" y="316393"/>
            <a:chExt cx="11695889" cy="1754326"/>
          </a:xfrm>
        </p:grpSpPr>
        <p:sp>
          <p:nvSpPr>
            <p:cNvPr id="3" name="Rectangle 2">
              <a:extLst>
                <a:ext uri="{FF2B5EF4-FFF2-40B4-BE49-F238E27FC236}">
                  <a16:creationId xmlns:a16="http://schemas.microsoft.com/office/drawing/2014/main" id="{AFDA60A7-688B-4928-A923-866658E124B8}"/>
                </a:ext>
              </a:extLst>
            </p:cNvPr>
            <p:cNvSpPr/>
            <p:nvPr/>
          </p:nvSpPr>
          <p:spPr>
            <a:xfrm>
              <a:off x="496111" y="316393"/>
              <a:ext cx="11695889" cy="1754326"/>
            </a:xfrm>
            <a:prstGeom prst="rect">
              <a:avLst/>
            </a:prstGeom>
          </p:spPr>
          <p:txBody>
            <a:bodyPr wrap="square">
              <a:spAutoFit/>
            </a:bodyPr>
            <a:lstStyle/>
            <a:p>
              <a:r>
                <a:rPr lang="it-IT" b="1" dirty="0"/>
                <a:t>Modello FURPS</a:t>
              </a:r>
            </a:p>
            <a:p>
              <a:r>
                <a:rPr lang="it-IT" dirty="0"/>
                <a:t>Functionality </a:t>
              </a:r>
            </a:p>
            <a:p>
              <a:r>
                <a:rPr lang="it-IT" dirty="0"/>
                <a:t>Usability = Usabilità</a:t>
              </a:r>
            </a:p>
            <a:p>
              <a:r>
                <a:rPr lang="it-IT" dirty="0"/>
                <a:t>Reliability = Affidabilità</a:t>
              </a:r>
            </a:p>
            <a:p>
              <a:r>
                <a:rPr lang="it-IT" dirty="0"/>
                <a:t>Performance</a:t>
              </a:r>
            </a:p>
            <a:p>
              <a:r>
                <a:rPr lang="it-IT" dirty="0"/>
                <a:t>Supportability = Supportabilità</a:t>
              </a:r>
            </a:p>
          </p:txBody>
        </p:sp>
        <p:cxnSp>
          <p:nvCxnSpPr>
            <p:cNvPr id="11" name="Straight Arrow Connector 10">
              <a:extLst>
                <a:ext uri="{FF2B5EF4-FFF2-40B4-BE49-F238E27FC236}">
                  <a16:creationId xmlns:a16="http://schemas.microsoft.com/office/drawing/2014/main" id="{D5997043-D785-4219-BEE8-EE94098CD8D9}"/>
                </a:ext>
              </a:extLst>
            </p:cNvPr>
            <p:cNvCxnSpPr/>
            <p:nvPr/>
          </p:nvCxnSpPr>
          <p:spPr>
            <a:xfrm flipH="1">
              <a:off x="1905000" y="812800"/>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82A9297-1138-4015-BE8D-3618B95C00F3}"/>
                </a:ext>
              </a:extLst>
            </p:cNvPr>
            <p:cNvCxnSpPr/>
            <p:nvPr/>
          </p:nvCxnSpPr>
          <p:spPr>
            <a:xfrm flipH="1">
              <a:off x="4000500" y="1460500"/>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31FBC11E-2370-4B83-B4DF-807A8E2D65F1}"/>
                </a:ext>
              </a:extLst>
            </p:cNvPr>
            <p:cNvSpPr/>
            <p:nvPr/>
          </p:nvSpPr>
          <p:spPr>
            <a:xfrm>
              <a:off x="3514725" y="927100"/>
              <a:ext cx="219075" cy="11436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TextBox 13">
              <a:extLst>
                <a:ext uri="{FF2B5EF4-FFF2-40B4-BE49-F238E27FC236}">
                  <a16:creationId xmlns:a16="http://schemas.microsoft.com/office/drawing/2014/main" id="{634B4A9C-35E8-4AE0-9BEF-9222AE01BCBA}"/>
                </a:ext>
              </a:extLst>
            </p:cNvPr>
            <p:cNvSpPr txBox="1"/>
            <p:nvPr/>
          </p:nvSpPr>
          <p:spPr>
            <a:xfrm>
              <a:off x="6018078" y="1275834"/>
              <a:ext cx="1468672" cy="369332"/>
            </a:xfrm>
            <a:prstGeom prst="rect">
              <a:avLst/>
            </a:prstGeom>
            <a:noFill/>
          </p:spPr>
          <p:txBody>
            <a:bodyPr wrap="none" rtlCol="0">
              <a:spAutoFit/>
            </a:bodyPr>
            <a:lstStyle/>
            <a:p>
              <a:r>
                <a:rPr lang="it-IT" dirty="0"/>
                <a:t>Non funzionali</a:t>
              </a:r>
            </a:p>
          </p:txBody>
        </p:sp>
        <p:sp>
          <p:nvSpPr>
            <p:cNvPr id="16" name="TextBox 15">
              <a:extLst>
                <a:ext uri="{FF2B5EF4-FFF2-40B4-BE49-F238E27FC236}">
                  <a16:creationId xmlns:a16="http://schemas.microsoft.com/office/drawing/2014/main" id="{ACBC97C8-A055-445F-A971-7D4CC896863E}"/>
                </a:ext>
              </a:extLst>
            </p:cNvPr>
            <p:cNvSpPr txBox="1"/>
            <p:nvPr/>
          </p:nvSpPr>
          <p:spPr>
            <a:xfrm>
              <a:off x="3733800" y="628134"/>
              <a:ext cx="1103187" cy="369332"/>
            </a:xfrm>
            <a:prstGeom prst="rect">
              <a:avLst/>
            </a:prstGeom>
            <a:noFill/>
          </p:spPr>
          <p:txBody>
            <a:bodyPr wrap="none" rtlCol="0">
              <a:spAutoFit/>
            </a:bodyPr>
            <a:lstStyle/>
            <a:p>
              <a:r>
                <a:rPr lang="it-IT" dirty="0"/>
                <a:t>Funzionali</a:t>
              </a:r>
            </a:p>
          </p:txBody>
        </p:sp>
      </p:grpSp>
      <p:sp>
        <p:nvSpPr>
          <p:cNvPr id="17" name="Rectangle 16">
            <a:extLst>
              <a:ext uri="{FF2B5EF4-FFF2-40B4-BE49-F238E27FC236}">
                <a16:creationId xmlns:a16="http://schemas.microsoft.com/office/drawing/2014/main" id="{755301AA-0F87-4FA8-8043-8F2D002E9381}"/>
              </a:ext>
            </a:extLst>
          </p:cNvPr>
          <p:cNvSpPr/>
          <p:nvPr/>
        </p:nvSpPr>
        <p:spPr>
          <a:xfrm>
            <a:off x="133194" y="2134679"/>
            <a:ext cx="12058806" cy="3693319"/>
          </a:xfrm>
          <a:prstGeom prst="rect">
            <a:avLst/>
          </a:prstGeom>
        </p:spPr>
        <p:txBody>
          <a:bodyPr wrap="square">
            <a:spAutoFit/>
          </a:bodyPr>
          <a:lstStyle/>
          <a:p>
            <a:r>
              <a:rPr lang="it-IT" b="1" dirty="0"/>
              <a:t>Validazione dei requisiti</a:t>
            </a:r>
          </a:p>
          <a:p>
            <a:r>
              <a:rPr lang="it-IT" dirty="0"/>
              <a:t>La validazione dei requisiti richiede di controllare:</a:t>
            </a:r>
          </a:p>
          <a:p>
            <a:r>
              <a:rPr lang="it-IT" dirty="0"/>
              <a:t>• </a:t>
            </a:r>
            <a:r>
              <a:rPr lang="it-IT" b="1" dirty="0"/>
              <a:t>Correttezza</a:t>
            </a:r>
            <a:r>
              <a:rPr lang="it-IT" dirty="0"/>
              <a:t>: una specifica è corretta se rappresenta accuratamente il sistema che il cliente richiede e che gli sviluppatori intendono sviluppare;</a:t>
            </a:r>
          </a:p>
          <a:p>
            <a:r>
              <a:rPr lang="it-IT" dirty="0"/>
              <a:t>• </a:t>
            </a:r>
            <a:r>
              <a:rPr lang="it-IT" b="1" dirty="0"/>
              <a:t>Completezza</a:t>
            </a:r>
            <a:r>
              <a:rPr lang="it-IT" dirty="0"/>
              <a:t>: una specifica è completa se tutti i possibili scenari per il sistema sono descritti, incluso i comportamenti eccezionali</a:t>
            </a:r>
          </a:p>
          <a:p>
            <a:r>
              <a:rPr lang="it-IT" dirty="0"/>
              <a:t>• </a:t>
            </a:r>
            <a:r>
              <a:rPr lang="it-IT" b="1" dirty="0"/>
              <a:t>Coerenza</a:t>
            </a:r>
            <a:r>
              <a:rPr lang="it-IT" dirty="0"/>
              <a:t>: se i requisiti non si contraddicono tra di loro </a:t>
            </a:r>
          </a:p>
          <a:p>
            <a:r>
              <a:rPr lang="it-IT" dirty="0"/>
              <a:t>• </a:t>
            </a:r>
            <a:r>
              <a:rPr lang="it-IT" b="1" dirty="0"/>
              <a:t>Chiarezza</a:t>
            </a:r>
            <a:r>
              <a:rPr lang="it-IT" dirty="0"/>
              <a:t>: una specifica è chiara se non è possibile interpretare la specifica in due modi diversi</a:t>
            </a:r>
          </a:p>
          <a:p>
            <a:r>
              <a:rPr lang="it-IT" dirty="0"/>
              <a:t>• </a:t>
            </a:r>
            <a:r>
              <a:rPr lang="it-IT" b="1" dirty="0"/>
              <a:t>Realismo</a:t>
            </a:r>
            <a:r>
              <a:rPr lang="it-IT" dirty="0"/>
              <a:t>: La specifica dei requisiti è realistica se può essere implementata tenendo conto dei vincoli</a:t>
            </a:r>
          </a:p>
          <a:p>
            <a:r>
              <a:rPr lang="it-IT" dirty="0"/>
              <a:t>• </a:t>
            </a:r>
            <a:r>
              <a:rPr lang="it-IT" b="1" dirty="0"/>
              <a:t>Verificabilità</a:t>
            </a:r>
            <a:r>
              <a:rPr lang="it-IT" dirty="0"/>
              <a:t>: La specifica dei requisiti è verificabile se, una volta che il sistema è stato costruito, test ripetuti possono essere delineati per dimostrare che il sistema soddisfa i requisiti. Es: Il prodotto dovrebbe avere una buona interfaccia – Buono non definito </a:t>
            </a:r>
          </a:p>
          <a:p>
            <a:r>
              <a:rPr lang="it-IT" dirty="0"/>
              <a:t>• </a:t>
            </a:r>
            <a:r>
              <a:rPr lang="it-IT" b="1" dirty="0"/>
              <a:t>Tracciabilità</a:t>
            </a:r>
            <a:r>
              <a:rPr lang="it-IT" dirty="0"/>
              <a:t>: Ogni funzione del sistema può essere individuata e ricondotta al corrispondente requisito funzionale.</a:t>
            </a:r>
          </a:p>
          <a:p>
            <a:r>
              <a:rPr lang="it-IT" dirty="0"/>
              <a:t>Include anche l’abilità di tracciare le dipendenze tra i requisiti, le funzioni del sistema, gli artefatti, incluso componenti, classi, metodi e attributi di oggetti</a:t>
            </a:r>
          </a:p>
        </p:txBody>
      </p:sp>
    </p:spTree>
    <p:extLst>
      <p:ext uri="{BB962C8B-B14F-4D97-AF65-F5344CB8AC3E}">
        <p14:creationId xmlns:p14="http://schemas.microsoft.com/office/powerpoint/2010/main" val="1947301726"/>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4221805" y="0"/>
            <a:ext cx="3803514" cy="432547"/>
          </a:xfrm>
        </p:spPr>
        <p:txBody>
          <a:bodyPr>
            <a:normAutofit fontScale="90000"/>
          </a:bodyPr>
          <a:lstStyle/>
          <a:p>
            <a:r>
              <a:rPr lang="it-IT" sz="3200" dirty="0"/>
              <a:t>Use Case Diagram (1)</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3" name="Rectangle 2">
            <a:extLst>
              <a:ext uri="{FF2B5EF4-FFF2-40B4-BE49-F238E27FC236}">
                <a16:creationId xmlns:a16="http://schemas.microsoft.com/office/drawing/2014/main" id="{50AC0FD4-EFE2-4BF5-A02A-3A3915B0A25E}"/>
              </a:ext>
            </a:extLst>
          </p:cNvPr>
          <p:cNvSpPr/>
          <p:nvPr/>
        </p:nvSpPr>
        <p:spPr>
          <a:xfrm>
            <a:off x="865761" y="428017"/>
            <a:ext cx="11155237" cy="1569660"/>
          </a:xfrm>
          <a:prstGeom prst="rect">
            <a:avLst/>
          </a:prstGeom>
        </p:spPr>
        <p:txBody>
          <a:bodyPr wrap="square">
            <a:spAutoFit/>
          </a:bodyPr>
          <a:lstStyle/>
          <a:p>
            <a:r>
              <a:rPr lang="it-IT" sz="1600" dirty="0"/>
              <a:t>Questo diagramma ha la finalità di comunicare con il cliente, proprio per questo motivo è il diagramma più semplice di tutti, ha lo scopo di elencare le funzionalità del software a colpo d’occhio e va mantenuto semplice.</a:t>
            </a:r>
          </a:p>
          <a:p>
            <a:r>
              <a:rPr lang="it-IT" sz="1600" dirty="0"/>
              <a:t>Permette di rappresentare in una pagina cosa fa il software e quali funzionalità offre a quali categorie di clienti.</a:t>
            </a:r>
          </a:p>
          <a:p>
            <a:r>
              <a:rPr lang="it-IT" sz="1600" dirty="0"/>
              <a:t>Il diagramma è composto da:</a:t>
            </a:r>
          </a:p>
          <a:p>
            <a:r>
              <a:rPr lang="it-IT" sz="1600" dirty="0"/>
              <a:t>1. L’insieme degli attori</a:t>
            </a:r>
          </a:p>
          <a:p>
            <a:r>
              <a:rPr lang="it-IT" sz="1600" dirty="0"/>
              <a:t>2. L’insieme delle funzionalità di questi attori</a:t>
            </a:r>
          </a:p>
        </p:txBody>
      </p:sp>
      <p:sp>
        <p:nvSpPr>
          <p:cNvPr id="6" name="Rectangle 5">
            <a:extLst>
              <a:ext uri="{FF2B5EF4-FFF2-40B4-BE49-F238E27FC236}">
                <a16:creationId xmlns:a16="http://schemas.microsoft.com/office/drawing/2014/main" id="{3156703B-440E-4E10-B59A-E90D8E857C71}"/>
              </a:ext>
            </a:extLst>
          </p:cNvPr>
          <p:cNvSpPr/>
          <p:nvPr/>
        </p:nvSpPr>
        <p:spPr>
          <a:xfrm>
            <a:off x="3890295" y="1997677"/>
            <a:ext cx="8130703" cy="3847207"/>
          </a:xfrm>
          <a:prstGeom prst="rect">
            <a:avLst/>
          </a:prstGeom>
        </p:spPr>
        <p:txBody>
          <a:bodyPr wrap="square">
            <a:spAutoFit/>
          </a:bodyPr>
          <a:lstStyle/>
          <a:p>
            <a:r>
              <a:rPr lang="it-IT" sz="1600" dirty="0"/>
              <a:t>Gli attori sono rappresentati da stickman con un nome in basso, non possono esistere 2 attori con lo stesso nome in uno stesso Use Case Diagram.</a:t>
            </a:r>
          </a:p>
          <a:p>
            <a:r>
              <a:rPr lang="it-IT" sz="1600" dirty="0"/>
              <a:t>La difficoltà di questo diagramma è la granularità del dettaglio, ad esempio il pagamento può essere fatto con carta o stampando una ricevuta, dovremmo fare due elissi? In generale due funzionalità si separano se quell’insieme di passi da una valore aggiunto all’attore. Ad esempio una registrazione è un insieme di passi, ma non fa un elissi per ogni campo (Nome, cognome, etc) bensì la funzionalità per intero è la registrazione.</a:t>
            </a:r>
          </a:p>
          <a:p>
            <a:r>
              <a:rPr lang="it-IT" sz="1600" dirty="0"/>
              <a:t>I servizi di supporto prendono il nome di </a:t>
            </a:r>
            <a:r>
              <a:rPr lang="it-IT" sz="1600" b="1" dirty="0"/>
              <a:t>attore secondario </a:t>
            </a:r>
            <a:r>
              <a:rPr lang="it-IT" sz="1600" dirty="0"/>
              <a:t>e va a destra del diagramma. Es: paypal</a:t>
            </a:r>
          </a:p>
          <a:p>
            <a:r>
              <a:rPr lang="it-IT" sz="1600" dirty="0"/>
              <a:t>Sappiamo che ogni elisse corrisponde ad una funzionalità, ma come funziona quest’ultima? Dall’Use Case Diagram non è per niente chiaro, per questo ogni Use Case Diagram è accompagnato da una </a:t>
            </a:r>
            <a:r>
              <a:rPr lang="it-IT" sz="1600" b="1" dirty="0"/>
              <a:t>descrizione</a:t>
            </a:r>
            <a:r>
              <a:rPr lang="it-IT" sz="1600" dirty="0"/>
              <a:t>, qualora la funzionalità sia grafica è solitamente accompagnata da uno o più </a:t>
            </a:r>
            <a:r>
              <a:rPr lang="it-IT" sz="1600" b="1" dirty="0"/>
              <a:t>mock-up</a:t>
            </a:r>
            <a:r>
              <a:rPr lang="it-IT" sz="1600" dirty="0"/>
              <a:t>.</a:t>
            </a:r>
          </a:p>
          <a:p>
            <a:r>
              <a:rPr lang="it-IT" sz="1600" dirty="0"/>
              <a:t>Per la descrizione esistono 2 macro approcci:</a:t>
            </a:r>
          </a:p>
          <a:p>
            <a:r>
              <a:rPr lang="it-IT" sz="1600" dirty="0"/>
              <a:t>1. </a:t>
            </a:r>
            <a:r>
              <a:rPr lang="it-IT" sz="1600" b="1" dirty="0"/>
              <a:t>Testo libero</a:t>
            </a:r>
            <a:r>
              <a:rPr lang="it-IT" sz="1600" dirty="0"/>
              <a:t>: assolutamente sconsigliato in quanto ci riporta all’ambiguità del linguaggio naturale;</a:t>
            </a:r>
          </a:p>
          <a:p>
            <a:r>
              <a:rPr lang="it-IT" sz="1600" dirty="0"/>
              <a:t>2. </a:t>
            </a:r>
            <a:r>
              <a:rPr lang="it-IT" sz="1600" b="1" dirty="0"/>
              <a:t>Fully Dressed Use Case</a:t>
            </a:r>
            <a:r>
              <a:rPr lang="it-IT" sz="1600" dirty="0"/>
              <a:t>: Si utilizzano meccanismi tabellari per rappresentare l’interazione con quella funzionalità. Es: </a:t>
            </a:r>
            <a:r>
              <a:rPr lang="it-IT" sz="1600" b="1" dirty="0"/>
              <a:t>Template Alstair Cockburn</a:t>
            </a:r>
          </a:p>
        </p:txBody>
      </p:sp>
      <p:pic>
        <p:nvPicPr>
          <p:cNvPr id="7" name="Picture 6">
            <a:extLst>
              <a:ext uri="{FF2B5EF4-FFF2-40B4-BE49-F238E27FC236}">
                <a16:creationId xmlns:a16="http://schemas.microsoft.com/office/drawing/2014/main" id="{66422086-B2D3-4E09-BFAB-D8492F61F78B}"/>
              </a:ext>
            </a:extLst>
          </p:cNvPr>
          <p:cNvPicPr>
            <a:picLocks noChangeAspect="1"/>
          </p:cNvPicPr>
          <p:nvPr/>
        </p:nvPicPr>
        <p:blipFill>
          <a:blip r:embed="rId3"/>
          <a:stretch>
            <a:fillRect/>
          </a:stretch>
        </p:blipFill>
        <p:spPr>
          <a:xfrm>
            <a:off x="171002" y="2310693"/>
            <a:ext cx="3733435" cy="3221173"/>
          </a:xfrm>
          <a:prstGeom prst="rect">
            <a:avLst/>
          </a:prstGeom>
        </p:spPr>
      </p:pic>
      <p:grpSp>
        <p:nvGrpSpPr>
          <p:cNvPr id="11" name="Group 10">
            <a:extLst>
              <a:ext uri="{FF2B5EF4-FFF2-40B4-BE49-F238E27FC236}">
                <a16:creationId xmlns:a16="http://schemas.microsoft.com/office/drawing/2014/main" id="{2895D6EC-31A4-4B1B-9387-8B956C2E67C4}"/>
              </a:ext>
            </a:extLst>
          </p:cNvPr>
          <p:cNvGrpSpPr/>
          <p:nvPr/>
        </p:nvGrpSpPr>
        <p:grpSpPr>
          <a:xfrm>
            <a:off x="11147899" y="6168958"/>
            <a:ext cx="729574" cy="570689"/>
            <a:chOff x="11147899" y="6168958"/>
            <a:chExt cx="729574" cy="570689"/>
          </a:xfrm>
        </p:grpSpPr>
        <p:sp>
          <p:nvSpPr>
            <p:cNvPr id="12" name="Rectangle 11">
              <a:extLst>
                <a:ext uri="{FF2B5EF4-FFF2-40B4-BE49-F238E27FC236}">
                  <a16:creationId xmlns:a16="http://schemas.microsoft.com/office/drawing/2014/main" id="{48A24834-CA33-4431-9F49-F1E12E51200B}"/>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Graphic 12" descr="Back RTL">
              <a:hlinkClick r:id="rId4" action="ppaction://hlinksldjump"/>
              <a:extLst>
                <a:ext uri="{FF2B5EF4-FFF2-40B4-BE49-F238E27FC236}">
                  <a16:creationId xmlns:a16="http://schemas.microsoft.com/office/drawing/2014/main" id="{6D95F499-7E56-48EF-8DD0-61AA7F67E5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205074566"/>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4134255" y="0"/>
            <a:ext cx="3842426" cy="432547"/>
          </a:xfrm>
        </p:spPr>
        <p:txBody>
          <a:bodyPr>
            <a:normAutofit fontScale="90000"/>
          </a:bodyPr>
          <a:lstStyle/>
          <a:p>
            <a:r>
              <a:rPr lang="it-IT" sz="3200" dirty="0"/>
              <a:t>Use Case Diagram (2)</a:t>
            </a:r>
          </a:p>
        </p:txBody>
      </p:sp>
      <p:grpSp>
        <p:nvGrpSpPr>
          <p:cNvPr id="8" name="Group 7">
            <a:extLst>
              <a:ext uri="{FF2B5EF4-FFF2-40B4-BE49-F238E27FC236}">
                <a16:creationId xmlns:a16="http://schemas.microsoft.com/office/drawing/2014/main" id="{E83D53E0-3EE1-4201-8B15-8A51599F64AF}"/>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FE157999-C22C-4200-A28B-DCF451B21AAC}"/>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100B121D-A7B1-454A-AB93-5F14DB7E5C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635" y="6168958"/>
              <a:ext cx="576000" cy="576000"/>
            </a:xfrm>
            <a:prstGeom prst="rect">
              <a:avLst/>
            </a:prstGeom>
          </p:spPr>
        </p:pic>
      </p:grpSp>
      <p:sp>
        <p:nvSpPr>
          <p:cNvPr id="5" name="Rectangle 4">
            <a:extLst>
              <a:ext uri="{FF2B5EF4-FFF2-40B4-BE49-F238E27FC236}">
                <a16:creationId xmlns:a16="http://schemas.microsoft.com/office/drawing/2014/main" id="{B8EFDF9D-CB64-432A-800E-BD9FF3FC2737}"/>
              </a:ext>
            </a:extLst>
          </p:cNvPr>
          <p:cNvSpPr/>
          <p:nvPr/>
        </p:nvSpPr>
        <p:spPr>
          <a:xfrm>
            <a:off x="5606374" y="589545"/>
            <a:ext cx="6290554" cy="1569660"/>
          </a:xfrm>
          <a:prstGeom prst="rect">
            <a:avLst/>
          </a:prstGeom>
        </p:spPr>
        <p:txBody>
          <a:bodyPr wrap="square">
            <a:spAutoFit/>
          </a:bodyPr>
          <a:lstStyle/>
          <a:p>
            <a:r>
              <a:rPr lang="it-IT" sz="1600" dirty="0"/>
              <a:t>Per ogni Use Case ci deve essere una tabella che descrive la funzionalità, ci può essere anche un numero arbitrario di mock-up per quella funzionalità, compreso nessuno, nel caso in cui quella funzionalità non abbia una GUI.</a:t>
            </a:r>
          </a:p>
          <a:p>
            <a:r>
              <a:rPr lang="it-IT" sz="1600" dirty="0"/>
              <a:t>Tramite questi mock-up è possibile procedere a fare la tabella di Cockburn per descrivere la prenotazione all’appello, iniziamo con lo Scenario di successo.</a:t>
            </a:r>
          </a:p>
        </p:txBody>
      </p:sp>
      <p:pic>
        <p:nvPicPr>
          <p:cNvPr id="12" name="Picture 11">
            <a:extLst>
              <a:ext uri="{FF2B5EF4-FFF2-40B4-BE49-F238E27FC236}">
                <a16:creationId xmlns:a16="http://schemas.microsoft.com/office/drawing/2014/main" id="{A9B034C0-EA7D-4452-A623-48341CCCBAB7}"/>
              </a:ext>
            </a:extLst>
          </p:cNvPr>
          <p:cNvPicPr>
            <a:picLocks noChangeAspect="1"/>
          </p:cNvPicPr>
          <p:nvPr/>
        </p:nvPicPr>
        <p:blipFill>
          <a:blip r:embed="rId4"/>
          <a:stretch>
            <a:fillRect/>
          </a:stretch>
        </p:blipFill>
        <p:spPr>
          <a:xfrm>
            <a:off x="6542585" y="1908598"/>
            <a:ext cx="4860000" cy="2047584"/>
          </a:xfrm>
          <a:prstGeom prst="rect">
            <a:avLst/>
          </a:prstGeom>
        </p:spPr>
      </p:pic>
      <p:sp>
        <p:nvSpPr>
          <p:cNvPr id="13" name="Rectangle 12">
            <a:extLst>
              <a:ext uri="{FF2B5EF4-FFF2-40B4-BE49-F238E27FC236}">
                <a16:creationId xmlns:a16="http://schemas.microsoft.com/office/drawing/2014/main" id="{D9EE7D75-FEA3-43A5-8F32-426FDA0EA0AF}"/>
              </a:ext>
            </a:extLst>
          </p:cNvPr>
          <p:cNvSpPr/>
          <p:nvPr/>
        </p:nvSpPr>
        <p:spPr>
          <a:xfrm>
            <a:off x="406208" y="2932390"/>
            <a:ext cx="5243209" cy="1077218"/>
          </a:xfrm>
          <a:prstGeom prst="rect">
            <a:avLst/>
          </a:prstGeom>
        </p:spPr>
        <p:txBody>
          <a:bodyPr wrap="square">
            <a:spAutoFit/>
          </a:bodyPr>
          <a:lstStyle/>
          <a:p>
            <a:r>
              <a:rPr lang="it-IT" sz="1600" dirty="0"/>
              <a:t>Procediamo ora a scrivere le deviazioni rispetto allo scenario di successo, la tabella delle deviazioni è composta da Extension, Step, Attore, Sistema. Rispetto al caso di successo gli step hanno una sintassi differente, della forma “Passo.Extension”.</a:t>
            </a:r>
          </a:p>
        </p:txBody>
      </p:sp>
      <p:grpSp>
        <p:nvGrpSpPr>
          <p:cNvPr id="15" name="Group 14">
            <a:extLst>
              <a:ext uri="{FF2B5EF4-FFF2-40B4-BE49-F238E27FC236}">
                <a16:creationId xmlns:a16="http://schemas.microsoft.com/office/drawing/2014/main" id="{9A7DA09C-5A3B-43B7-A479-7D28F024CEDE}"/>
              </a:ext>
            </a:extLst>
          </p:cNvPr>
          <p:cNvGrpSpPr/>
          <p:nvPr/>
        </p:nvGrpSpPr>
        <p:grpSpPr>
          <a:xfrm>
            <a:off x="496111" y="484762"/>
            <a:ext cx="4297887" cy="2324911"/>
            <a:chOff x="496111" y="484762"/>
            <a:chExt cx="4297887" cy="2324911"/>
          </a:xfrm>
        </p:grpSpPr>
        <p:pic>
          <p:nvPicPr>
            <p:cNvPr id="4" name="Picture 3">
              <a:extLst>
                <a:ext uri="{FF2B5EF4-FFF2-40B4-BE49-F238E27FC236}">
                  <a16:creationId xmlns:a16="http://schemas.microsoft.com/office/drawing/2014/main" id="{5DA6C55B-214C-4B43-9C8C-E23AE859D267}"/>
                </a:ext>
              </a:extLst>
            </p:cNvPr>
            <p:cNvPicPr>
              <a:picLocks noChangeAspect="1"/>
            </p:cNvPicPr>
            <p:nvPr/>
          </p:nvPicPr>
          <p:blipFill>
            <a:blip r:embed="rId5"/>
            <a:stretch>
              <a:fillRect/>
            </a:stretch>
          </p:blipFill>
          <p:spPr>
            <a:xfrm>
              <a:off x="496111" y="484762"/>
              <a:ext cx="2981192" cy="2324911"/>
            </a:xfrm>
            <a:prstGeom prst="rect">
              <a:avLst/>
            </a:prstGeom>
          </p:spPr>
        </p:pic>
        <p:pic>
          <p:nvPicPr>
            <p:cNvPr id="14" name="Picture 13">
              <a:extLst>
                <a:ext uri="{FF2B5EF4-FFF2-40B4-BE49-F238E27FC236}">
                  <a16:creationId xmlns:a16="http://schemas.microsoft.com/office/drawing/2014/main" id="{1264B3A9-E7D0-494A-86F3-F8256362B508}"/>
                </a:ext>
              </a:extLst>
            </p:cNvPr>
            <p:cNvPicPr>
              <a:picLocks noChangeAspect="1"/>
            </p:cNvPicPr>
            <p:nvPr/>
          </p:nvPicPr>
          <p:blipFill>
            <a:blip r:embed="rId6"/>
            <a:stretch>
              <a:fillRect/>
            </a:stretch>
          </p:blipFill>
          <p:spPr>
            <a:xfrm>
              <a:off x="3558147" y="1721217"/>
              <a:ext cx="1235851" cy="1088456"/>
            </a:xfrm>
            <a:prstGeom prst="rect">
              <a:avLst/>
            </a:prstGeom>
          </p:spPr>
        </p:pic>
      </p:grpSp>
      <p:pic>
        <p:nvPicPr>
          <p:cNvPr id="16" name="Picture 15">
            <a:extLst>
              <a:ext uri="{FF2B5EF4-FFF2-40B4-BE49-F238E27FC236}">
                <a16:creationId xmlns:a16="http://schemas.microsoft.com/office/drawing/2014/main" id="{13AA3390-00CF-4451-9803-52F2AAA1DF46}"/>
              </a:ext>
            </a:extLst>
          </p:cNvPr>
          <p:cNvPicPr>
            <a:picLocks noChangeAspect="1"/>
          </p:cNvPicPr>
          <p:nvPr/>
        </p:nvPicPr>
        <p:blipFill>
          <a:blip r:embed="rId7"/>
          <a:stretch>
            <a:fillRect/>
          </a:stretch>
        </p:blipFill>
        <p:spPr>
          <a:xfrm>
            <a:off x="406208" y="3988124"/>
            <a:ext cx="5388312" cy="2048400"/>
          </a:xfrm>
          <a:prstGeom prst="rect">
            <a:avLst/>
          </a:prstGeom>
        </p:spPr>
      </p:pic>
      <p:sp>
        <p:nvSpPr>
          <p:cNvPr id="17" name="TextBox 16">
            <a:extLst>
              <a:ext uri="{FF2B5EF4-FFF2-40B4-BE49-F238E27FC236}">
                <a16:creationId xmlns:a16="http://schemas.microsoft.com/office/drawing/2014/main" id="{0AE1FB36-8CC4-4B01-8024-A83D4BD07DA0}"/>
              </a:ext>
            </a:extLst>
          </p:cNvPr>
          <p:cNvSpPr txBox="1"/>
          <p:nvPr/>
        </p:nvSpPr>
        <p:spPr>
          <a:xfrm>
            <a:off x="6877155" y="5697970"/>
            <a:ext cx="4859999" cy="338554"/>
          </a:xfrm>
          <a:prstGeom prst="rect">
            <a:avLst/>
          </a:prstGeom>
          <a:noFill/>
        </p:spPr>
        <p:txBody>
          <a:bodyPr wrap="square" rtlCol="0">
            <a:spAutoFit/>
          </a:bodyPr>
          <a:lstStyle/>
          <a:p>
            <a:r>
              <a:rPr lang="it-IT" sz="1600" dirty="0"/>
              <a:t>Nota: uno strumento per la creazione di mockup è Figma</a:t>
            </a:r>
          </a:p>
        </p:txBody>
      </p:sp>
      <p:sp>
        <p:nvSpPr>
          <p:cNvPr id="6" name="TextBox 5">
            <a:extLst>
              <a:ext uri="{FF2B5EF4-FFF2-40B4-BE49-F238E27FC236}">
                <a16:creationId xmlns:a16="http://schemas.microsoft.com/office/drawing/2014/main" id="{1CF9CB3E-4DE7-476C-A0C8-6860E4794154}"/>
              </a:ext>
            </a:extLst>
          </p:cNvPr>
          <p:cNvSpPr txBox="1"/>
          <p:nvPr/>
        </p:nvSpPr>
        <p:spPr>
          <a:xfrm>
            <a:off x="6542585" y="4173166"/>
            <a:ext cx="5043058" cy="1077218"/>
          </a:xfrm>
          <a:prstGeom prst="rect">
            <a:avLst/>
          </a:prstGeom>
          <a:noFill/>
        </p:spPr>
        <p:txBody>
          <a:bodyPr wrap="square" rtlCol="0">
            <a:spAutoFit/>
          </a:bodyPr>
          <a:lstStyle/>
          <a:p>
            <a:r>
              <a:rPr lang="it-IT" sz="1600" dirty="0"/>
              <a:t>E’ possibile partire da un qualunque step s per poi definire s+1… oppure tornare a qualsiasi step di qualsiasi scenario.</a:t>
            </a:r>
          </a:p>
          <a:p>
            <a:r>
              <a:rPr lang="it-IT" sz="1600" dirty="0"/>
              <a:t>Esistono delle subvariation (modi diversi per fare la stessa cosa)</a:t>
            </a:r>
          </a:p>
        </p:txBody>
      </p:sp>
      <p:grpSp>
        <p:nvGrpSpPr>
          <p:cNvPr id="19" name="Group 18">
            <a:extLst>
              <a:ext uri="{FF2B5EF4-FFF2-40B4-BE49-F238E27FC236}">
                <a16:creationId xmlns:a16="http://schemas.microsoft.com/office/drawing/2014/main" id="{800E8C9A-E7BB-4354-ADE5-E0D1FB7E2EA0}"/>
              </a:ext>
            </a:extLst>
          </p:cNvPr>
          <p:cNvGrpSpPr/>
          <p:nvPr/>
        </p:nvGrpSpPr>
        <p:grpSpPr>
          <a:xfrm>
            <a:off x="11147899" y="6168958"/>
            <a:ext cx="729574" cy="570689"/>
            <a:chOff x="11147899" y="6168958"/>
            <a:chExt cx="729574" cy="570689"/>
          </a:xfrm>
        </p:grpSpPr>
        <p:sp>
          <p:nvSpPr>
            <p:cNvPr id="20" name="Rectangle 19">
              <a:extLst>
                <a:ext uri="{FF2B5EF4-FFF2-40B4-BE49-F238E27FC236}">
                  <a16:creationId xmlns:a16="http://schemas.microsoft.com/office/drawing/2014/main" id="{9910CFB0-9488-47C3-8D40-9ACCF389C8DA}"/>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Graphic 20" descr="Back RTL">
              <a:hlinkClick r:id="rId8" action="ppaction://hlinksldjump"/>
              <a:extLst>
                <a:ext uri="{FF2B5EF4-FFF2-40B4-BE49-F238E27FC236}">
                  <a16:creationId xmlns:a16="http://schemas.microsoft.com/office/drawing/2014/main" id="{BF9484BB-2393-4072-891D-B510B3F43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27341" y="6168958"/>
              <a:ext cx="570689" cy="570689"/>
            </a:xfrm>
            <a:prstGeom prst="rect">
              <a:avLst/>
            </a:prstGeom>
          </p:spPr>
        </p:pic>
      </p:grpSp>
      <p:sp>
        <p:nvSpPr>
          <p:cNvPr id="22" name="Hexagon 21">
            <a:hlinkClick r:id="rId11" action="ppaction://hlinksldjump"/>
            <a:extLst>
              <a:ext uri="{FF2B5EF4-FFF2-40B4-BE49-F238E27FC236}">
                <a16:creationId xmlns:a16="http://schemas.microsoft.com/office/drawing/2014/main" id="{66521231-E08D-4094-AEFB-CD50AD2472F1}"/>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541706009"/>
      </p:ext>
    </p:extLst>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4134255" y="0"/>
            <a:ext cx="3842426" cy="432547"/>
          </a:xfrm>
        </p:spPr>
        <p:txBody>
          <a:bodyPr>
            <a:normAutofit fontScale="90000"/>
          </a:bodyPr>
          <a:lstStyle/>
          <a:p>
            <a:r>
              <a:rPr lang="it-IT" sz="3200" dirty="0"/>
              <a:t>Use Case Diagram (3)</a:t>
            </a:r>
          </a:p>
        </p:txBody>
      </p:sp>
      <p:grpSp>
        <p:nvGrpSpPr>
          <p:cNvPr id="8" name="Group 7">
            <a:extLst>
              <a:ext uri="{FF2B5EF4-FFF2-40B4-BE49-F238E27FC236}">
                <a16:creationId xmlns:a16="http://schemas.microsoft.com/office/drawing/2014/main" id="{E83D53E0-3EE1-4201-8B15-8A51599F64AF}"/>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FE157999-C22C-4200-A28B-DCF451B21AAC}"/>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100B121D-A7B1-454A-AB93-5F14DB7E5C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635" y="6168958"/>
              <a:ext cx="576000" cy="576000"/>
            </a:xfrm>
            <a:prstGeom prst="rect">
              <a:avLst/>
            </a:prstGeom>
          </p:spPr>
        </p:pic>
      </p:grpSp>
      <p:pic>
        <p:nvPicPr>
          <p:cNvPr id="3" name="Picture 2">
            <a:extLst>
              <a:ext uri="{FF2B5EF4-FFF2-40B4-BE49-F238E27FC236}">
                <a16:creationId xmlns:a16="http://schemas.microsoft.com/office/drawing/2014/main" id="{8BB02EA1-4964-4671-B3CE-AA5AD638A315}"/>
              </a:ext>
            </a:extLst>
          </p:cNvPr>
          <p:cNvPicPr>
            <a:picLocks noChangeAspect="1"/>
          </p:cNvPicPr>
          <p:nvPr/>
        </p:nvPicPr>
        <p:blipFill>
          <a:blip r:embed="rId4"/>
          <a:stretch>
            <a:fillRect/>
          </a:stretch>
        </p:blipFill>
        <p:spPr>
          <a:xfrm>
            <a:off x="1117082" y="634932"/>
            <a:ext cx="4686300" cy="3095625"/>
          </a:xfrm>
          <a:prstGeom prst="rect">
            <a:avLst/>
          </a:prstGeom>
        </p:spPr>
      </p:pic>
      <p:pic>
        <p:nvPicPr>
          <p:cNvPr id="7" name="Picture 6">
            <a:extLst>
              <a:ext uri="{FF2B5EF4-FFF2-40B4-BE49-F238E27FC236}">
                <a16:creationId xmlns:a16="http://schemas.microsoft.com/office/drawing/2014/main" id="{F14C96D6-0300-41E1-A7B6-C86FAD567895}"/>
              </a:ext>
            </a:extLst>
          </p:cNvPr>
          <p:cNvPicPr>
            <a:picLocks noChangeAspect="1"/>
          </p:cNvPicPr>
          <p:nvPr/>
        </p:nvPicPr>
        <p:blipFill>
          <a:blip r:embed="rId5"/>
          <a:stretch>
            <a:fillRect/>
          </a:stretch>
        </p:blipFill>
        <p:spPr>
          <a:xfrm>
            <a:off x="6248502" y="665070"/>
            <a:ext cx="5648325" cy="2809875"/>
          </a:xfrm>
          <a:prstGeom prst="rect">
            <a:avLst/>
          </a:prstGeom>
        </p:spPr>
      </p:pic>
      <p:sp>
        <p:nvSpPr>
          <p:cNvPr id="11" name="TextBox 10">
            <a:extLst>
              <a:ext uri="{FF2B5EF4-FFF2-40B4-BE49-F238E27FC236}">
                <a16:creationId xmlns:a16="http://schemas.microsoft.com/office/drawing/2014/main" id="{DC88D6AF-7771-48B0-A4EE-CB47B84733BE}"/>
              </a:ext>
            </a:extLst>
          </p:cNvPr>
          <p:cNvSpPr txBox="1"/>
          <p:nvPr/>
        </p:nvSpPr>
        <p:spPr>
          <a:xfrm>
            <a:off x="1117082" y="428017"/>
            <a:ext cx="3017173" cy="369332"/>
          </a:xfrm>
          <a:prstGeom prst="rect">
            <a:avLst/>
          </a:prstGeom>
          <a:noFill/>
        </p:spPr>
        <p:txBody>
          <a:bodyPr wrap="none" rtlCol="0">
            <a:spAutoFit/>
          </a:bodyPr>
          <a:lstStyle/>
          <a:p>
            <a:r>
              <a:rPr lang="it-IT" b="1" dirty="0"/>
              <a:t>Template completo di Cockburn</a:t>
            </a:r>
          </a:p>
        </p:txBody>
      </p:sp>
      <p:sp>
        <p:nvSpPr>
          <p:cNvPr id="19" name="Hexagon 18">
            <a:hlinkClick r:id="rId6" action="ppaction://hlinksldjump"/>
            <a:extLst>
              <a:ext uri="{FF2B5EF4-FFF2-40B4-BE49-F238E27FC236}">
                <a16:creationId xmlns:a16="http://schemas.microsoft.com/office/drawing/2014/main" id="{08AD4010-CF19-4413-A948-5BA734CB680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Tree>
    <p:extLst>
      <p:ext uri="{BB962C8B-B14F-4D97-AF65-F5344CB8AC3E}">
        <p14:creationId xmlns:p14="http://schemas.microsoft.com/office/powerpoint/2010/main" val="2284314190"/>
      </p:ext>
    </p:extLst>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414409" y="-53637"/>
            <a:ext cx="5214025" cy="432547"/>
          </a:xfrm>
        </p:spPr>
        <p:txBody>
          <a:bodyPr>
            <a:normAutofit fontScale="90000"/>
          </a:bodyPr>
          <a:lstStyle/>
          <a:p>
            <a:r>
              <a:rPr lang="it-IT" sz="3200" dirty="0"/>
              <a:t>L’ingegneria dell’usabilità (1)</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4" name="Rectangle 3">
            <a:extLst>
              <a:ext uri="{FF2B5EF4-FFF2-40B4-BE49-F238E27FC236}">
                <a16:creationId xmlns:a16="http://schemas.microsoft.com/office/drawing/2014/main" id="{63448CEB-874A-4032-B2DE-CBB286DB1BF3}"/>
              </a:ext>
            </a:extLst>
          </p:cNvPr>
          <p:cNvSpPr/>
          <p:nvPr/>
        </p:nvSpPr>
        <p:spPr>
          <a:xfrm>
            <a:off x="732816" y="428017"/>
            <a:ext cx="11387847" cy="830997"/>
          </a:xfrm>
          <a:prstGeom prst="rect">
            <a:avLst/>
          </a:prstGeom>
        </p:spPr>
        <p:txBody>
          <a:bodyPr wrap="square">
            <a:spAutoFit/>
          </a:bodyPr>
          <a:lstStyle/>
          <a:p>
            <a:r>
              <a:rPr lang="it-IT" sz="1600" dirty="0"/>
              <a:t>L’ingegneria del software si occupa dei metodi e delle tecniche per la progettazione e realizzazione di sistemi software di qualità, senza sprechi. Più recentemente è entrato nell’uso il termine ingegneria dell’usabilità (usability engineering), per denotare la disciplina che studia le tecniche, i metodi e i processi che possono essere utilizzati per progettare e sviluppare sistemi usabili.</a:t>
            </a:r>
          </a:p>
        </p:txBody>
      </p:sp>
      <p:grpSp>
        <p:nvGrpSpPr>
          <p:cNvPr id="16" name="Group 15">
            <a:extLst>
              <a:ext uri="{FF2B5EF4-FFF2-40B4-BE49-F238E27FC236}">
                <a16:creationId xmlns:a16="http://schemas.microsoft.com/office/drawing/2014/main" id="{7CF27F9F-30EB-4D36-A19F-398E5652ACAF}"/>
              </a:ext>
            </a:extLst>
          </p:cNvPr>
          <p:cNvGrpSpPr/>
          <p:nvPr/>
        </p:nvGrpSpPr>
        <p:grpSpPr>
          <a:xfrm>
            <a:off x="728719" y="1226905"/>
            <a:ext cx="4174020" cy="1806355"/>
            <a:chOff x="728720" y="1911158"/>
            <a:chExt cx="4174020" cy="1806355"/>
          </a:xfrm>
        </p:grpSpPr>
        <p:pic>
          <p:nvPicPr>
            <p:cNvPr id="5" name="Picture 4">
              <a:extLst>
                <a:ext uri="{FF2B5EF4-FFF2-40B4-BE49-F238E27FC236}">
                  <a16:creationId xmlns:a16="http://schemas.microsoft.com/office/drawing/2014/main" id="{19D7305E-F065-46E2-91EC-37AEDE4FFCC7}"/>
                </a:ext>
              </a:extLst>
            </p:cNvPr>
            <p:cNvPicPr>
              <a:picLocks noChangeAspect="1"/>
            </p:cNvPicPr>
            <p:nvPr/>
          </p:nvPicPr>
          <p:blipFill>
            <a:blip r:embed="rId3"/>
            <a:stretch>
              <a:fillRect/>
            </a:stretch>
          </p:blipFill>
          <p:spPr>
            <a:xfrm>
              <a:off x="732816" y="1911158"/>
              <a:ext cx="4169924" cy="1806355"/>
            </a:xfrm>
            <a:prstGeom prst="rect">
              <a:avLst/>
            </a:prstGeom>
          </p:spPr>
        </p:pic>
        <p:sp>
          <p:nvSpPr>
            <p:cNvPr id="6" name="TextBox 5">
              <a:extLst>
                <a:ext uri="{FF2B5EF4-FFF2-40B4-BE49-F238E27FC236}">
                  <a16:creationId xmlns:a16="http://schemas.microsoft.com/office/drawing/2014/main" id="{A187D958-F1D4-46B6-B4F8-37070A81ECE6}"/>
                </a:ext>
              </a:extLst>
            </p:cNvPr>
            <p:cNvSpPr txBox="1"/>
            <p:nvPr/>
          </p:nvSpPr>
          <p:spPr>
            <a:xfrm>
              <a:off x="728720" y="2923746"/>
              <a:ext cx="1369286" cy="307777"/>
            </a:xfrm>
            <a:prstGeom prst="rect">
              <a:avLst/>
            </a:prstGeom>
            <a:noFill/>
          </p:spPr>
          <p:txBody>
            <a:bodyPr wrap="none" rtlCol="0">
              <a:spAutoFit/>
            </a:bodyPr>
            <a:lstStyle/>
            <a:p>
              <a:r>
                <a:rPr lang="it-IT" sz="1400" b="1" dirty="0"/>
                <a:t>Vecchio modello </a:t>
              </a:r>
            </a:p>
          </p:txBody>
        </p:sp>
      </p:grpSp>
      <p:sp>
        <p:nvSpPr>
          <p:cNvPr id="12" name="Rectangle 11">
            <a:extLst>
              <a:ext uri="{FF2B5EF4-FFF2-40B4-BE49-F238E27FC236}">
                <a16:creationId xmlns:a16="http://schemas.microsoft.com/office/drawing/2014/main" id="{50CE1943-6497-4005-832E-6ABEC7589A67}"/>
              </a:ext>
            </a:extLst>
          </p:cNvPr>
          <p:cNvSpPr/>
          <p:nvPr/>
        </p:nvSpPr>
        <p:spPr>
          <a:xfrm>
            <a:off x="5363184" y="1143143"/>
            <a:ext cx="6757479" cy="2308324"/>
          </a:xfrm>
          <a:prstGeom prst="rect">
            <a:avLst/>
          </a:prstGeom>
        </p:spPr>
        <p:txBody>
          <a:bodyPr wrap="square">
            <a:spAutoFit/>
          </a:bodyPr>
          <a:lstStyle/>
          <a:p>
            <a:r>
              <a:rPr lang="it-IT" sz="1600" dirty="0"/>
              <a:t>Con la maturazione della disciplina dell’ingegneria del software, e dopo molti anni e molti fallimenti, si capì che le cose non funzionavano, perché non possono funzionare così. Ci si rese conto che nessun sistema complesso può essere realizzato con il modello della cascata, perché è impossibile specificarne tutti gli aspetti all’inizio e poi realizzarlo senza</a:t>
            </a:r>
          </a:p>
          <a:p>
            <a:r>
              <a:rPr lang="it-IT" sz="1600" dirty="0"/>
              <a:t>modificare nulla. Un altro motivo del mal funzionamento è il </a:t>
            </a:r>
            <a:r>
              <a:rPr lang="it-IT" sz="1600" b="1" dirty="0"/>
              <a:t>ciclo compito artefatto</a:t>
            </a:r>
            <a:r>
              <a:rPr lang="it-IT" sz="1600" dirty="0"/>
              <a:t>: per soddisfare le nostre necessità, produciamo strumenti che, a loro volta, generano nuovi bisogni.</a:t>
            </a:r>
          </a:p>
          <a:p>
            <a:endParaRPr lang="it-IT" sz="1600" dirty="0"/>
          </a:p>
        </p:txBody>
      </p:sp>
      <p:sp>
        <p:nvSpPr>
          <p:cNvPr id="15" name="Rectangle 14">
            <a:extLst>
              <a:ext uri="{FF2B5EF4-FFF2-40B4-BE49-F238E27FC236}">
                <a16:creationId xmlns:a16="http://schemas.microsoft.com/office/drawing/2014/main" id="{CAF09CD1-A10E-447D-A122-77C24972B568}"/>
              </a:ext>
            </a:extLst>
          </p:cNvPr>
          <p:cNvSpPr/>
          <p:nvPr/>
        </p:nvSpPr>
        <p:spPr>
          <a:xfrm>
            <a:off x="732816" y="3096862"/>
            <a:ext cx="11387847" cy="861774"/>
          </a:xfrm>
          <a:prstGeom prst="rect">
            <a:avLst/>
          </a:prstGeom>
        </p:spPr>
        <p:txBody>
          <a:bodyPr wrap="square">
            <a:spAutoFit/>
          </a:bodyPr>
          <a:lstStyle/>
          <a:p>
            <a:r>
              <a:rPr lang="it-IT" sz="1600" dirty="0"/>
              <a:t>Per quanto si possano progettare bene i casi d’uso non è possibile valutare completamente l’adeguatezza dello strumento ai suoi utenti, prima che questi lo usino effettivamente. Se i riscontri non sono gli attesi è quindi necessario tornare ad una qualche fase precedente.</a:t>
            </a:r>
          </a:p>
          <a:p>
            <a:endParaRPr lang="it-IT" sz="1600" dirty="0"/>
          </a:p>
        </p:txBody>
      </p:sp>
      <p:pic>
        <p:nvPicPr>
          <p:cNvPr id="17" name="Picture 16">
            <a:extLst>
              <a:ext uri="{FF2B5EF4-FFF2-40B4-BE49-F238E27FC236}">
                <a16:creationId xmlns:a16="http://schemas.microsoft.com/office/drawing/2014/main" id="{855E4459-A7C4-4D9E-A4CE-532C6266BEA2}"/>
              </a:ext>
            </a:extLst>
          </p:cNvPr>
          <p:cNvPicPr>
            <a:picLocks noChangeAspect="1"/>
          </p:cNvPicPr>
          <p:nvPr/>
        </p:nvPicPr>
        <p:blipFill>
          <a:blip r:embed="rId4"/>
          <a:stretch>
            <a:fillRect/>
          </a:stretch>
        </p:blipFill>
        <p:spPr>
          <a:xfrm>
            <a:off x="9329420" y="3958636"/>
            <a:ext cx="2862580" cy="1533525"/>
          </a:xfrm>
          <a:prstGeom prst="rect">
            <a:avLst/>
          </a:prstGeom>
        </p:spPr>
      </p:pic>
      <p:sp>
        <p:nvSpPr>
          <p:cNvPr id="19" name="Rectangle 18">
            <a:extLst>
              <a:ext uri="{FF2B5EF4-FFF2-40B4-BE49-F238E27FC236}">
                <a16:creationId xmlns:a16="http://schemas.microsoft.com/office/drawing/2014/main" id="{C2235E23-AF07-4DE1-859D-480CFDB4BDAD}"/>
              </a:ext>
            </a:extLst>
          </p:cNvPr>
          <p:cNvSpPr/>
          <p:nvPr/>
        </p:nvSpPr>
        <p:spPr>
          <a:xfrm>
            <a:off x="728719" y="3631727"/>
            <a:ext cx="8823843" cy="2339102"/>
          </a:xfrm>
          <a:prstGeom prst="rect">
            <a:avLst/>
          </a:prstGeom>
        </p:spPr>
        <p:txBody>
          <a:bodyPr wrap="square">
            <a:spAutoFit/>
          </a:bodyPr>
          <a:lstStyle/>
          <a:p>
            <a:r>
              <a:rPr lang="it-IT" b="1" dirty="0"/>
              <a:t>Modelli iterativi</a:t>
            </a:r>
          </a:p>
          <a:p>
            <a:r>
              <a:rPr lang="it-IT" sz="1600" dirty="0"/>
              <a:t>L’idea è di procedere con la realizzazione di una serie di prototipi, via via più vicini al sistema finale. S’inizia con un prototipo preliminare, realizzabile a costi ridotti, e lo si sottopone all’utente, che prova a usarlo. Questa prima prova sarà normalmente limitata, perché il sistema sarà molto semplificato, con funzioni realizzate solo parzialmente, o addirittura simulate in qualche modo. In sostanza, le prove d’uso diventano parte integrante del processo di progettazione.</a:t>
            </a:r>
          </a:p>
          <a:p>
            <a:r>
              <a:rPr lang="it-IT" sz="1600" dirty="0"/>
              <a:t>Ad ogni ciclo la raccolta dei requisiti e la prototipazione sarà man mano sempre più raffinata.</a:t>
            </a:r>
          </a:p>
          <a:p>
            <a:r>
              <a:rPr lang="it-IT" sz="1600" dirty="0"/>
              <a:t>All’avanzare del progetto lo sforzo complessivo si sposta progressivamente dalle fasi iniziali del ciclo tradizionale (requisiti e progettazione) alle fasi finali (test e rilascio).</a:t>
            </a:r>
          </a:p>
        </p:txBody>
      </p:sp>
      <p:grpSp>
        <p:nvGrpSpPr>
          <p:cNvPr id="20" name="Group 19">
            <a:extLst>
              <a:ext uri="{FF2B5EF4-FFF2-40B4-BE49-F238E27FC236}">
                <a16:creationId xmlns:a16="http://schemas.microsoft.com/office/drawing/2014/main" id="{06A5E3DA-9018-445C-9456-C069062400ED}"/>
              </a:ext>
            </a:extLst>
          </p:cNvPr>
          <p:cNvGrpSpPr/>
          <p:nvPr/>
        </p:nvGrpSpPr>
        <p:grpSpPr>
          <a:xfrm>
            <a:off x="11147899" y="6168958"/>
            <a:ext cx="729574" cy="570689"/>
            <a:chOff x="11147899" y="6168958"/>
            <a:chExt cx="729574" cy="570689"/>
          </a:xfrm>
        </p:grpSpPr>
        <p:sp>
          <p:nvSpPr>
            <p:cNvPr id="21" name="Rectangle 20">
              <a:extLst>
                <a:ext uri="{FF2B5EF4-FFF2-40B4-BE49-F238E27FC236}">
                  <a16:creationId xmlns:a16="http://schemas.microsoft.com/office/drawing/2014/main" id="{AA88D032-25DE-4EAA-90FA-750C767C0FF3}"/>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 name="Graphic 21" descr="Back RTL">
              <a:hlinkClick r:id="rId5" action="ppaction://hlinksldjump"/>
              <a:extLst>
                <a:ext uri="{FF2B5EF4-FFF2-40B4-BE49-F238E27FC236}">
                  <a16:creationId xmlns:a16="http://schemas.microsoft.com/office/drawing/2014/main" id="{35F3BF1C-7493-4FB3-8E6F-41A56F76BA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1298590746"/>
      </p:ext>
    </p:extLst>
  </p:cSld>
  <p:clrMapOvr>
    <a:masterClrMapping/>
  </p:clrMapOvr>
  <p:transition>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586263" y="-47906"/>
            <a:ext cx="5019473" cy="432547"/>
          </a:xfrm>
        </p:spPr>
        <p:txBody>
          <a:bodyPr>
            <a:normAutofit fontScale="90000"/>
          </a:bodyPr>
          <a:lstStyle/>
          <a:p>
            <a:r>
              <a:rPr lang="it-IT" sz="3200" dirty="0"/>
              <a:t>L’ingegneria dell’usabilità (2)</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13" name="Group 12">
            <a:extLst>
              <a:ext uri="{FF2B5EF4-FFF2-40B4-BE49-F238E27FC236}">
                <a16:creationId xmlns:a16="http://schemas.microsoft.com/office/drawing/2014/main" id="{8B9FE960-1B24-4E50-86D5-FE14E4D892DC}"/>
              </a:ext>
            </a:extLst>
          </p:cNvPr>
          <p:cNvGrpSpPr/>
          <p:nvPr/>
        </p:nvGrpSpPr>
        <p:grpSpPr>
          <a:xfrm>
            <a:off x="155601" y="6168958"/>
            <a:ext cx="729574" cy="576000"/>
            <a:chOff x="155601" y="6168958"/>
            <a:chExt cx="729574" cy="576000"/>
          </a:xfrm>
        </p:grpSpPr>
        <p:sp>
          <p:nvSpPr>
            <p:cNvPr id="14" name="Rectangle 13">
              <a:extLst>
                <a:ext uri="{FF2B5EF4-FFF2-40B4-BE49-F238E27FC236}">
                  <a16:creationId xmlns:a16="http://schemas.microsoft.com/office/drawing/2014/main" id="{EE275D8D-47E4-42FA-BDA4-DC3D17E45F9A}"/>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Graphic 19" descr="Back">
              <a:hlinkClick r:id="" action="ppaction://hlinkshowjump?jump=lastslideviewed"/>
              <a:extLst>
                <a:ext uri="{FF2B5EF4-FFF2-40B4-BE49-F238E27FC236}">
                  <a16:creationId xmlns:a16="http://schemas.microsoft.com/office/drawing/2014/main" id="{CF2F599C-5150-4E36-B054-F7468836E5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3" name="Rectangle 2">
            <a:extLst>
              <a:ext uri="{FF2B5EF4-FFF2-40B4-BE49-F238E27FC236}">
                <a16:creationId xmlns:a16="http://schemas.microsoft.com/office/drawing/2014/main" id="{C7D904C5-07B1-48C4-A627-A3E389BEFC9E}"/>
              </a:ext>
            </a:extLst>
          </p:cNvPr>
          <p:cNvSpPr/>
          <p:nvPr/>
        </p:nvSpPr>
        <p:spPr>
          <a:xfrm>
            <a:off x="781138" y="257783"/>
            <a:ext cx="8861940" cy="369332"/>
          </a:xfrm>
          <a:prstGeom prst="rect">
            <a:avLst/>
          </a:prstGeom>
        </p:spPr>
        <p:txBody>
          <a:bodyPr wrap="square">
            <a:spAutoFit/>
          </a:bodyPr>
          <a:lstStyle/>
          <a:p>
            <a:r>
              <a:rPr lang="it-IT" b="1" dirty="0"/>
              <a:t>Il modello ISO 13407 (Human-centred design processes for interactive systems)</a:t>
            </a:r>
          </a:p>
        </p:txBody>
      </p:sp>
      <p:sp>
        <p:nvSpPr>
          <p:cNvPr id="7" name="Rectangle 6">
            <a:extLst>
              <a:ext uri="{FF2B5EF4-FFF2-40B4-BE49-F238E27FC236}">
                <a16:creationId xmlns:a16="http://schemas.microsoft.com/office/drawing/2014/main" id="{D63FAD06-BF9C-4426-A7B4-3207726220B9}"/>
              </a:ext>
            </a:extLst>
          </p:cNvPr>
          <p:cNvSpPr/>
          <p:nvPr/>
        </p:nvSpPr>
        <p:spPr>
          <a:xfrm>
            <a:off x="0" y="551728"/>
            <a:ext cx="12192000" cy="338554"/>
          </a:xfrm>
          <a:prstGeom prst="rect">
            <a:avLst/>
          </a:prstGeom>
        </p:spPr>
        <p:txBody>
          <a:bodyPr wrap="square">
            <a:spAutoFit/>
          </a:bodyPr>
          <a:lstStyle/>
          <a:p>
            <a:r>
              <a:rPr lang="it-IT" sz="1600" dirty="0"/>
              <a:t>Ha lo scopo di “fornire una guida alle attività di progettazione centrata sull’essere umano lungo il ciclo di vita dei sistemi interattivi basati su computer”.</a:t>
            </a:r>
          </a:p>
        </p:txBody>
      </p:sp>
      <p:pic>
        <p:nvPicPr>
          <p:cNvPr id="8" name="Picture 7">
            <a:extLst>
              <a:ext uri="{FF2B5EF4-FFF2-40B4-BE49-F238E27FC236}">
                <a16:creationId xmlns:a16="http://schemas.microsoft.com/office/drawing/2014/main" id="{6DBAB9D6-2FB9-41EC-BD41-A0E9C7BE5A08}"/>
              </a:ext>
            </a:extLst>
          </p:cNvPr>
          <p:cNvPicPr>
            <a:picLocks noChangeAspect="1"/>
          </p:cNvPicPr>
          <p:nvPr/>
        </p:nvPicPr>
        <p:blipFill rotWithShape="1">
          <a:blip r:embed="rId5"/>
          <a:srcRect t="6200"/>
          <a:stretch/>
        </p:blipFill>
        <p:spPr>
          <a:xfrm>
            <a:off x="8743994" y="1213311"/>
            <a:ext cx="3199501" cy="2364874"/>
          </a:xfrm>
          <a:prstGeom prst="rect">
            <a:avLst/>
          </a:prstGeom>
        </p:spPr>
      </p:pic>
      <p:sp>
        <p:nvSpPr>
          <p:cNvPr id="9" name="Rectangle 8">
            <a:extLst>
              <a:ext uri="{FF2B5EF4-FFF2-40B4-BE49-F238E27FC236}">
                <a16:creationId xmlns:a16="http://schemas.microsoft.com/office/drawing/2014/main" id="{39154B68-1C33-4C32-BA52-FCA3A935A789}"/>
              </a:ext>
            </a:extLst>
          </p:cNvPr>
          <p:cNvSpPr/>
          <p:nvPr/>
        </p:nvSpPr>
        <p:spPr>
          <a:xfrm>
            <a:off x="18153" y="777418"/>
            <a:ext cx="8477336" cy="2800767"/>
          </a:xfrm>
          <a:prstGeom prst="rect">
            <a:avLst/>
          </a:prstGeom>
        </p:spPr>
        <p:txBody>
          <a:bodyPr wrap="square">
            <a:spAutoFit/>
          </a:bodyPr>
          <a:lstStyle/>
          <a:p>
            <a:r>
              <a:rPr lang="it-IT" sz="1600" b="1" dirty="0"/>
              <a:t>1. Comprendere e specificare il contesto d’uso </a:t>
            </a:r>
          </a:p>
          <a:p>
            <a:r>
              <a:rPr lang="it-IT" sz="1600" dirty="0"/>
              <a:t>• Le caratteristiche degli utenti (competenze, abilità…)</a:t>
            </a:r>
          </a:p>
          <a:p>
            <a:r>
              <a:rPr lang="it-IT" sz="1600" dirty="0"/>
              <a:t>• I compiti che gli utenti dovranno eseguire</a:t>
            </a:r>
          </a:p>
          <a:p>
            <a:r>
              <a:rPr lang="it-IT" sz="1600" dirty="0"/>
              <a:t>• L’ambiente nel quale gli utenti utilizzeranno il sistema</a:t>
            </a:r>
          </a:p>
          <a:p>
            <a:r>
              <a:rPr lang="it-IT" sz="1600" b="1" dirty="0"/>
              <a:t>2. Specificare i requisiti utente e organizzativi</a:t>
            </a:r>
          </a:p>
          <a:p>
            <a:r>
              <a:rPr lang="it-IT" sz="1600" dirty="0"/>
              <a:t>• le prestazioni richieste in relazione agli obiettivi operativi ed economici;</a:t>
            </a:r>
          </a:p>
          <a:p>
            <a:r>
              <a:rPr lang="it-IT" sz="1600" dirty="0"/>
              <a:t>• i requisiti normativi e legislativi rilevanti;</a:t>
            </a:r>
          </a:p>
          <a:p>
            <a:r>
              <a:rPr lang="it-IT" sz="1600" dirty="0"/>
              <a:t>• la comunicazione e la cooperazione fra gli utenti e gli altri attori coinvolti;</a:t>
            </a:r>
          </a:p>
          <a:p>
            <a:r>
              <a:rPr lang="it-IT" sz="1600" dirty="0"/>
              <a:t>• le attività degli utenti;</a:t>
            </a:r>
          </a:p>
          <a:p>
            <a:r>
              <a:rPr lang="it-IT" sz="1600" dirty="0"/>
              <a:t>• la ripartizione dei compiti fra esseri umani e sistemi tecnologici;</a:t>
            </a:r>
          </a:p>
          <a:p>
            <a:r>
              <a:rPr lang="it-IT" sz="1600" dirty="0"/>
              <a:t>• la progettazione delle procedure di lavoro e dell’organizzazione;  </a:t>
            </a:r>
          </a:p>
        </p:txBody>
      </p:sp>
      <p:sp>
        <p:nvSpPr>
          <p:cNvPr id="10" name="Rectangle 9">
            <a:extLst>
              <a:ext uri="{FF2B5EF4-FFF2-40B4-BE49-F238E27FC236}">
                <a16:creationId xmlns:a16="http://schemas.microsoft.com/office/drawing/2014/main" id="{6E95C2BC-DA23-4911-997C-ECE1C29A2107}"/>
              </a:ext>
            </a:extLst>
          </p:cNvPr>
          <p:cNvSpPr/>
          <p:nvPr/>
        </p:nvSpPr>
        <p:spPr>
          <a:xfrm>
            <a:off x="0" y="3454663"/>
            <a:ext cx="12192000" cy="1815882"/>
          </a:xfrm>
          <a:prstGeom prst="rect">
            <a:avLst/>
          </a:prstGeom>
        </p:spPr>
        <p:txBody>
          <a:bodyPr wrap="square">
            <a:spAutoFit/>
          </a:bodyPr>
          <a:lstStyle/>
          <a:p>
            <a:r>
              <a:rPr lang="it-IT" sz="1600" b="1" dirty="0"/>
              <a:t>3. Produrre soluzioni di progetto</a:t>
            </a:r>
          </a:p>
          <a:p>
            <a:r>
              <a:rPr lang="it-IT" sz="1600" dirty="0"/>
              <a:t>• Utilizzare le conoscenze disponibili per sviluppare proposte di progetto con un approccio multi-disciplinare.</a:t>
            </a:r>
          </a:p>
          <a:p>
            <a:r>
              <a:rPr lang="it-IT" sz="1600" dirty="0"/>
              <a:t>• Rendere le soluzioni di progetto più concrete, utilizzando simulazioni, modelli e prototipi di vario tipo.</a:t>
            </a:r>
          </a:p>
          <a:p>
            <a:r>
              <a:rPr lang="it-IT" sz="1600" dirty="0"/>
              <a:t>• Presentare le soluzioni di progetto agli utenti, permettendo loro di eseguire i compiti che il sistema è destinato a supportare.</a:t>
            </a:r>
          </a:p>
          <a:p>
            <a:r>
              <a:rPr lang="it-IT" sz="1600" dirty="0"/>
              <a:t>In un approccio human-centred, un prototipo serve a raccogliere le reazioni degli utenti, per poi utilizzarle nell’orientare le attività di progettazione.</a:t>
            </a:r>
          </a:p>
          <a:p>
            <a:r>
              <a:rPr lang="it-IT" sz="1600" dirty="0"/>
              <a:t>• Modificare il progetto in conseguenza delle reazioni degli utenti, e ripetere questo processo fino a che gli obiettivi della progettazione non siano raggiunti.</a:t>
            </a:r>
          </a:p>
        </p:txBody>
      </p:sp>
      <p:sp>
        <p:nvSpPr>
          <p:cNvPr id="11" name="Rectangle 10">
            <a:extLst>
              <a:ext uri="{FF2B5EF4-FFF2-40B4-BE49-F238E27FC236}">
                <a16:creationId xmlns:a16="http://schemas.microsoft.com/office/drawing/2014/main" id="{23E21F66-E479-4331-8C54-F649C79C6CF2}"/>
              </a:ext>
            </a:extLst>
          </p:cNvPr>
          <p:cNvSpPr/>
          <p:nvPr/>
        </p:nvSpPr>
        <p:spPr>
          <a:xfrm>
            <a:off x="954209" y="5016679"/>
            <a:ext cx="10668426" cy="1815882"/>
          </a:xfrm>
          <a:prstGeom prst="rect">
            <a:avLst/>
          </a:prstGeom>
        </p:spPr>
        <p:txBody>
          <a:bodyPr wrap="square">
            <a:spAutoFit/>
          </a:bodyPr>
          <a:lstStyle/>
          <a:p>
            <a:r>
              <a:rPr lang="it-IT" sz="1600" b="1" dirty="0"/>
              <a:t>4. Valutare il progetto nei confronti dei requisiti</a:t>
            </a:r>
          </a:p>
          <a:p>
            <a:r>
              <a:rPr lang="it-IT" sz="1600" dirty="0"/>
              <a:t>• Produrre il piano di valutazione : come e quali parti devono essere valutate</a:t>
            </a:r>
          </a:p>
          <a:p>
            <a:r>
              <a:rPr lang="it-IT" sz="1600" dirty="0"/>
              <a:t>• Fornire feedback per la progettazione </a:t>
            </a:r>
          </a:p>
          <a:p>
            <a:r>
              <a:rPr lang="it-IT" sz="1600" dirty="0"/>
              <a:t>• Verificare se gli obiettivi sono stati raggiunti</a:t>
            </a:r>
          </a:p>
          <a:p>
            <a:r>
              <a:rPr lang="it-IT" sz="1600" dirty="0"/>
              <a:t>• Validazione sul campo : provare il funzionamento del sistema finale durante l’uso effettivo</a:t>
            </a:r>
          </a:p>
          <a:p>
            <a:r>
              <a:rPr lang="it-IT" sz="1600" dirty="0"/>
              <a:t>• Monitoraggio di lungo termine</a:t>
            </a:r>
          </a:p>
          <a:p>
            <a:r>
              <a:rPr lang="it-IT" sz="1600" dirty="0"/>
              <a:t>• Documentazione dei risultati</a:t>
            </a:r>
          </a:p>
        </p:txBody>
      </p:sp>
    </p:spTree>
    <p:extLst>
      <p:ext uri="{BB962C8B-B14F-4D97-AF65-F5344CB8AC3E}">
        <p14:creationId xmlns:p14="http://schemas.microsoft.com/office/powerpoint/2010/main" val="2466717435"/>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164" name="Group 163">
            <a:extLst>
              <a:ext uri="{FF2B5EF4-FFF2-40B4-BE49-F238E27FC236}">
                <a16:creationId xmlns:a16="http://schemas.microsoft.com/office/drawing/2014/main" id="{6DDBC6A4-C6D4-411D-81D5-7C371DD0B5EA}"/>
              </a:ext>
            </a:extLst>
          </p:cNvPr>
          <p:cNvGrpSpPr/>
          <p:nvPr/>
        </p:nvGrpSpPr>
        <p:grpSpPr>
          <a:xfrm>
            <a:off x="0" y="0"/>
            <a:ext cx="3301892" cy="6867428"/>
            <a:chOff x="0" y="0"/>
            <a:chExt cx="3301892" cy="6858001"/>
          </a:xfrm>
        </p:grpSpPr>
        <p:sp>
          <p:nvSpPr>
            <p:cNvPr id="165" name="Rectangle 164">
              <a:extLst>
                <a:ext uri="{FF2B5EF4-FFF2-40B4-BE49-F238E27FC236}">
                  <a16:creationId xmlns:a16="http://schemas.microsoft.com/office/drawing/2014/main" id="{C64AA7C8-A9C6-4AEE-AB8D-AE11A8198CCF}"/>
                </a:ext>
              </a:extLst>
            </p:cNvPr>
            <p:cNvSpPr/>
            <p:nvPr/>
          </p:nvSpPr>
          <p:spPr>
            <a:xfrm>
              <a:off x="0" y="0"/>
              <a:ext cx="2679699" cy="6858001"/>
            </a:xfrm>
            <a:prstGeom prst="rect">
              <a:avLst/>
            </a:prstGeom>
            <a:solidFill>
              <a:srgbClr val="394F8A"/>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6" name="Rectangle: Rounded Corners 165">
              <a:hlinkClick r:id="rId2" action="ppaction://hlinksldjump"/>
              <a:extLst>
                <a:ext uri="{FF2B5EF4-FFF2-40B4-BE49-F238E27FC236}">
                  <a16:creationId xmlns:a16="http://schemas.microsoft.com/office/drawing/2014/main" id="{9BF2930F-EF1B-41CF-8C70-167C23B8694B}"/>
                </a:ext>
              </a:extLst>
            </p:cNvPr>
            <p:cNvSpPr/>
            <p:nvPr/>
          </p:nvSpPr>
          <p:spPr>
            <a:xfrm>
              <a:off x="120649" y="209276"/>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Introduzione</a:t>
              </a:r>
            </a:p>
          </p:txBody>
        </p:sp>
        <p:grpSp>
          <p:nvGrpSpPr>
            <p:cNvPr id="167" name="Group 166">
              <a:extLst>
                <a:ext uri="{FF2B5EF4-FFF2-40B4-BE49-F238E27FC236}">
                  <a16:creationId xmlns:a16="http://schemas.microsoft.com/office/drawing/2014/main" id="{C22E445F-1B56-4253-AEBF-A20D74540483}"/>
                </a:ext>
              </a:extLst>
            </p:cNvPr>
            <p:cNvGrpSpPr/>
            <p:nvPr/>
          </p:nvGrpSpPr>
          <p:grpSpPr>
            <a:xfrm>
              <a:off x="2941892" y="190878"/>
              <a:ext cx="360000" cy="217351"/>
              <a:chOff x="2941892" y="190878"/>
              <a:chExt cx="360000" cy="217351"/>
            </a:xfrm>
          </p:grpSpPr>
          <p:sp>
            <p:nvSpPr>
              <p:cNvPr id="185" name="Rectangle: Rounded Corners 184">
                <a:extLst>
                  <a:ext uri="{FF2B5EF4-FFF2-40B4-BE49-F238E27FC236}">
                    <a16:creationId xmlns:a16="http://schemas.microsoft.com/office/drawing/2014/main" id="{A167AB6F-27D3-4344-AC89-FAE9557BD888}"/>
                  </a:ext>
                </a:extLst>
              </p:cNvPr>
              <p:cNvSpPr/>
              <p:nvPr/>
            </p:nvSpPr>
            <p:spPr>
              <a:xfrm>
                <a:off x="2941892" y="190878"/>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6" name="Rectangle: Rounded Corners 185">
                <a:extLst>
                  <a:ext uri="{FF2B5EF4-FFF2-40B4-BE49-F238E27FC236}">
                    <a16:creationId xmlns:a16="http://schemas.microsoft.com/office/drawing/2014/main" id="{CD1A1314-3374-422E-A278-AD78F6B69F0C}"/>
                  </a:ext>
                </a:extLst>
              </p:cNvPr>
              <p:cNvSpPr/>
              <p:nvPr/>
            </p:nvSpPr>
            <p:spPr>
              <a:xfrm>
                <a:off x="2941892" y="279771"/>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7" name="Rectangle: Rounded Corners 186">
                <a:extLst>
                  <a:ext uri="{FF2B5EF4-FFF2-40B4-BE49-F238E27FC236}">
                    <a16:creationId xmlns:a16="http://schemas.microsoft.com/office/drawing/2014/main" id="{06EA5CB2-5667-4A03-BE12-D36DE5BD70EA}"/>
                  </a:ext>
                </a:extLst>
              </p:cNvPr>
              <p:cNvSpPr/>
              <p:nvPr/>
            </p:nvSpPr>
            <p:spPr>
              <a:xfrm>
                <a:off x="2941892" y="372229"/>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171" name="Rectangle: Rounded Corners 170">
              <a:hlinkClick r:id="rId3" action="ppaction://hlinksldjump"/>
              <a:extLst>
                <a:ext uri="{FF2B5EF4-FFF2-40B4-BE49-F238E27FC236}">
                  <a16:creationId xmlns:a16="http://schemas.microsoft.com/office/drawing/2014/main" id="{36B7EFD7-BE08-4A91-9BF5-84A424949AD3}"/>
                </a:ext>
              </a:extLst>
            </p:cNvPr>
            <p:cNvSpPr/>
            <p:nvPr/>
          </p:nvSpPr>
          <p:spPr>
            <a:xfrm>
              <a:off x="120649" y="183492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4</a:t>
              </a:r>
            </a:p>
          </p:txBody>
        </p:sp>
        <p:grpSp>
          <p:nvGrpSpPr>
            <p:cNvPr id="168" name="Group 167">
              <a:extLst>
                <a:ext uri="{FF2B5EF4-FFF2-40B4-BE49-F238E27FC236}">
                  <a16:creationId xmlns:a16="http://schemas.microsoft.com/office/drawing/2014/main" id="{8B740B65-158C-4EAF-9E9F-E6A104525F41}"/>
                </a:ext>
              </a:extLst>
            </p:cNvPr>
            <p:cNvGrpSpPr/>
            <p:nvPr/>
          </p:nvGrpSpPr>
          <p:grpSpPr>
            <a:xfrm>
              <a:off x="120649" y="617505"/>
              <a:ext cx="2438400" cy="1476626"/>
              <a:chOff x="237547" y="162719"/>
              <a:chExt cx="1457325" cy="861786"/>
            </a:xfrm>
            <a:solidFill>
              <a:schemeClr val="bg1"/>
            </a:solidFill>
          </p:grpSpPr>
          <p:sp>
            <p:nvSpPr>
              <p:cNvPr id="183" name="Rectangle: Rounded Corners 182">
                <a:hlinkClick r:id="rId4" action="ppaction://hlinksldjump"/>
                <a:extLst>
                  <a:ext uri="{FF2B5EF4-FFF2-40B4-BE49-F238E27FC236}">
                    <a16:creationId xmlns:a16="http://schemas.microsoft.com/office/drawing/2014/main" id="{BE291E01-70A0-47AC-BBD2-C10A4136145C}"/>
                  </a:ext>
                </a:extLst>
              </p:cNvPr>
              <p:cNvSpPr/>
              <p:nvPr/>
            </p:nvSpPr>
            <p:spPr>
              <a:xfrm>
                <a:off x="237547" y="162719"/>
                <a:ext cx="1457325" cy="197644"/>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a:t>
                </a:r>
              </a:p>
            </p:txBody>
          </p:sp>
          <p:sp>
            <p:nvSpPr>
              <p:cNvPr id="184" name="Oval 183">
                <a:extLst>
                  <a:ext uri="{FF2B5EF4-FFF2-40B4-BE49-F238E27FC236}">
                    <a16:creationId xmlns:a16="http://schemas.microsoft.com/office/drawing/2014/main" id="{05B4B907-3D0D-40E8-AE34-3C000C55C618}"/>
                  </a:ext>
                </a:extLst>
              </p:cNvPr>
              <p:cNvSpPr/>
              <p:nvPr/>
            </p:nvSpPr>
            <p:spPr>
              <a:xfrm>
                <a:off x="291442" y="919598"/>
                <a:ext cx="107578" cy="104907"/>
              </a:xfrm>
              <a:prstGeom prst="ellipse">
                <a:avLst/>
              </a:prstGeom>
              <a:solidFill>
                <a:schemeClr val="bg2">
                  <a:lumMod val="90000"/>
                </a:schemeClr>
              </a:solidFill>
              <a:ln>
                <a:solidFill>
                  <a:srgbClr val="EAD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169" name="Rectangle: Rounded Corners 168">
              <a:hlinkClick r:id="rId5" action="ppaction://hlinksldjump"/>
              <a:extLst>
                <a:ext uri="{FF2B5EF4-FFF2-40B4-BE49-F238E27FC236}">
                  <a16:creationId xmlns:a16="http://schemas.microsoft.com/office/drawing/2014/main" id="{F495041F-03D3-42CB-BBA1-C2D1214CFF5F}"/>
                </a:ext>
              </a:extLst>
            </p:cNvPr>
            <p:cNvSpPr/>
            <p:nvPr/>
          </p:nvSpPr>
          <p:spPr>
            <a:xfrm>
              <a:off x="120649" y="102331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2</a:t>
              </a:r>
            </a:p>
          </p:txBody>
        </p:sp>
        <p:sp>
          <p:nvSpPr>
            <p:cNvPr id="170" name="Rectangle: Rounded Corners 169">
              <a:hlinkClick r:id="rId6" action="ppaction://hlinksldjump"/>
              <a:extLst>
                <a:ext uri="{FF2B5EF4-FFF2-40B4-BE49-F238E27FC236}">
                  <a16:creationId xmlns:a16="http://schemas.microsoft.com/office/drawing/2014/main" id="{DF500F26-D23F-47CC-B0ED-6FF2F536DF64}"/>
                </a:ext>
              </a:extLst>
            </p:cNvPr>
            <p:cNvSpPr/>
            <p:nvPr/>
          </p:nvSpPr>
          <p:spPr>
            <a:xfrm>
              <a:off x="120649" y="142912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3</a:t>
              </a:r>
            </a:p>
          </p:txBody>
        </p:sp>
        <p:sp>
          <p:nvSpPr>
            <p:cNvPr id="172" name="Rectangle: Rounded Corners 171">
              <a:hlinkClick r:id="rId7" action="ppaction://hlinksldjump"/>
              <a:extLst>
                <a:ext uri="{FF2B5EF4-FFF2-40B4-BE49-F238E27FC236}">
                  <a16:creationId xmlns:a16="http://schemas.microsoft.com/office/drawing/2014/main" id="{DF864D9F-B802-4C4B-92FD-F536B8485761}"/>
                </a:ext>
              </a:extLst>
            </p:cNvPr>
            <p:cNvSpPr/>
            <p:nvPr/>
          </p:nvSpPr>
          <p:spPr>
            <a:xfrm>
              <a:off x="120649" y="224073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5</a:t>
              </a:r>
            </a:p>
          </p:txBody>
        </p:sp>
        <p:sp>
          <p:nvSpPr>
            <p:cNvPr id="173" name="Rectangle: Rounded Corners 172">
              <a:hlinkClick r:id="rId4" action="ppaction://hlinksldjump"/>
              <a:extLst>
                <a:ext uri="{FF2B5EF4-FFF2-40B4-BE49-F238E27FC236}">
                  <a16:creationId xmlns:a16="http://schemas.microsoft.com/office/drawing/2014/main" id="{1BE02631-A64A-4A9F-B976-545767C651BA}"/>
                </a:ext>
              </a:extLst>
            </p:cNvPr>
            <p:cNvSpPr/>
            <p:nvPr/>
          </p:nvSpPr>
          <p:spPr>
            <a:xfrm>
              <a:off x="120649" y="264654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6</a:t>
              </a:r>
            </a:p>
          </p:txBody>
        </p:sp>
        <p:sp>
          <p:nvSpPr>
            <p:cNvPr id="174" name="Rectangle: Rounded Corners 173">
              <a:extLst>
                <a:ext uri="{FF2B5EF4-FFF2-40B4-BE49-F238E27FC236}">
                  <a16:creationId xmlns:a16="http://schemas.microsoft.com/office/drawing/2014/main" id="{358B8209-D5B2-4A6E-961E-EB449C8ABA10}"/>
                </a:ext>
              </a:extLst>
            </p:cNvPr>
            <p:cNvSpPr/>
            <p:nvPr/>
          </p:nvSpPr>
          <p:spPr>
            <a:xfrm>
              <a:off x="120649" y="305235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7</a:t>
              </a:r>
            </a:p>
          </p:txBody>
        </p:sp>
        <p:sp>
          <p:nvSpPr>
            <p:cNvPr id="175" name="Rectangle: Rounded Corners 174">
              <a:extLst>
                <a:ext uri="{FF2B5EF4-FFF2-40B4-BE49-F238E27FC236}">
                  <a16:creationId xmlns:a16="http://schemas.microsoft.com/office/drawing/2014/main" id="{F21E0C9F-04DF-46EB-A932-B8201D9C8941}"/>
                </a:ext>
              </a:extLst>
            </p:cNvPr>
            <p:cNvSpPr/>
            <p:nvPr/>
          </p:nvSpPr>
          <p:spPr>
            <a:xfrm>
              <a:off x="120649" y="345816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8</a:t>
              </a:r>
            </a:p>
          </p:txBody>
        </p:sp>
        <p:sp>
          <p:nvSpPr>
            <p:cNvPr id="176" name="Rectangle: Rounded Corners 175">
              <a:extLst>
                <a:ext uri="{FF2B5EF4-FFF2-40B4-BE49-F238E27FC236}">
                  <a16:creationId xmlns:a16="http://schemas.microsoft.com/office/drawing/2014/main" id="{CCCE7BEE-F2B4-4C63-BBEC-37B04CBD7673}"/>
                </a:ext>
              </a:extLst>
            </p:cNvPr>
            <p:cNvSpPr/>
            <p:nvPr/>
          </p:nvSpPr>
          <p:spPr>
            <a:xfrm>
              <a:off x="120649" y="386396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9</a:t>
              </a:r>
            </a:p>
          </p:txBody>
        </p:sp>
        <p:sp>
          <p:nvSpPr>
            <p:cNvPr id="177" name="Rectangle: Rounded Corners 176">
              <a:extLst>
                <a:ext uri="{FF2B5EF4-FFF2-40B4-BE49-F238E27FC236}">
                  <a16:creationId xmlns:a16="http://schemas.microsoft.com/office/drawing/2014/main" id="{906AD9C5-0B80-4CF2-A1E9-512BA5E0688F}"/>
                </a:ext>
              </a:extLst>
            </p:cNvPr>
            <p:cNvSpPr/>
            <p:nvPr/>
          </p:nvSpPr>
          <p:spPr>
            <a:xfrm>
              <a:off x="120649" y="426977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10</a:t>
              </a:r>
            </a:p>
          </p:txBody>
        </p:sp>
        <p:sp>
          <p:nvSpPr>
            <p:cNvPr id="178" name="Rectangle: Rounded Corners 177">
              <a:extLst>
                <a:ext uri="{FF2B5EF4-FFF2-40B4-BE49-F238E27FC236}">
                  <a16:creationId xmlns:a16="http://schemas.microsoft.com/office/drawing/2014/main" id="{9679C3C4-BA44-472B-8F4F-9A07FAE7BDFC}"/>
                </a:ext>
              </a:extLst>
            </p:cNvPr>
            <p:cNvSpPr/>
            <p:nvPr/>
          </p:nvSpPr>
          <p:spPr>
            <a:xfrm>
              <a:off x="120649" y="467558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11</a:t>
              </a:r>
            </a:p>
          </p:txBody>
        </p:sp>
        <p:sp>
          <p:nvSpPr>
            <p:cNvPr id="179" name="Rectangle: Rounded Corners 178">
              <a:extLst>
                <a:ext uri="{FF2B5EF4-FFF2-40B4-BE49-F238E27FC236}">
                  <a16:creationId xmlns:a16="http://schemas.microsoft.com/office/drawing/2014/main" id="{5B1D4991-2D04-4CA3-950B-4BB1DC6A8E7E}"/>
                </a:ext>
              </a:extLst>
            </p:cNvPr>
            <p:cNvSpPr/>
            <p:nvPr/>
          </p:nvSpPr>
          <p:spPr>
            <a:xfrm>
              <a:off x="120649" y="508139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12</a:t>
              </a:r>
            </a:p>
          </p:txBody>
        </p:sp>
        <p:sp>
          <p:nvSpPr>
            <p:cNvPr id="180" name="Rectangle: Rounded Corners 179">
              <a:extLst>
                <a:ext uri="{FF2B5EF4-FFF2-40B4-BE49-F238E27FC236}">
                  <a16:creationId xmlns:a16="http://schemas.microsoft.com/office/drawing/2014/main" id="{B8135822-474D-47F4-88BA-D00F7DFF7959}"/>
                </a:ext>
              </a:extLst>
            </p:cNvPr>
            <p:cNvSpPr/>
            <p:nvPr/>
          </p:nvSpPr>
          <p:spPr>
            <a:xfrm>
              <a:off x="120649" y="548720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13</a:t>
              </a:r>
            </a:p>
          </p:txBody>
        </p:sp>
        <p:sp>
          <p:nvSpPr>
            <p:cNvPr id="181" name="Rectangle: Rounded Corners 180">
              <a:extLst>
                <a:ext uri="{FF2B5EF4-FFF2-40B4-BE49-F238E27FC236}">
                  <a16:creationId xmlns:a16="http://schemas.microsoft.com/office/drawing/2014/main" id="{1BB5A3A6-4142-4A58-92C6-A8C347CE37DA}"/>
                </a:ext>
              </a:extLst>
            </p:cNvPr>
            <p:cNvSpPr/>
            <p:nvPr/>
          </p:nvSpPr>
          <p:spPr>
            <a:xfrm>
              <a:off x="120649" y="589300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14</a:t>
              </a:r>
            </a:p>
          </p:txBody>
        </p:sp>
        <p:sp>
          <p:nvSpPr>
            <p:cNvPr id="182" name="Rectangle: Rounded Corners 181">
              <a:extLst>
                <a:ext uri="{FF2B5EF4-FFF2-40B4-BE49-F238E27FC236}">
                  <a16:creationId xmlns:a16="http://schemas.microsoft.com/office/drawing/2014/main" id="{270BED37-0095-429F-862C-FF69447669F5}"/>
                </a:ext>
              </a:extLst>
            </p:cNvPr>
            <p:cNvSpPr/>
            <p:nvPr/>
          </p:nvSpPr>
          <p:spPr>
            <a:xfrm>
              <a:off x="120649" y="629881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15</a:t>
              </a:r>
            </a:p>
          </p:txBody>
        </p:sp>
      </p:grpSp>
      <p:sp>
        <p:nvSpPr>
          <p:cNvPr id="26" name="TextBox 25">
            <a:extLst>
              <a:ext uri="{FF2B5EF4-FFF2-40B4-BE49-F238E27FC236}">
                <a16:creationId xmlns:a16="http://schemas.microsoft.com/office/drawing/2014/main" id="{67029E6C-B243-4BBD-9DCC-9A8937F10E95}"/>
              </a:ext>
            </a:extLst>
          </p:cNvPr>
          <p:cNvSpPr txBox="1"/>
          <p:nvPr/>
        </p:nvSpPr>
        <p:spPr>
          <a:xfrm>
            <a:off x="4958216" y="18797"/>
            <a:ext cx="2570993" cy="707886"/>
          </a:xfrm>
          <a:prstGeom prst="rect">
            <a:avLst/>
          </a:prstGeom>
          <a:noFill/>
        </p:spPr>
        <p:txBody>
          <a:bodyPr wrap="square" rtlCol="0">
            <a:spAutoFit/>
          </a:bodyPr>
          <a:lstStyle/>
          <a:p>
            <a:r>
              <a:rPr lang="it-IT" sz="4000" dirty="0">
                <a:latin typeface="Britannic Bold" panose="020B0903060703020204" pitchFamily="34" charset="0"/>
              </a:rPr>
              <a:t>Lezione IV</a:t>
            </a:r>
          </a:p>
        </p:txBody>
      </p:sp>
      <p:sp>
        <p:nvSpPr>
          <p:cNvPr id="27" name="Hexagon 26">
            <a:hlinkClick r:id="rId8" action="ppaction://hlinksldjump"/>
            <a:extLst>
              <a:ext uri="{FF2B5EF4-FFF2-40B4-BE49-F238E27FC236}">
                <a16:creationId xmlns:a16="http://schemas.microsoft.com/office/drawing/2014/main" id="{002783BB-6615-42D6-8761-1D34FE68DC2A}"/>
              </a:ext>
            </a:extLst>
          </p:cNvPr>
          <p:cNvSpPr/>
          <p:nvPr/>
        </p:nvSpPr>
        <p:spPr>
          <a:xfrm>
            <a:off x="10385044" y="5602326"/>
            <a:ext cx="864000"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Schema riassun.</a:t>
            </a:r>
          </a:p>
        </p:txBody>
      </p:sp>
      <p:sp>
        <p:nvSpPr>
          <p:cNvPr id="28" name="Hexagon 27">
            <a:hlinkClick r:id="rId9" action="ppaction://hlinksldjump"/>
            <a:extLst>
              <a:ext uri="{FF2B5EF4-FFF2-40B4-BE49-F238E27FC236}">
                <a16:creationId xmlns:a16="http://schemas.microsoft.com/office/drawing/2014/main" id="{3B4A4038-0114-4305-B2E3-68D5918AADD6}"/>
              </a:ext>
            </a:extLst>
          </p:cNvPr>
          <p:cNvSpPr/>
          <p:nvPr/>
        </p:nvSpPr>
        <p:spPr>
          <a:xfrm>
            <a:off x="11131296" y="4398839"/>
            <a:ext cx="1008908"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Ingegneria dell’ usabilità</a:t>
            </a:r>
          </a:p>
        </p:txBody>
      </p:sp>
      <p:sp>
        <p:nvSpPr>
          <p:cNvPr id="29" name="Hexagon 28">
            <a:hlinkClick r:id="rId10" action="ppaction://hlinksldjump"/>
            <a:extLst>
              <a:ext uri="{FF2B5EF4-FFF2-40B4-BE49-F238E27FC236}">
                <a16:creationId xmlns:a16="http://schemas.microsoft.com/office/drawing/2014/main" id="{78ABA85E-E3B7-4957-8C22-66C2E68AB153}"/>
              </a:ext>
            </a:extLst>
          </p:cNvPr>
          <p:cNvSpPr/>
          <p:nvPr/>
        </p:nvSpPr>
        <p:spPr>
          <a:xfrm>
            <a:off x="10293340" y="3957483"/>
            <a:ext cx="1008908" cy="720000"/>
          </a:xfrm>
          <a:prstGeom prst="hexagon">
            <a:avLst>
              <a:gd name="adj" fmla="val 25000"/>
              <a:gd name="vf" fmla="val 115470"/>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it-IT" sz="900" dirty="0"/>
              <a:t>Requirment</a:t>
            </a:r>
          </a:p>
          <a:p>
            <a:pPr algn="ctr"/>
            <a:r>
              <a:rPr lang="it-IT" sz="900" dirty="0"/>
              <a:t>Engineering</a:t>
            </a:r>
          </a:p>
        </p:txBody>
      </p:sp>
      <p:sp>
        <p:nvSpPr>
          <p:cNvPr id="30" name="Hexagon 29">
            <a:hlinkClick r:id="rId11" action="ppaction://hlinksldjump"/>
            <a:extLst>
              <a:ext uri="{FF2B5EF4-FFF2-40B4-BE49-F238E27FC236}">
                <a16:creationId xmlns:a16="http://schemas.microsoft.com/office/drawing/2014/main" id="{1F69D83C-43E3-4334-85A0-B4D6C3980678}"/>
              </a:ext>
            </a:extLst>
          </p:cNvPr>
          <p:cNvSpPr/>
          <p:nvPr/>
        </p:nvSpPr>
        <p:spPr>
          <a:xfrm>
            <a:off x="9491403" y="4397716"/>
            <a:ext cx="972889"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I prototipi</a:t>
            </a:r>
          </a:p>
        </p:txBody>
      </p:sp>
      <p:sp>
        <p:nvSpPr>
          <p:cNvPr id="31" name="Hexagon 30">
            <a:hlinkClick r:id="rId12" action="ppaction://hlinksldjump"/>
            <a:extLst>
              <a:ext uri="{FF2B5EF4-FFF2-40B4-BE49-F238E27FC236}">
                <a16:creationId xmlns:a16="http://schemas.microsoft.com/office/drawing/2014/main" id="{2BC8AB44-22CE-442E-8C4E-E48CF15D1994}"/>
              </a:ext>
            </a:extLst>
          </p:cNvPr>
          <p:cNvSpPr/>
          <p:nvPr/>
        </p:nvSpPr>
        <p:spPr>
          <a:xfrm>
            <a:off x="9529903" y="5180071"/>
            <a:ext cx="972889"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t>Event Driving Program.</a:t>
            </a:r>
          </a:p>
        </p:txBody>
      </p:sp>
      <p:grpSp>
        <p:nvGrpSpPr>
          <p:cNvPr id="32" name="Group 31">
            <a:extLst>
              <a:ext uri="{FF2B5EF4-FFF2-40B4-BE49-F238E27FC236}">
                <a16:creationId xmlns:a16="http://schemas.microsoft.com/office/drawing/2014/main" id="{5279D83C-45E7-4EAA-9DC9-2300E952EF98}"/>
              </a:ext>
            </a:extLst>
          </p:cNvPr>
          <p:cNvGrpSpPr/>
          <p:nvPr/>
        </p:nvGrpSpPr>
        <p:grpSpPr>
          <a:xfrm>
            <a:off x="10385044" y="4774744"/>
            <a:ext cx="864000" cy="720000"/>
            <a:chOff x="10385044" y="4774744"/>
            <a:chExt cx="864000" cy="720000"/>
          </a:xfrm>
        </p:grpSpPr>
        <p:sp>
          <p:nvSpPr>
            <p:cNvPr id="33" name="Hexagon 32">
              <a:extLst>
                <a:ext uri="{FF2B5EF4-FFF2-40B4-BE49-F238E27FC236}">
                  <a16:creationId xmlns:a16="http://schemas.microsoft.com/office/drawing/2014/main" id="{271F0E11-12BD-41F7-9DE2-F7439B1EA574}"/>
                </a:ext>
              </a:extLst>
            </p:cNvPr>
            <p:cNvSpPr/>
            <p:nvPr/>
          </p:nvSpPr>
          <p:spPr>
            <a:xfrm>
              <a:off x="10385044" y="4774744"/>
              <a:ext cx="864000"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Graphic 33" descr="Paperclip">
              <a:extLst>
                <a:ext uri="{FF2B5EF4-FFF2-40B4-BE49-F238E27FC236}">
                  <a16:creationId xmlns:a16="http://schemas.microsoft.com/office/drawing/2014/main" id="{344DE030-A4E1-4C0A-A283-30F05512660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43540" y="4851571"/>
              <a:ext cx="587756" cy="587756"/>
            </a:xfrm>
            <a:prstGeom prst="rect">
              <a:avLst/>
            </a:prstGeom>
          </p:spPr>
        </p:pic>
      </p:grpSp>
      <p:sp>
        <p:nvSpPr>
          <p:cNvPr id="35" name="Hexagon 34">
            <a:hlinkClick r:id="rId15" action="ppaction://hlinksldjump"/>
            <a:extLst>
              <a:ext uri="{FF2B5EF4-FFF2-40B4-BE49-F238E27FC236}">
                <a16:creationId xmlns:a16="http://schemas.microsoft.com/office/drawing/2014/main" id="{19610579-1B72-49A7-9A7D-7CB2D91DD839}"/>
              </a:ext>
            </a:extLst>
          </p:cNvPr>
          <p:cNvSpPr/>
          <p:nvPr/>
        </p:nvSpPr>
        <p:spPr>
          <a:xfrm>
            <a:off x="11131296" y="5195666"/>
            <a:ext cx="1008908"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Progettare per l’errore</a:t>
            </a:r>
          </a:p>
        </p:txBody>
      </p:sp>
      <p:sp>
        <p:nvSpPr>
          <p:cNvPr id="2" name="TextBox 1">
            <a:extLst>
              <a:ext uri="{FF2B5EF4-FFF2-40B4-BE49-F238E27FC236}">
                <a16:creationId xmlns:a16="http://schemas.microsoft.com/office/drawing/2014/main" id="{B9B2C54D-6640-46A7-A241-44BA4528BEE5}"/>
              </a:ext>
            </a:extLst>
          </p:cNvPr>
          <p:cNvSpPr txBox="1"/>
          <p:nvPr/>
        </p:nvSpPr>
        <p:spPr>
          <a:xfrm>
            <a:off x="3014792" y="6241041"/>
            <a:ext cx="3886848" cy="369332"/>
          </a:xfrm>
          <a:prstGeom prst="rect">
            <a:avLst/>
          </a:prstGeom>
          <a:noFill/>
        </p:spPr>
        <p:txBody>
          <a:bodyPr wrap="square" rtlCol="0">
            <a:spAutoFit/>
          </a:bodyPr>
          <a:lstStyle/>
          <a:p>
            <a:r>
              <a:rPr lang="it-IT" dirty="0"/>
              <a:t>NOTA: albero delle funzionalità</a:t>
            </a:r>
          </a:p>
        </p:txBody>
      </p:sp>
    </p:spTree>
    <p:extLst>
      <p:ext uri="{BB962C8B-B14F-4D97-AF65-F5344CB8AC3E}">
        <p14:creationId xmlns:p14="http://schemas.microsoft.com/office/powerpoint/2010/main" val="2228868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00091 -0.00069 L -0.22019 -0.00139 " pathEditMode="relative" rAng="0" ptsTypes="AA">
                                      <p:cBhvr>
                                        <p:cTn id="6" dur="1000" fill="hold"/>
                                        <p:tgtEl>
                                          <p:spTgt spid="164"/>
                                        </p:tgtEl>
                                        <p:attrNameLst>
                                          <p:attrName>ppt_x</p:attrName>
                                          <p:attrName>ppt_y</p:attrName>
                                        </p:attrNameLst>
                                      </p:cBhvr>
                                      <p:rCtr x="-10990" y="231"/>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4"/>
                    </p:tgtEl>
                  </p:cond>
                </p:stCondLst>
                <p:endSync evt="end" delay="0">
                  <p:rtn val="all"/>
                </p:endSync>
                <p:childTnLst>
                  <p:par>
                    <p:cTn id="8" fill="hold">
                      <p:stCondLst>
                        <p:cond delay="0"/>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22019 -0.00139 L -0.0009 -0.0007 " pathEditMode="fixed" rAng="0" ptsTypes="AA">
                                      <p:cBhvr>
                                        <p:cTn id="11" dur="1000" fill="hold"/>
                                        <p:tgtEl>
                                          <p:spTgt spid="164"/>
                                        </p:tgtEl>
                                        <p:attrNameLst>
                                          <p:attrName>ppt_x</p:attrName>
                                          <p:attrName>ppt_y</p:attrName>
                                        </p:attrNameLst>
                                      </p:cBhvr>
                                      <p:rCtr x="10990" y="0"/>
                                    </p:animMotion>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3.33333E-6 -0.00092 L -0.22019 -0.00139 " pathEditMode="relative" rAng="0" ptsTypes="AA">
                                      <p:cBhvr>
                                        <p:cTn id="15" dur="1000" fill="hold"/>
                                        <p:tgtEl>
                                          <p:spTgt spid="164"/>
                                        </p:tgtEl>
                                        <p:attrNameLst>
                                          <p:attrName>ppt_x</p:attrName>
                                          <p:attrName>ppt_y</p:attrName>
                                        </p:attrNameLst>
                                      </p:cBhvr>
                                      <p:rCtr x="-10990" y="-23"/>
                                    </p:animMotion>
                                  </p:childTnLst>
                                </p:cTn>
                              </p:par>
                            </p:childTnLst>
                          </p:cTn>
                        </p:par>
                      </p:childTnLst>
                    </p:cTn>
                  </p:par>
                </p:childTnLst>
              </p:cTn>
              <p:nextCondLst>
                <p:cond evt="onClick" delay="0">
                  <p:tgtEl>
                    <p:spTgt spid="164"/>
                  </p:tgtEl>
                </p:cond>
              </p:nextCondLst>
            </p:seq>
            <p:seq concurrent="1" nextAc="seek">
              <p:cTn id="16" restart="whenNotActive" fill="hold" evtFilter="cancelBubble" nodeType="interactiveSeq">
                <p:stCondLst>
                  <p:cond evt="onClick" delay="0">
                    <p:tgtEl>
                      <p:spTgt spid="32"/>
                    </p:tgtEl>
                  </p:cond>
                </p:stCondLst>
                <p:endSync evt="end" delay="0">
                  <p:rtn val="all"/>
                </p:endSync>
                <p:childTnLst>
                  <p:par>
                    <p:cTn id="17" fill="hold">
                      <p:stCondLst>
                        <p:cond delay="0"/>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xit" presetSubtype="1" fill="hold" grpId="1" nodeType="clickEffect">
                                  <p:stCondLst>
                                    <p:cond delay="0"/>
                                  </p:stCondLst>
                                  <p:childTnLst>
                                    <p:animEffect transition="out" filter="wheel(1)">
                                      <p:cBhvr>
                                        <p:cTn id="46" dur="200"/>
                                        <p:tgtEl>
                                          <p:spTgt spid="29"/>
                                        </p:tgtEl>
                                      </p:cBhvr>
                                    </p:animEffect>
                                    <p:set>
                                      <p:cBhvr>
                                        <p:cTn id="47" dur="1" fill="hold">
                                          <p:stCondLst>
                                            <p:cond delay="199"/>
                                          </p:stCondLst>
                                        </p:cTn>
                                        <p:tgtEl>
                                          <p:spTgt spid="29"/>
                                        </p:tgtEl>
                                        <p:attrNameLst>
                                          <p:attrName>style.visibility</p:attrName>
                                        </p:attrNameLst>
                                      </p:cBhvr>
                                      <p:to>
                                        <p:strVal val="hidden"/>
                                      </p:to>
                                    </p:set>
                                  </p:childTnLst>
                                </p:cTn>
                              </p:par>
                            </p:childTnLst>
                          </p:cTn>
                        </p:par>
                        <p:par>
                          <p:cTn id="48" fill="hold">
                            <p:stCondLst>
                              <p:cond delay="200"/>
                            </p:stCondLst>
                            <p:childTnLst>
                              <p:par>
                                <p:cTn id="49" presetID="21" presetClass="exit" presetSubtype="1" fill="hold" grpId="1" nodeType="afterEffect">
                                  <p:stCondLst>
                                    <p:cond delay="0"/>
                                  </p:stCondLst>
                                  <p:childTnLst>
                                    <p:animEffect transition="out" filter="wheel(1)">
                                      <p:cBhvr>
                                        <p:cTn id="50" dur="200"/>
                                        <p:tgtEl>
                                          <p:spTgt spid="30"/>
                                        </p:tgtEl>
                                      </p:cBhvr>
                                    </p:animEffect>
                                    <p:set>
                                      <p:cBhvr>
                                        <p:cTn id="51" dur="1" fill="hold">
                                          <p:stCondLst>
                                            <p:cond delay="199"/>
                                          </p:stCondLst>
                                        </p:cTn>
                                        <p:tgtEl>
                                          <p:spTgt spid="30"/>
                                        </p:tgtEl>
                                        <p:attrNameLst>
                                          <p:attrName>style.visibility</p:attrName>
                                        </p:attrNameLst>
                                      </p:cBhvr>
                                      <p:to>
                                        <p:strVal val="hidden"/>
                                      </p:to>
                                    </p:set>
                                  </p:childTnLst>
                                </p:cTn>
                              </p:par>
                            </p:childTnLst>
                          </p:cTn>
                        </p:par>
                        <p:par>
                          <p:cTn id="52" fill="hold">
                            <p:stCondLst>
                              <p:cond delay="400"/>
                            </p:stCondLst>
                            <p:childTnLst>
                              <p:par>
                                <p:cTn id="53" presetID="21" presetClass="exit" presetSubtype="1" fill="hold" grpId="1" nodeType="afterEffect">
                                  <p:stCondLst>
                                    <p:cond delay="0"/>
                                  </p:stCondLst>
                                  <p:childTnLst>
                                    <p:animEffect transition="out" filter="wheel(1)">
                                      <p:cBhvr>
                                        <p:cTn id="54" dur="200"/>
                                        <p:tgtEl>
                                          <p:spTgt spid="28"/>
                                        </p:tgtEl>
                                      </p:cBhvr>
                                    </p:animEffect>
                                    <p:set>
                                      <p:cBhvr>
                                        <p:cTn id="55" dur="1" fill="hold">
                                          <p:stCondLst>
                                            <p:cond delay="199"/>
                                          </p:stCondLst>
                                        </p:cTn>
                                        <p:tgtEl>
                                          <p:spTgt spid="28"/>
                                        </p:tgtEl>
                                        <p:attrNameLst>
                                          <p:attrName>style.visibility</p:attrName>
                                        </p:attrNameLst>
                                      </p:cBhvr>
                                      <p:to>
                                        <p:strVal val="hidden"/>
                                      </p:to>
                                    </p:set>
                                  </p:childTnLst>
                                </p:cTn>
                              </p:par>
                            </p:childTnLst>
                          </p:cTn>
                        </p:par>
                        <p:par>
                          <p:cTn id="56" fill="hold">
                            <p:stCondLst>
                              <p:cond delay="600"/>
                            </p:stCondLst>
                            <p:childTnLst>
                              <p:par>
                                <p:cTn id="57" presetID="21" presetClass="exit" presetSubtype="1" fill="hold" grpId="1" nodeType="afterEffect">
                                  <p:stCondLst>
                                    <p:cond delay="0"/>
                                  </p:stCondLst>
                                  <p:childTnLst>
                                    <p:animEffect transition="out" filter="wheel(1)">
                                      <p:cBhvr>
                                        <p:cTn id="58" dur="200"/>
                                        <p:tgtEl>
                                          <p:spTgt spid="27"/>
                                        </p:tgtEl>
                                      </p:cBhvr>
                                    </p:animEffect>
                                    <p:set>
                                      <p:cBhvr>
                                        <p:cTn id="59" dur="1" fill="hold">
                                          <p:stCondLst>
                                            <p:cond delay="199"/>
                                          </p:stCondLst>
                                        </p:cTn>
                                        <p:tgtEl>
                                          <p:spTgt spid="27"/>
                                        </p:tgtEl>
                                        <p:attrNameLst>
                                          <p:attrName>style.visibility</p:attrName>
                                        </p:attrNameLst>
                                      </p:cBhvr>
                                      <p:to>
                                        <p:strVal val="hidden"/>
                                      </p:to>
                                    </p:set>
                                  </p:childTnLst>
                                </p:cTn>
                              </p:par>
                            </p:childTnLst>
                          </p:cTn>
                        </p:par>
                        <p:par>
                          <p:cTn id="60" fill="hold">
                            <p:stCondLst>
                              <p:cond delay="800"/>
                            </p:stCondLst>
                            <p:childTnLst>
                              <p:par>
                                <p:cTn id="61" presetID="21" presetClass="exit" presetSubtype="1" fill="hold" grpId="1" nodeType="afterEffect">
                                  <p:stCondLst>
                                    <p:cond delay="0"/>
                                  </p:stCondLst>
                                  <p:childTnLst>
                                    <p:animEffect transition="out" filter="wheel(1)">
                                      <p:cBhvr>
                                        <p:cTn id="62" dur="200"/>
                                        <p:tgtEl>
                                          <p:spTgt spid="31"/>
                                        </p:tgtEl>
                                      </p:cBhvr>
                                    </p:animEffect>
                                    <p:set>
                                      <p:cBhvr>
                                        <p:cTn id="63" dur="1" fill="hold">
                                          <p:stCondLst>
                                            <p:cond delay="199"/>
                                          </p:stCondLst>
                                        </p:cTn>
                                        <p:tgtEl>
                                          <p:spTgt spid="31"/>
                                        </p:tgtEl>
                                        <p:attrNameLst>
                                          <p:attrName>style.visibility</p:attrName>
                                        </p:attrNameLst>
                                      </p:cBhvr>
                                      <p:to>
                                        <p:strVal val="hidden"/>
                                      </p:to>
                                    </p:set>
                                  </p:childTnLst>
                                </p:cTn>
                              </p:par>
                            </p:childTnLst>
                          </p:cTn>
                        </p:par>
                        <p:par>
                          <p:cTn id="64" fill="hold">
                            <p:stCondLst>
                              <p:cond delay="1000"/>
                            </p:stCondLst>
                            <p:childTnLst>
                              <p:par>
                                <p:cTn id="65" presetID="21" presetClass="exit" presetSubtype="1" fill="hold" grpId="1" nodeType="afterEffect">
                                  <p:stCondLst>
                                    <p:cond delay="0"/>
                                  </p:stCondLst>
                                  <p:childTnLst>
                                    <p:animEffect transition="out" filter="wheel(1)">
                                      <p:cBhvr>
                                        <p:cTn id="66" dur="300"/>
                                        <p:tgtEl>
                                          <p:spTgt spid="35"/>
                                        </p:tgtEl>
                                      </p:cBhvr>
                                    </p:animEffect>
                                    <p:set>
                                      <p:cBhvr>
                                        <p:cTn id="67" dur="1" fill="hold">
                                          <p:stCondLst>
                                            <p:cond delay="299"/>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5" grpId="0" animBg="1"/>
      <p:bldP spid="35"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5033553" y="-5384"/>
            <a:ext cx="2509737" cy="432547"/>
          </a:xfrm>
        </p:spPr>
        <p:txBody>
          <a:bodyPr>
            <a:normAutofit fontScale="90000"/>
          </a:bodyPr>
          <a:lstStyle/>
          <a:p>
            <a:r>
              <a:rPr lang="it-IT" sz="3200" dirty="0"/>
              <a:t>I prototipi (1)</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4" name="Rectangle 3">
            <a:extLst>
              <a:ext uri="{FF2B5EF4-FFF2-40B4-BE49-F238E27FC236}">
                <a16:creationId xmlns:a16="http://schemas.microsoft.com/office/drawing/2014/main" id="{16AEED4B-ECFE-43BF-B3CA-AD6FA24A278D}"/>
              </a:ext>
            </a:extLst>
          </p:cNvPr>
          <p:cNvSpPr/>
          <p:nvPr/>
        </p:nvSpPr>
        <p:spPr>
          <a:xfrm>
            <a:off x="698002" y="427163"/>
            <a:ext cx="11322996" cy="738664"/>
          </a:xfrm>
          <a:prstGeom prst="rect">
            <a:avLst/>
          </a:prstGeom>
        </p:spPr>
        <p:txBody>
          <a:bodyPr wrap="square">
            <a:spAutoFit/>
          </a:bodyPr>
          <a:lstStyle/>
          <a:p>
            <a:r>
              <a:rPr lang="it-IT" sz="1400" dirty="0"/>
              <a:t>Il termine deriva dal greco prototipos, che potremmo tradurre letteralmente con “primo modello”.</a:t>
            </a:r>
          </a:p>
          <a:p>
            <a:r>
              <a:rPr lang="it-IT" sz="1400" dirty="0"/>
              <a:t>La definizione ISO «una rappresentazione di un prodotto o di un sistema, o di una sua parte, che, anche se in qualche modo</a:t>
            </a:r>
          </a:p>
          <a:p>
            <a:r>
              <a:rPr lang="it-IT" sz="1400" dirty="0"/>
              <a:t>limitata, può essere utilizzata a scopo di valutazione»</a:t>
            </a:r>
          </a:p>
        </p:txBody>
      </p:sp>
      <p:sp>
        <p:nvSpPr>
          <p:cNvPr id="5" name="Rectangle 4">
            <a:extLst>
              <a:ext uri="{FF2B5EF4-FFF2-40B4-BE49-F238E27FC236}">
                <a16:creationId xmlns:a16="http://schemas.microsoft.com/office/drawing/2014/main" id="{FBC997BA-DC3D-4210-A197-87A63E6717F2}"/>
              </a:ext>
            </a:extLst>
          </p:cNvPr>
          <p:cNvSpPr/>
          <p:nvPr/>
        </p:nvSpPr>
        <p:spPr>
          <a:xfrm>
            <a:off x="698002" y="1065308"/>
            <a:ext cx="11322996" cy="1384995"/>
          </a:xfrm>
          <a:prstGeom prst="rect">
            <a:avLst/>
          </a:prstGeom>
        </p:spPr>
        <p:txBody>
          <a:bodyPr wrap="square">
            <a:spAutoFit/>
          </a:bodyPr>
          <a:lstStyle/>
          <a:p>
            <a:r>
              <a:rPr lang="it-IT" sz="1400" dirty="0"/>
              <a:t>Definire lo scopo di un prototipo è l’arte di identificare i problemi di progettazione più critici. Nelle attività di prototipazione ci si dovrebbe concentrare su quegli aspetti per i quali esistono più soluzioni possibili, fra le quali i pro e i contro si bilanciano, oppure per i quali i rischi conseguenti a una cattiva progettazione siano più elevati.</a:t>
            </a:r>
          </a:p>
          <a:p>
            <a:r>
              <a:rPr lang="it-IT" sz="1400" dirty="0"/>
              <a:t>Poiché i gruppi di progetto per i sistemi interattivi sono spesso multidisciplinari, e coinvolgono persone con professionalità e priorità diverse, il termine stesso di prototipo viene usato in modo non univoco. </a:t>
            </a:r>
          </a:p>
          <a:p>
            <a:r>
              <a:rPr lang="it-IT" sz="1400" dirty="0"/>
              <a:t>Ciò che realmente importa nella preparazione di un prototipo, in ultima analisi, è il suo </a:t>
            </a:r>
            <a:r>
              <a:rPr lang="it-IT" sz="1400" b="1" dirty="0"/>
              <a:t>scopo</a:t>
            </a:r>
            <a:r>
              <a:rPr lang="it-IT" sz="1400" dirty="0"/>
              <a:t>.</a:t>
            </a:r>
          </a:p>
        </p:txBody>
      </p:sp>
      <p:pic>
        <p:nvPicPr>
          <p:cNvPr id="6" name="Picture 5">
            <a:extLst>
              <a:ext uri="{FF2B5EF4-FFF2-40B4-BE49-F238E27FC236}">
                <a16:creationId xmlns:a16="http://schemas.microsoft.com/office/drawing/2014/main" id="{12A266B1-E5E9-451D-A08E-D1616479CF37}"/>
              </a:ext>
            </a:extLst>
          </p:cNvPr>
          <p:cNvPicPr>
            <a:picLocks noChangeAspect="1"/>
          </p:cNvPicPr>
          <p:nvPr/>
        </p:nvPicPr>
        <p:blipFill rotWithShape="1">
          <a:blip r:embed="rId3"/>
          <a:srcRect b="22247"/>
          <a:stretch/>
        </p:blipFill>
        <p:spPr>
          <a:xfrm>
            <a:off x="771002" y="2450303"/>
            <a:ext cx="5324998" cy="2926270"/>
          </a:xfrm>
          <a:prstGeom prst="rect">
            <a:avLst/>
          </a:prstGeom>
        </p:spPr>
      </p:pic>
      <p:pic>
        <p:nvPicPr>
          <p:cNvPr id="12" name="Picture 11">
            <a:extLst>
              <a:ext uri="{FF2B5EF4-FFF2-40B4-BE49-F238E27FC236}">
                <a16:creationId xmlns:a16="http://schemas.microsoft.com/office/drawing/2014/main" id="{856A26E0-13D4-4A44-BC85-9A506CC70739}"/>
              </a:ext>
            </a:extLst>
          </p:cNvPr>
          <p:cNvPicPr>
            <a:picLocks noChangeAspect="1"/>
          </p:cNvPicPr>
          <p:nvPr/>
        </p:nvPicPr>
        <p:blipFill rotWithShape="1">
          <a:blip r:embed="rId4"/>
          <a:srcRect/>
          <a:stretch/>
        </p:blipFill>
        <p:spPr>
          <a:xfrm>
            <a:off x="6432500" y="2450303"/>
            <a:ext cx="5588498" cy="2647800"/>
          </a:xfrm>
          <a:prstGeom prst="rect">
            <a:avLst/>
          </a:prstGeom>
        </p:spPr>
      </p:pic>
      <p:grpSp>
        <p:nvGrpSpPr>
          <p:cNvPr id="17" name="Group 16">
            <a:extLst>
              <a:ext uri="{FF2B5EF4-FFF2-40B4-BE49-F238E27FC236}">
                <a16:creationId xmlns:a16="http://schemas.microsoft.com/office/drawing/2014/main" id="{EF035D05-2E68-4E9C-B9C1-1F22C81630CA}"/>
              </a:ext>
            </a:extLst>
          </p:cNvPr>
          <p:cNvGrpSpPr/>
          <p:nvPr/>
        </p:nvGrpSpPr>
        <p:grpSpPr>
          <a:xfrm>
            <a:off x="11147899" y="6168958"/>
            <a:ext cx="729574" cy="570689"/>
            <a:chOff x="11147899" y="6168958"/>
            <a:chExt cx="729574" cy="570689"/>
          </a:xfrm>
        </p:grpSpPr>
        <p:sp>
          <p:nvSpPr>
            <p:cNvPr id="19" name="Rectangle 18">
              <a:extLst>
                <a:ext uri="{FF2B5EF4-FFF2-40B4-BE49-F238E27FC236}">
                  <a16:creationId xmlns:a16="http://schemas.microsoft.com/office/drawing/2014/main" id="{22A5B594-7A1B-4F7D-9282-391C19423A0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Graphic 20" descr="Back RTL">
              <a:hlinkClick r:id="rId5" action="ppaction://hlinksldjump"/>
              <a:extLst>
                <a:ext uri="{FF2B5EF4-FFF2-40B4-BE49-F238E27FC236}">
                  <a16:creationId xmlns:a16="http://schemas.microsoft.com/office/drawing/2014/main" id="{63771E04-95E1-4465-A28F-C10CBC3937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pic>
        <p:nvPicPr>
          <p:cNvPr id="22" name="Picture 21">
            <a:extLst>
              <a:ext uri="{FF2B5EF4-FFF2-40B4-BE49-F238E27FC236}">
                <a16:creationId xmlns:a16="http://schemas.microsoft.com/office/drawing/2014/main" id="{8C47B8E1-CB44-4FB0-AA9B-E37EEE0AE8E9}"/>
              </a:ext>
            </a:extLst>
          </p:cNvPr>
          <p:cNvPicPr>
            <a:picLocks noChangeAspect="1"/>
          </p:cNvPicPr>
          <p:nvPr/>
        </p:nvPicPr>
        <p:blipFill>
          <a:blip r:embed="rId8"/>
          <a:stretch>
            <a:fillRect/>
          </a:stretch>
        </p:blipFill>
        <p:spPr>
          <a:xfrm>
            <a:off x="496111" y="5482776"/>
            <a:ext cx="1675462" cy="1372363"/>
          </a:xfrm>
          <a:prstGeom prst="rect">
            <a:avLst/>
          </a:prstGeom>
        </p:spPr>
      </p:pic>
      <p:pic>
        <p:nvPicPr>
          <p:cNvPr id="16" name="Picture 15">
            <a:extLst>
              <a:ext uri="{FF2B5EF4-FFF2-40B4-BE49-F238E27FC236}">
                <a16:creationId xmlns:a16="http://schemas.microsoft.com/office/drawing/2014/main" id="{5ED00F59-AB1D-4E07-BF63-256438EB258F}"/>
              </a:ext>
            </a:extLst>
          </p:cNvPr>
          <p:cNvPicPr>
            <a:picLocks noChangeAspect="1"/>
          </p:cNvPicPr>
          <p:nvPr/>
        </p:nvPicPr>
        <p:blipFill>
          <a:blip r:embed="rId9"/>
          <a:stretch>
            <a:fillRect/>
          </a:stretch>
        </p:blipFill>
        <p:spPr>
          <a:xfrm>
            <a:off x="6512103" y="5098103"/>
            <a:ext cx="3750578" cy="1766752"/>
          </a:xfrm>
          <a:prstGeom prst="rect">
            <a:avLst/>
          </a:prstGeom>
        </p:spPr>
      </p:pic>
    </p:spTree>
    <p:extLst>
      <p:ext uri="{BB962C8B-B14F-4D97-AF65-F5344CB8AC3E}">
        <p14:creationId xmlns:p14="http://schemas.microsoft.com/office/powerpoint/2010/main" val="451012934"/>
      </p:ext>
    </p:extLst>
  </p:cSld>
  <p:clrMapOvr>
    <a:masterClrMapping/>
  </p:clrMapOvr>
  <p:transition>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5033553" y="-5384"/>
            <a:ext cx="2509737" cy="432547"/>
          </a:xfrm>
        </p:spPr>
        <p:txBody>
          <a:bodyPr>
            <a:normAutofit fontScale="90000"/>
          </a:bodyPr>
          <a:lstStyle/>
          <a:p>
            <a:r>
              <a:rPr lang="it-IT" sz="3200" dirty="0"/>
              <a:t>I prototipi (2)</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8" name="Group 7">
            <a:extLst>
              <a:ext uri="{FF2B5EF4-FFF2-40B4-BE49-F238E27FC236}">
                <a16:creationId xmlns:a16="http://schemas.microsoft.com/office/drawing/2014/main" id="{3475DE01-8503-4EAA-ACE4-CE864BB6E06A}"/>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6831279A-460E-4319-BBF9-6468EECD3DD0}"/>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44BC7A0E-9644-4344-B83F-BF2E52CB21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7" name="Rectangle 6">
            <a:extLst>
              <a:ext uri="{FF2B5EF4-FFF2-40B4-BE49-F238E27FC236}">
                <a16:creationId xmlns:a16="http://schemas.microsoft.com/office/drawing/2014/main" id="{9B3DBE5F-7248-4E4C-B22E-E128A4E7BC17}"/>
              </a:ext>
            </a:extLst>
          </p:cNvPr>
          <p:cNvSpPr/>
          <p:nvPr/>
        </p:nvSpPr>
        <p:spPr>
          <a:xfrm>
            <a:off x="684137" y="483908"/>
            <a:ext cx="11507863" cy="1077218"/>
          </a:xfrm>
          <a:prstGeom prst="rect">
            <a:avLst/>
          </a:prstGeom>
        </p:spPr>
        <p:txBody>
          <a:bodyPr wrap="square">
            <a:spAutoFit/>
          </a:bodyPr>
          <a:lstStyle/>
          <a:p>
            <a:r>
              <a:rPr lang="it-IT" sz="1600" dirty="0"/>
              <a:t>In definitiva, nella realizzazione di un prototipo molte scelte sono possibili. Prototipare significa individuare di volta in volta degli obiettivi prioritari di sperimentazione, e individuare le modalità più utili per raggiungerli, costruendo un modello parziale del prodotto ed effettuandone, in qualche modo, una valutazione. Concentrando la nostra attenzione su specifici aspetti del sistema in corso di progettazione, ne trascureremo necessariamente degli altri.</a:t>
            </a:r>
          </a:p>
        </p:txBody>
      </p:sp>
      <p:sp>
        <p:nvSpPr>
          <p:cNvPr id="13" name="Rectangle 12">
            <a:extLst>
              <a:ext uri="{FF2B5EF4-FFF2-40B4-BE49-F238E27FC236}">
                <a16:creationId xmlns:a16="http://schemas.microsoft.com/office/drawing/2014/main" id="{1484A1C0-1206-4067-A00E-FF12D34E5D10}"/>
              </a:ext>
            </a:extLst>
          </p:cNvPr>
          <p:cNvSpPr/>
          <p:nvPr/>
        </p:nvSpPr>
        <p:spPr>
          <a:xfrm>
            <a:off x="684137" y="1617871"/>
            <a:ext cx="11348978" cy="3293209"/>
          </a:xfrm>
          <a:prstGeom prst="rect">
            <a:avLst/>
          </a:prstGeom>
        </p:spPr>
        <p:txBody>
          <a:bodyPr wrap="square">
            <a:spAutoFit/>
          </a:bodyPr>
          <a:lstStyle/>
          <a:p>
            <a:r>
              <a:rPr lang="it-IT" sz="1600" b="1" dirty="0"/>
              <a:t>Schizzi storyboard e diagrammi</a:t>
            </a:r>
          </a:p>
          <a:p>
            <a:r>
              <a:rPr lang="it-IT" sz="1600" b="1" dirty="0"/>
              <a:t>Schizzi</a:t>
            </a:r>
            <a:r>
              <a:rPr lang="it-IT" sz="1600" dirty="0"/>
              <a:t>: Quasi sempre lo sviluppo di un’idea di progetto parte da uno schizzo, anche molto approssimativo, sulla carta. Le immagini, appena abbozzate, servono solo a fissare le idee. Verranno poi organizzate in forma più strutturata nei prototipi successivi. Nei gruppi di progetto che coinvolgono più persone, spesso questi schizzi sono realizzati su lavagne di grandi dimensioni, in sessioni di brainstorming durante le quali i partecipanti suggeriscono, discutono e modificano, in modo totalmente libero, soluzioni diverse.</a:t>
            </a:r>
          </a:p>
          <a:p>
            <a:r>
              <a:rPr lang="it-IT" sz="1600" b="1" dirty="0"/>
              <a:t>Storyboard</a:t>
            </a:r>
            <a:r>
              <a:rPr lang="it-IT" sz="1600" dirty="0"/>
              <a:t>: consiste nel realizzare una serie di disegni che illustrano, inquadratura per inquadratura, ciò che verrà girato sul set di ripresa.</a:t>
            </a:r>
          </a:p>
          <a:p>
            <a:r>
              <a:rPr lang="it-IT" sz="1600" dirty="0"/>
              <a:t>Accanto ai disegni possono essere indicati i movimenti della macchina da presa, o brani del dialogo, o altre annotazioni. La sua funzione principale è quella di supporto alla progettazione del film: aiuta il regista a trovare il modo migliore per visualizzare una scena, e a comunicare le sue idee ai membri della sua troupe.</a:t>
            </a:r>
          </a:p>
          <a:p>
            <a:r>
              <a:rPr lang="it-IT" sz="1600" dirty="0"/>
              <a:t>Per l’interaction designer lo storyboard risulta utile solo in alcuni casi, soprattutto in fase di definizione dei requisiti, per esempio nella preparazione di video o animazioni che presentino degli scenari d’uso. L’utilizzo degli storyboard per rappresentare sequenze d’interazione è meno frequente, poiché per questo scopo esistono strumenti più potenti, come gli statechart.</a:t>
            </a:r>
          </a:p>
          <a:p>
            <a:endParaRPr lang="it-IT" sz="1600" dirty="0"/>
          </a:p>
        </p:txBody>
      </p:sp>
      <p:grpSp>
        <p:nvGrpSpPr>
          <p:cNvPr id="15" name="Group 14">
            <a:extLst>
              <a:ext uri="{FF2B5EF4-FFF2-40B4-BE49-F238E27FC236}">
                <a16:creationId xmlns:a16="http://schemas.microsoft.com/office/drawing/2014/main" id="{1F144106-8AB9-4045-82E3-E2B96B374689}"/>
              </a:ext>
            </a:extLst>
          </p:cNvPr>
          <p:cNvGrpSpPr/>
          <p:nvPr/>
        </p:nvGrpSpPr>
        <p:grpSpPr>
          <a:xfrm>
            <a:off x="11147899" y="6168958"/>
            <a:ext cx="729574" cy="570689"/>
            <a:chOff x="11147899" y="6168958"/>
            <a:chExt cx="729574" cy="570689"/>
          </a:xfrm>
        </p:grpSpPr>
        <p:sp>
          <p:nvSpPr>
            <p:cNvPr id="16" name="Rectangle 15">
              <a:extLst>
                <a:ext uri="{FF2B5EF4-FFF2-40B4-BE49-F238E27FC236}">
                  <a16:creationId xmlns:a16="http://schemas.microsoft.com/office/drawing/2014/main" id="{38A7BBAD-4CC9-4616-B89B-0129D3AF08F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Graphic 16" descr="Back RTL">
              <a:hlinkClick r:id="rId5" action="ppaction://hlinksldjump"/>
              <a:extLst>
                <a:ext uri="{FF2B5EF4-FFF2-40B4-BE49-F238E27FC236}">
                  <a16:creationId xmlns:a16="http://schemas.microsoft.com/office/drawing/2014/main" id="{70B06EE0-728A-460D-A8EE-7C6C18C471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1709418405"/>
      </p:ext>
    </p:extLst>
  </p:cSld>
  <p:clrMapOvr>
    <a:masterClrMapping/>
  </p:clrMapOvr>
  <p:transition>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5033553" y="-5384"/>
            <a:ext cx="2509737" cy="432547"/>
          </a:xfrm>
        </p:spPr>
        <p:txBody>
          <a:bodyPr>
            <a:normAutofit fontScale="90000"/>
          </a:bodyPr>
          <a:lstStyle/>
          <a:p>
            <a:r>
              <a:rPr lang="it-IT" sz="3200" dirty="0"/>
              <a:t>I prototipi (3)</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8" name="Group 7">
            <a:extLst>
              <a:ext uri="{FF2B5EF4-FFF2-40B4-BE49-F238E27FC236}">
                <a16:creationId xmlns:a16="http://schemas.microsoft.com/office/drawing/2014/main" id="{3475DE01-8503-4EAA-ACE4-CE864BB6E06A}"/>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6831279A-460E-4319-BBF9-6468EECD3DD0}"/>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44BC7A0E-9644-4344-B83F-BF2E52CB21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3" name="Rectangle 2">
            <a:extLst>
              <a:ext uri="{FF2B5EF4-FFF2-40B4-BE49-F238E27FC236}">
                <a16:creationId xmlns:a16="http://schemas.microsoft.com/office/drawing/2014/main" id="{B9F34F07-B08A-430F-A3AA-61BC3758D73E}"/>
              </a:ext>
            </a:extLst>
          </p:cNvPr>
          <p:cNvSpPr/>
          <p:nvPr/>
        </p:nvSpPr>
        <p:spPr>
          <a:xfrm>
            <a:off x="885174" y="295327"/>
            <a:ext cx="11135823" cy="1815882"/>
          </a:xfrm>
          <a:prstGeom prst="rect">
            <a:avLst/>
          </a:prstGeom>
        </p:spPr>
        <p:txBody>
          <a:bodyPr wrap="square">
            <a:spAutoFit/>
          </a:bodyPr>
          <a:lstStyle/>
          <a:p>
            <a:r>
              <a:rPr lang="it-IT" sz="1600" b="1" dirty="0"/>
              <a:t>Statechart (UML)</a:t>
            </a:r>
            <a:r>
              <a:rPr lang="it-IT" sz="1600" dirty="0"/>
              <a:t>: si usano per rappresentare adeguatamente tutte le possibili sequenze d’interazione.</a:t>
            </a:r>
          </a:p>
          <a:p>
            <a:r>
              <a:rPr lang="it-IT" sz="1600" dirty="0"/>
              <a:t>Essenzialmente, uno statechart è costituito da nodi e da archi:</a:t>
            </a:r>
          </a:p>
          <a:p>
            <a:r>
              <a:rPr lang="it-IT" sz="1600" dirty="0"/>
              <a:t>• ogni nodo rappresenta uno stato del sistema: nel nostro caso, uno stato del dialogo con l’utente. Per esempio, potrebbe rappresentate una particolare schermata del computer;</a:t>
            </a:r>
          </a:p>
          <a:p>
            <a:r>
              <a:rPr lang="it-IT" sz="1600" dirty="0"/>
              <a:t>• ogni arco (orientato) rappresenta una transizione da uno stato all’altro.</a:t>
            </a:r>
          </a:p>
          <a:p>
            <a:r>
              <a:rPr lang="it-IT" sz="1600" dirty="0"/>
              <a:t>La transizione è innescata da un </a:t>
            </a:r>
            <a:r>
              <a:rPr lang="it-IT" sz="1600" b="1" dirty="0"/>
              <a:t>evento</a:t>
            </a:r>
            <a:r>
              <a:rPr lang="it-IT" sz="1600" dirty="0"/>
              <a:t> che normalmente (ma non sempre), corrisponde a un’azione dell’utente, e può causare l’esecuzione di un’azione del sistema. La transizione può essere subordinata al verificarsi di una </a:t>
            </a:r>
            <a:r>
              <a:rPr lang="it-IT" sz="1600" b="1" dirty="0"/>
              <a:t>condizione</a:t>
            </a:r>
            <a:r>
              <a:rPr lang="it-IT" sz="1600" dirty="0"/>
              <a:t>.</a:t>
            </a:r>
          </a:p>
        </p:txBody>
      </p:sp>
      <p:pic>
        <p:nvPicPr>
          <p:cNvPr id="4" name="Picture 3">
            <a:extLst>
              <a:ext uri="{FF2B5EF4-FFF2-40B4-BE49-F238E27FC236}">
                <a16:creationId xmlns:a16="http://schemas.microsoft.com/office/drawing/2014/main" id="{EE51A2DB-8565-49A1-9C80-C06E416CE929}"/>
              </a:ext>
            </a:extLst>
          </p:cNvPr>
          <p:cNvPicPr>
            <a:picLocks noChangeAspect="1"/>
          </p:cNvPicPr>
          <p:nvPr/>
        </p:nvPicPr>
        <p:blipFill>
          <a:blip r:embed="rId5"/>
          <a:stretch>
            <a:fillRect/>
          </a:stretch>
        </p:blipFill>
        <p:spPr>
          <a:xfrm>
            <a:off x="885174" y="2111209"/>
            <a:ext cx="4034012" cy="1579662"/>
          </a:xfrm>
          <a:prstGeom prst="rect">
            <a:avLst/>
          </a:prstGeom>
        </p:spPr>
      </p:pic>
      <p:sp>
        <p:nvSpPr>
          <p:cNvPr id="5" name="Rectangle 4">
            <a:extLst>
              <a:ext uri="{FF2B5EF4-FFF2-40B4-BE49-F238E27FC236}">
                <a16:creationId xmlns:a16="http://schemas.microsoft.com/office/drawing/2014/main" id="{D478D17D-7034-4D50-88EF-B046CC28E086}"/>
              </a:ext>
            </a:extLst>
          </p:cNvPr>
          <p:cNvSpPr/>
          <p:nvPr/>
        </p:nvSpPr>
        <p:spPr>
          <a:xfrm>
            <a:off x="5033553" y="2111209"/>
            <a:ext cx="6987444" cy="3539430"/>
          </a:xfrm>
          <a:prstGeom prst="rect">
            <a:avLst/>
          </a:prstGeom>
        </p:spPr>
        <p:txBody>
          <a:bodyPr wrap="square">
            <a:spAutoFit/>
          </a:bodyPr>
          <a:lstStyle/>
          <a:p>
            <a:r>
              <a:rPr lang="it-IT" sz="1600" dirty="0"/>
              <a:t>Per indicare un evento potremo usare semplicemente il nome del pulsante, la voce del menu o una breve frase che descriva l’azione compiuta dall’utente.</a:t>
            </a:r>
          </a:p>
          <a:p>
            <a:r>
              <a:rPr lang="it-IT" sz="1600" dirty="0"/>
              <a:t>Rappresentare con degli statechart il dialogo fra utente e sistema è un esercizio molto utile, perché costringe il progettista a esplicitare tutti i percorsi che l’utente può seguire interagendo con esso. Lo costringe a effettuare delle scelte, prima di realizzare il prototipo. Molto spesso questo mette in evidenza aspetti critici nella realizzazione del caso d’uso, che possono avere conseguenze importanti sull’usabilità.</a:t>
            </a:r>
          </a:p>
          <a:p>
            <a:r>
              <a:rPr lang="it-IT" sz="1600" dirty="0"/>
              <a:t>Un grosso vantaggio degli statechart è che permettono di rappresentare il sistema per livelli di astrazione successivi.</a:t>
            </a:r>
          </a:p>
          <a:p>
            <a:r>
              <a:rPr lang="it-IT" sz="1600" dirty="0"/>
              <a:t>Questo consente di rappresentare il dialogo nei dettagli, usando tuttavia dei diagrammi di dimensioni contenute: basterà definire un diagramma separato per ogni caso d’uso individuato nei requisiti, e quindi costruire un diagramma di alto livello, che li richiama tutti, fornendo così il quadro complessivo.</a:t>
            </a:r>
          </a:p>
        </p:txBody>
      </p:sp>
      <p:pic>
        <p:nvPicPr>
          <p:cNvPr id="6" name="Picture 5">
            <a:extLst>
              <a:ext uri="{FF2B5EF4-FFF2-40B4-BE49-F238E27FC236}">
                <a16:creationId xmlns:a16="http://schemas.microsoft.com/office/drawing/2014/main" id="{F1B76ACB-447D-4315-BA09-B8304696FE8F}"/>
              </a:ext>
            </a:extLst>
          </p:cNvPr>
          <p:cNvPicPr>
            <a:picLocks noChangeAspect="1"/>
          </p:cNvPicPr>
          <p:nvPr/>
        </p:nvPicPr>
        <p:blipFill>
          <a:blip r:embed="rId6"/>
          <a:stretch>
            <a:fillRect/>
          </a:stretch>
        </p:blipFill>
        <p:spPr>
          <a:xfrm>
            <a:off x="1054495" y="3690871"/>
            <a:ext cx="3399197" cy="2582694"/>
          </a:xfrm>
          <a:prstGeom prst="rect">
            <a:avLst/>
          </a:prstGeom>
        </p:spPr>
      </p:pic>
      <p:grpSp>
        <p:nvGrpSpPr>
          <p:cNvPr id="14" name="Group 13">
            <a:extLst>
              <a:ext uri="{FF2B5EF4-FFF2-40B4-BE49-F238E27FC236}">
                <a16:creationId xmlns:a16="http://schemas.microsoft.com/office/drawing/2014/main" id="{FDB71713-80E8-41AC-A94B-79179C46CBF4}"/>
              </a:ext>
            </a:extLst>
          </p:cNvPr>
          <p:cNvGrpSpPr/>
          <p:nvPr/>
        </p:nvGrpSpPr>
        <p:grpSpPr>
          <a:xfrm>
            <a:off x="11147899" y="6168958"/>
            <a:ext cx="729574" cy="570689"/>
            <a:chOff x="11147899" y="6168958"/>
            <a:chExt cx="729574" cy="570689"/>
          </a:xfrm>
        </p:grpSpPr>
        <p:sp>
          <p:nvSpPr>
            <p:cNvPr id="15" name="Rectangle 14">
              <a:extLst>
                <a:ext uri="{FF2B5EF4-FFF2-40B4-BE49-F238E27FC236}">
                  <a16:creationId xmlns:a16="http://schemas.microsoft.com/office/drawing/2014/main" id="{748808E4-87C2-4D9D-B4B8-2B384C4384A4}"/>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Graphic 15" descr="Back RTL">
              <a:hlinkClick r:id="rId7" action="ppaction://hlinksldjump"/>
              <a:extLst>
                <a:ext uri="{FF2B5EF4-FFF2-40B4-BE49-F238E27FC236}">
                  <a16:creationId xmlns:a16="http://schemas.microsoft.com/office/drawing/2014/main" id="{63B28647-4505-4E1B-874F-FCA3B87B13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757579417"/>
      </p:ext>
    </p:extLst>
  </p:cSld>
  <p:clrMapOvr>
    <a:masterClrMapping/>
  </p:clrMapOvr>
  <p:transition>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5033553" y="-5384"/>
            <a:ext cx="2509737" cy="432547"/>
          </a:xfrm>
        </p:spPr>
        <p:txBody>
          <a:bodyPr>
            <a:normAutofit fontScale="90000"/>
          </a:bodyPr>
          <a:lstStyle/>
          <a:p>
            <a:r>
              <a:rPr lang="it-IT" sz="3200" dirty="0"/>
              <a:t>I prototipi (4)</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8" name="Group 7">
            <a:extLst>
              <a:ext uri="{FF2B5EF4-FFF2-40B4-BE49-F238E27FC236}">
                <a16:creationId xmlns:a16="http://schemas.microsoft.com/office/drawing/2014/main" id="{3475DE01-8503-4EAA-ACE4-CE864BB6E06A}"/>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6831279A-460E-4319-BBF9-6468EECD3DD0}"/>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44BC7A0E-9644-4344-B83F-BF2E52CB21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7" name="Rectangle 6">
            <a:extLst>
              <a:ext uri="{FF2B5EF4-FFF2-40B4-BE49-F238E27FC236}">
                <a16:creationId xmlns:a16="http://schemas.microsoft.com/office/drawing/2014/main" id="{903593AD-729B-47F0-B5DB-DE20C7C99691}"/>
              </a:ext>
            </a:extLst>
          </p:cNvPr>
          <p:cNvSpPr/>
          <p:nvPr/>
        </p:nvSpPr>
        <p:spPr>
          <a:xfrm>
            <a:off x="1059488" y="501134"/>
            <a:ext cx="11132511" cy="6494085"/>
          </a:xfrm>
          <a:prstGeom prst="rect">
            <a:avLst/>
          </a:prstGeom>
        </p:spPr>
        <p:txBody>
          <a:bodyPr wrap="square">
            <a:spAutoFit/>
          </a:bodyPr>
          <a:lstStyle/>
          <a:p>
            <a:r>
              <a:rPr lang="it-IT" sz="1600" b="1" dirty="0"/>
              <a:t>Prototipi iniziali</a:t>
            </a:r>
          </a:p>
          <a:p>
            <a:pPr marL="342900" indent="-342900">
              <a:buAutoNum type="arabicPeriod"/>
            </a:pPr>
            <a:r>
              <a:rPr lang="it-IT" sz="1600" b="1" dirty="0"/>
              <a:t>Prototipi di carta: </a:t>
            </a:r>
            <a:r>
              <a:rPr lang="it-IT" sz="1600" dirty="0"/>
              <a:t>L’interfaccia del sistema viene disegnata a bassa fedeltà su fogli di carta.</a:t>
            </a:r>
          </a:p>
          <a:p>
            <a:pPr marL="342900" indent="-342900">
              <a:buAutoNum type="arabicPeriod"/>
            </a:pPr>
            <a:r>
              <a:rPr lang="it-IT" sz="1600" b="1" dirty="0"/>
              <a:t>La tecnica del mago di Oz</a:t>
            </a:r>
            <a:r>
              <a:rPr lang="it-IT" sz="1600" dirty="0"/>
              <a:t>: Questa tecnica consiste nel realizzare un prototipo interattivo, in cui però le risposte siano fornite, se possibile all’insaputa dell’utente, da parte di un essere umano che operi, per così dire, “dietro le quinte” come, appunto, il mago di Oz della favola. L’impiego di questa tecnica non è banale, come potrebbe sembrare a prima vista. I compiti del mago, apparentemente semplici, si rivelano spesso cognitivamente impegnativi. Affinché il prototipo risulti realistico, le risposte del mago devono essere consistenti per quanto riguarda i contenuti e i tempi di reazione. In particolare: situazioni simili devono provocare le stesse risposte, e queste devono essere conformi alle aspettative dell’utente.</a:t>
            </a:r>
          </a:p>
          <a:p>
            <a:pPr marL="342900" indent="-342900">
              <a:buAutoNum type="arabicPeriod"/>
            </a:pPr>
            <a:r>
              <a:rPr lang="it-IT" sz="1600" b="1" dirty="0"/>
              <a:t>Prototipi wire-frame</a:t>
            </a:r>
            <a:r>
              <a:rPr lang="it-IT" sz="1600" dirty="0"/>
              <a:t>: Sono prototipi interattivi a bassa fedeltà, di solito usa-e-getta, nei quali la grafica è estremamente semplificata, e mostra solo i contorni degli oggetti. Permettono di sperimentare le modalità principali di interazione, prima che i dettagli della grafica siano definiti. Es: prototipo di navigazione di un sito web senza grafica definita</a:t>
            </a:r>
          </a:p>
          <a:p>
            <a:pPr marL="342900" indent="-342900">
              <a:buAutoNum type="arabicPeriod"/>
            </a:pPr>
            <a:r>
              <a:rPr lang="it-IT" sz="1600" b="1" dirty="0"/>
              <a:t>Prototipi ipertestuali: </a:t>
            </a:r>
            <a:r>
              <a:rPr lang="it-IT" sz="1600" dirty="0"/>
              <a:t>il prototipo è costituito da una serie d’immagini (snapshot) che rappresentano l’aspetto del prodotto in corso di progettazione. Le varie snapshot sono legate fra loro da link ipertestuali, cliccando i quali l’utente passa da una snapshot all’altra, simulando così l’interazione con il prodotto</a:t>
            </a:r>
            <a:r>
              <a:rPr lang="it-IT" sz="1600" b="1" dirty="0"/>
              <a:t>.</a:t>
            </a:r>
            <a:r>
              <a:rPr lang="it-IT" sz="1600" dirty="0"/>
              <a:t> Es: Figma, Ppt</a:t>
            </a:r>
          </a:p>
          <a:p>
            <a:r>
              <a:rPr lang="it-IT" sz="1600" b="1" dirty="0"/>
              <a:t>Prototipi intermedi</a:t>
            </a:r>
          </a:p>
          <a:p>
            <a:r>
              <a:rPr lang="it-IT" sz="1600" dirty="0"/>
              <a:t>I prototipi iniziali, come abbiamo visto, sono spesso usa-e-getta: si costruiscono con le tecnologie più semplici, allo scopo di avere dei rapidi feedback sulle idee iniziali della progettazione. Le strategie che guidano il processo dovranno essere definite di volta in volta, a seconda del particolare tipo di sistema. Per esempio, nel caso dei siti web, la metodologia già citata prevede due prototipi intermedi: il prototipo di comunicazione (che realizza la grafica del sito, che tuttavia è ancora vuoto di contenuti) e il prototipo funzionale (che ne realizza le funzioni interattive).</a:t>
            </a:r>
          </a:p>
          <a:p>
            <a:r>
              <a:rPr lang="it-IT" sz="1600" b="1" dirty="0"/>
              <a:t>Prototipi finali</a:t>
            </a:r>
          </a:p>
          <a:p>
            <a:r>
              <a:rPr lang="it-IT" sz="1600" dirty="0"/>
              <a:t>Le prove finali però sono molto importanti, perché è solo quando il sistema è sostanzialmente finito che si potranno condurre prove complete per i compiti (veri e non simulati) per i quali è stato costruito. Per l’esempio del sito il prototipo finale è, in sostanza, il sito completo, con i suoi contenuti definitivi, le funzionalità collaudate, e con una base di dati reali o, comunque, significativi. Su questo sito si potranno effettuare prove sofisticate, in scenari d’uso completi e di notevole complessità.</a:t>
            </a:r>
          </a:p>
        </p:txBody>
      </p:sp>
    </p:spTree>
    <p:extLst>
      <p:ext uri="{BB962C8B-B14F-4D97-AF65-F5344CB8AC3E}">
        <p14:creationId xmlns:p14="http://schemas.microsoft.com/office/powerpoint/2010/main" val="3876558578"/>
      </p:ext>
    </p:extLst>
  </p:cSld>
  <p:clrMapOvr>
    <a:masterClrMapping/>
  </p:clrMapOvr>
  <p:transition>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4951379" y="-5384"/>
            <a:ext cx="2591911" cy="432547"/>
          </a:xfrm>
        </p:spPr>
        <p:txBody>
          <a:bodyPr>
            <a:normAutofit fontScale="90000"/>
          </a:bodyPr>
          <a:lstStyle/>
          <a:p>
            <a:r>
              <a:rPr lang="it-IT" sz="3200" dirty="0"/>
              <a:t>StateCharts(1)</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3" name="Rectangle 2">
            <a:extLst>
              <a:ext uri="{FF2B5EF4-FFF2-40B4-BE49-F238E27FC236}">
                <a16:creationId xmlns:a16="http://schemas.microsoft.com/office/drawing/2014/main" id="{00F981C8-F4CF-481D-83E7-D32E351DCB46}"/>
              </a:ext>
            </a:extLst>
          </p:cNvPr>
          <p:cNvSpPr/>
          <p:nvPr/>
        </p:nvSpPr>
        <p:spPr>
          <a:xfrm>
            <a:off x="988979" y="427163"/>
            <a:ext cx="10214042" cy="3754874"/>
          </a:xfrm>
          <a:prstGeom prst="rect">
            <a:avLst/>
          </a:prstGeom>
        </p:spPr>
        <p:txBody>
          <a:bodyPr wrap="square">
            <a:spAutoFit/>
          </a:bodyPr>
          <a:lstStyle/>
          <a:p>
            <a:r>
              <a:rPr lang="it-IT" sz="1400" dirty="0"/>
              <a:t>Hanno una serie di stati (finiti) e transizioni, il loro vantaggio è l’impatto visivo che permette di capire come avviene il funzionamento interno di una classe. E’efficace per sistemi reattivi.</a:t>
            </a:r>
          </a:p>
          <a:p>
            <a:r>
              <a:rPr lang="it-IT" sz="1400" b="1" dirty="0"/>
              <a:t>SCHEMA STATO-TRANSIZIONE</a:t>
            </a:r>
          </a:p>
          <a:p>
            <a:r>
              <a:rPr lang="it-IT" sz="1400" dirty="0"/>
              <a:t>Stati: situazione nella quale una condizione invariante è vera</a:t>
            </a:r>
          </a:p>
          <a:p>
            <a:r>
              <a:rPr lang="it-IT" sz="1400" dirty="0"/>
              <a:t>Transizioni: possibili cambiamenti</a:t>
            </a:r>
          </a:p>
          <a:p>
            <a:r>
              <a:rPr lang="it-IT" sz="1400" b="1" dirty="0"/>
              <a:t>STATECHART</a:t>
            </a:r>
          </a:p>
          <a:p>
            <a:r>
              <a:rPr lang="it-IT" sz="1400" b="1" dirty="0"/>
              <a:t>Regione Top–Level</a:t>
            </a:r>
            <a:r>
              <a:rPr lang="it-IT" sz="1400" dirty="0"/>
              <a:t>: regione che contiene vertici (stati) e transizioni</a:t>
            </a:r>
          </a:p>
          <a:p>
            <a:r>
              <a:rPr lang="it-IT" sz="1400" b="1" dirty="0"/>
              <a:t>Vertici</a:t>
            </a:r>
            <a:r>
              <a:rPr lang="it-IT" sz="1400" dirty="0"/>
              <a:t> possono essere: </a:t>
            </a:r>
          </a:p>
          <a:p>
            <a:pPr marL="285750" indent="-285750">
              <a:buFontTx/>
              <a:buChar char="-"/>
            </a:pPr>
            <a:r>
              <a:rPr lang="it-IT" sz="1400" dirty="0"/>
              <a:t>Simple states</a:t>
            </a:r>
          </a:p>
          <a:p>
            <a:pPr marL="285750" indent="-285750">
              <a:buFontTx/>
              <a:buChar char="-"/>
            </a:pPr>
            <a:r>
              <a:rPr lang="it-IT" sz="1400" dirty="0"/>
              <a:t>Pseudo stato iniziale (deve essere unico e non può avere archi entranti)</a:t>
            </a:r>
          </a:p>
          <a:p>
            <a:pPr marL="285750" indent="-285750">
              <a:buFontTx/>
              <a:buChar char="-"/>
            </a:pPr>
            <a:r>
              <a:rPr lang="it-IT" sz="1400" dirty="0"/>
              <a:t>Final state (non può avere archi uscenti)</a:t>
            </a:r>
          </a:p>
          <a:p>
            <a:r>
              <a:rPr lang="it-IT" sz="1400" b="1" dirty="0"/>
              <a:t>Transizioni: </a:t>
            </a:r>
            <a:r>
              <a:rPr lang="it-IT" sz="1400" dirty="0"/>
              <a:t>archi diretti e decorati con lable - trigger [guard] / actions </a:t>
            </a:r>
          </a:p>
          <a:p>
            <a:r>
              <a:rPr lang="it-IT" sz="1400" dirty="0"/>
              <a:t>Se più transizioni sono eseguibili allora solo una tra queste sarà eseguita in maniera </a:t>
            </a:r>
          </a:p>
          <a:p>
            <a:r>
              <a:rPr lang="it-IT" sz="1400" dirty="0"/>
              <a:t>non deterministica</a:t>
            </a:r>
          </a:p>
          <a:p>
            <a:r>
              <a:rPr lang="it-IT" sz="1400" b="1" dirty="0"/>
              <a:t>Stati: </a:t>
            </a:r>
            <a:r>
              <a:rPr lang="it-IT" sz="1400" dirty="0"/>
              <a:t>possono avere comportamenti: Entry, Do, Exit.</a:t>
            </a:r>
          </a:p>
          <a:p>
            <a:endParaRPr lang="it-IT" sz="1400" dirty="0"/>
          </a:p>
          <a:p>
            <a:r>
              <a:rPr lang="it-IT" sz="1400" dirty="0"/>
              <a:t>ESEMPIO</a:t>
            </a:r>
          </a:p>
        </p:txBody>
      </p:sp>
      <p:pic>
        <p:nvPicPr>
          <p:cNvPr id="4" name="Picture 3">
            <a:extLst>
              <a:ext uri="{FF2B5EF4-FFF2-40B4-BE49-F238E27FC236}">
                <a16:creationId xmlns:a16="http://schemas.microsoft.com/office/drawing/2014/main" id="{84345390-8A2B-4C3B-BEE8-601F8D5A41FB}"/>
              </a:ext>
            </a:extLst>
          </p:cNvPr>
          <p:cNvPicPr>
            <a:picLocks noChangeAspect="1"/>
          </p:cNvPicPr>
          <p:nvPr/>
        </p:nvPicPr>
        <p:blipFill>
          <a:blip r:embed="rId3"/>
          <a:stretch>
            <a:fillRect/>
          </a:stretch>
        </p:blipFill>
        <p:spPr>
          <a:xfrm>
            <a:off x="8173099" y="1595336"/>
            <a:ext cx="961176" cy="887866"/>
          </a:xfrm>
          <a:prstGeom prst="rect">
            <a:avLst/>
          </a:prstGeom>
        </p:spPr>
      </p:pic>
      <p:pic>
        <p:nvPicPr>
          <p:cNvPr id="5" name="Picture 4">
            <a:extLst>
              <a:ext uri="{FF2B5EF4-FFF2-40B4-BE49-F238E27FC236}">
                <a16:creationId xmlns:a16="http://schemas.microsoft.com/office/drawing/2014/main" id="{64179982-6418-4EF3-B39E-59D80E1119C3}"/>
              </a:ext>
            </a:extLst>
          </p:cNvPr>
          <p:cNvPicPr>
            <a:picLocks noChangeAspect="1"/>
          </p:cNvPicPr>
          <p:nvPr/>
        </p:nvPicPr>
        <p:blipFill>
          <a:blip r:embed="rId4"/>
          <a:stretch>
            <a:fillRect/>
          </a:stretch>
        </p:blipFill>
        <p:spPr>
          <a:xfrm>
            <a:off x="8148111" y="2483202"/>
            <a:ext cx="3960998" cy="803448"/>
          </a:xfrm>
          <a:prstGeom prst="rect">
            <a:avLst/>
          </a:prstGeom>
        </p:spPr>
      </p:pic>
      <p:pic>
        <p:nvPicPr>
          <p:cNvPr id="6" name="Picture 5">
            <a:extLst>
              <a:ext uri="{FF2B5EF4-FFF2-40B4-BE49-F238E27FC236}">
                <a16:creationId xmlns:a16="http://schemas.microsoft.com/office/drawing/2014/main" id="{43E13B43-9049-4D19-8573-ED418F2D1674}"/>
              </a:ext>
            </a:extLst>
          </p:cNvPr>
          <p:cNvPicPr>
            <a:picLocks noChangeAspect="1"/>
          </p:cNvPicPr>
          <p:nvPr/>
        </p:nvPicPr>
        <p:blipFill>
          <a:blip r:embed="rId5"/>
          <a:stretch>
            <a:fillRect/>
          </a:stretch>
        </p:blipFill>
        <p:spPr>
          <a:xfrm>
            <a:off x="2122095" y="3905180"/>
            <a:ext cx="3831030" cy="2616823"/>
          </a:xfrm>
          <a:prstGeom prst="rect">
            <a:avLst/>
          </a:prstGeom>
        </p:spPr>
      </p:pic>
      <p:grpSp>
        <p:nvGrpSpPr>
          <p:cNvPr id="12" name="Group 11">
            <a:extLst>
              <a:ext uri="{FF2B5EF4-FFF2-40B4-BE49-F238E27FC236}">
                <a16:creationId xmlns:a16="http://schemas.microsoft.com/office/drawing/2014/main" id="{E73C333D-8B83-4275-90DD-BC3C158BFE9B}"/>
              </a:ext>
            </a:extLst>
          </p:cNvPr>
          <p:cNvGrpSpPr/>
          <p:nvPr/>
        </p:nvGrpSpPr>
        <p:grpSpPr>
          <a:xfrm>
            <a:off x="11147899" y="6168958"/>
            <a:ext cx="729574" cy="570689"/>
            <a:chOff x="11147899" y="6168958"/>
            <a:chExt cx="729574" cy="570689"/>
          </a:xfrm>
        </p:grpSpPr>
        <p:sp>
          <p:nvSpPr>
            <p:cNvPr id="13" name="Rectangle 12">
              <a:extLst>
                <a:ext uri="{FF2B5EF4-FFF2-40B4-BE49-F238E27FC236}">
                  <a16:creationId xmlns:a16="http://schemas.microsoft.com/office/drawing/2014/main" id="{C3A096D2-2C1A-44F3-B7EB-57043B79122E}"/>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Graphic 13" descr="Back RTL">
              <a:hlinkClick r:id="rId6" action="ppaction://hlinksldjump"/>
              <a:extLst>
                <a:ext uri="{FF2B5EF4-FFF2-40B4-BE49-F238E27FC236}">
                  <a16:creationId xmlns:a16="http://schemas.microsoft.com/office/drawing/2014/main" id="{87E22EB7-036B-431C-82B4-26085D6F98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1626622358"/>
      </p:ext>
    </p:extLst>
  </p:cSld>
  <p:clrMapOvr>
    <a:masterClrMapping/>
  </p:clrMapOvr>
  <p:transition>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4951379" y="-5384"/>
            <a:ext cx="2591911" cy="432547"/>
          </a:xfrm>
        </p:spPr>
        <p:txBody>
          <a:bodyPr>
            <a:normAutofit fontScale="90000"/>
          </a:bodyPr>
          <a:lstStyle/>
          <a:p>
            <a:r>
              <a:rPr lang="it-IT" sz="3200" dirty="0"/>
              <a:t>StateCharts(2)</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3" name="Rectangle 2">
            <a:extLst>
              <a:ext uri="{FF2B5EF4-FFF2-40B4-BE49-F238E27FC236}">
                <a16:creationId xmlns:a16="http://schemas.microsoft.com/office/drawing/2014/main" id="{00F981C8-F4CF-481D-83E7-D32E351DCB46}"/>
              </a:ext>
            </a:extLst>
          </p:cNvPr>
          <p:cNvSpPr/>
          <p:nvPr/>
        </p:nvSpPr>
        <p:spPr>
          <a:xfrm>
            <a:off x="1049451" y="427163"/>
            <a:ext cx="10214042" cy="1169551"/>
          </a:xfrm>
          <a:prstGeom prst="rect">
            <a:avLst/>
          </a:prstGeom>
        </p:spPr>
        <p:txBody>
          <a:bodyPr wrap="square">
            <a:spAutoFit/>
          </a:bodyPr>
          <a:lstStyle/>
          <a:p>
            <a:r>
              <a:rPr lang="it-IT" sz="1400" dirty="0"/>
              <a:t>STATECHARTS COMPOSITI: Uno stato può avere una o più regioni (sottostato)</a:t>
            </a:r>
          </a:p>
          <a:p>
            <a:r>
              <a:rPr lang="it-IT" sz="1400" dirty="0"/>
              <a:t>STATECHARTS PARALLELI: Statechart composto da più azioni svolte contemporaneamente.</a:t>
            </a:r>
          </a:p>
          <a:p>
            <a:r>
              <a:rPr lang="it-IT" sz="1400" dirty="0"/>
              <a:t>HISTORY (H): Si può trovare solo in stati compositi e assume il valore dell’ultimo stato attivo di una regione</a:t>
            </a:r>
          </a:p>
          <a:p>
            <a:r>
              <a:rPr lang="it-IT" sz="1400" dirty="0"/>
              <a:t>DEEP HISTORY (H*): Stessa finalità della history solo che viene applicata ricorsivamente ai sottostati.</a:t>
            </a:r>
          </a:p>
          <a:p>
            <a:endParaRPr lang="it-IT" sz="1400" dirty="0"/>
          </a:p>
        </p:txBody>
      </p:sp>
      <p:grpSp>
        <p:nvGrpSpPr>
          <p:cNvPr id="11" name="Group 10">
            <a:extLst>
              <a:ext uri="{FF2B5EF4-FFF2-40B4-BE49-F238E27FC236}">
                <a16:creationId xmlns:a16="http://schemas.microsoft.com/office/drawing/2014/main" id="{5CB295BE-BDC5-4F98-B13B-613EC2831D69}"/>
              </a:ext>
            </a:extLst>
          </p:cNvPr>
          <p:cNvGrpSpPr/>
          <p:nvPr/>
        </p:nvGrpSpPr>
        <p:grpSpPr>
          <a:xfrm>
            <a:off x="155601" y="6168958"/>
            <a:ext cx="729574" cy="576000"/>
            <a:chOff x="155601" y="6168958"/>
            <a:chExt cx="729574" cy="576000"/>
          </a:xfrm>
        </p:grpSpPr>
        <p:sp>
          <p:nvSpPr>
            <p:cNvPr id="15" name="Rectangle 14">
              <a:extLst>
                <a:ext uri="{FF2B5EF4-FFF2-40B4-BE49-F238E27FC236}">
                  <a16:creationId xmlns:a16="http://schemas.microsoft.com/office/drawing/2014/main" id="{8F75759E-2264-4E95-9BF7-983688B6E092}"/>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Graphic 15" descr="Back">
              <a:hlinkClick r:id="" action="ppaction://hlinkshowjump?jump=lastslideviewed"/>
              <a:extLst>
                <a:ext uri="{FF2B5EF4-FFF2-40B4-BE49-F238E27FC236}">
                  <a16:creationId xmlns:a16="http://schemas.microsoft.com/office/drawing/2014/main" id="{BD24B3F0-680B-4A72-8A96-AD0517E384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pic>
        <p:nvPicPr>
          <p:cNvPr id="9" name="Picture 8">
            <a:extLst>
              <a:ext uri="{FF2B5EF4-FFF2-40B4-BE49-F238E27FC236}">
                <a16:creationId xmlns:a16="http://schemas.microsoft.com/office/drawing/2014/main" id="{72AD822A-9E28-4550-AF00-C84D9F8A27FA}"/>
              </a:ext>
            </a:extLst>
          </p:cNvPr>
          <p:cNvPicPr>
            <a:picLocks noChangeAspect="1"/>
          </p:cNvPicPr>
          <p:nvPr/>
        </p:nvPicPr>
        <p:blipFill>
          <a:blip r:embed="rId5"/>
          <a:stretch>
            <a:fillRect/>
          </a:stretch>
        </p:blipFill>
        <p:spPr>
          <a:xfrm>
            <a:off x="1172220" y="1596714"/>
            <a:ext cx="2494905" cy="3130672"/>
          </a:xfrm>
          <a:prstGeom prst="rect">
            <a:avLst/>
          </a:prstGeom>
        </p:spPr>
      </p:pic>
      <p:pic>
        <p:nvPicPr>
          <p:cNvPr id="10" name="Picture 9">
            <a:extLst>
              <a:ext uri="{FF2B5EF4-FFF2-40B4-BE49-F238E27FC236}">
                <a16:creationId xmlns:a16="http://schemas.microsoft.com/office/drawing/2014/main" id="{D568F3EE-57F1-4531-B573-0EC17961DA55}"/>
              </a:ext>
            </a:extLst>
          </p:cNvPr>
          <p:cNvPicPr>
            <a:picLocks noChangeAspect="1"/>
          </p:cNvPicPr>
          <p:nvPr/>
        </p:nvPicPr>
        <p:blipFill>
          <a:blip r:embed="rId6"/>
          <a:stretch>
            <a:fillRect/>
          </a:stretch>
        </p:blipFill>
        <p:spPr>
          <a:xfrm>
            <a:off x="9032377" y="0"/>
            <a:ext cx="2686050" cy="1839029"/>
          </a:xfrm>
          <a:prstGeom prst="rect">
            <a:avLst/>
          </a:prstGeom>
        </p:spPr>
      </p:pic>
    </p:spTree>
    <p:extLst>
      <p:ext uri="{BB962C8B-B14F-4D97-AF65-F5344CB8AC3E}">
        <p14:creationId xmlns:p14="http://schemas.microsoft.com/office/powerpoint/2010/main" val="1799659428"/>
      </p:ext>
    </p:extLst>
  </p:cSld>
  <p:clrMapOvr>
    <a:masterClrMapping/>
  </p:clrMapOvr>
  <p:transition>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855363" y="29598"/>
            <a:ext cx="5706079" cy="432547"/>
          </a:xfrm>
        </p:spPr>
        <p:txBody>
          <a:bodyPr>
            <a:normAutofit fontScale="90000"/>
          </a:bodyPr>
          <a:lstStyle/>
          <a:p>
            <a:r>
              <a:rPr lang="it-IT" sz="3200" dirty="0"/>
              <a:t>Event Driving Programming</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5" name="TextBox 4">
            <a:extLst>
              <a:ext uri="{FF2B5EF4-FFF2-40B4-BE49-F238E27FC236}">
                <a16:creationId xmlns:a16="http://schemas.microsoft.com/office/drawing/2014/main" id="{F268F1BB-8988-45FF-A022-B49FF2E85BCC}"/>
              </a:ext>
            </a:extLst>
          </p:cNvPr>
          <p:cNvSpPr txBox="1"/>
          <p:nvPr/>
        </p:nvSpPr>
        <p:spPr>
          <a:xfrm>
            <a:off x="848139" y="621171"/>
            <a:ext cx="11012556" cy="646331"/>
          </a:xfrm>
          <a:prstGeom prst="rect">
            <a:avLst/>
          </a:prstGeom>
          <a:noFill/>
        </p:spPr>
        <p:txBody>
          <a:bodyPr wrap="square" rtlCol="0">
            <a:spAutoFit/>
          </a:bodyPr>
          <a:lstStyle/>
          <a:p>
            <a:r>
              <a:rPr lang="it-IT" dirty="0"/>
              <a:t>I metodi sono in attesa di essere eseguiti e ci sono trigger che li attivano.  </a:t>
            </a:r>
          </a:p>
          <a:p>
            <a:r>
              <a:rPr lang="it-IT" dirty="0"/>
              <a:t>2 problemi: come aspettare input multipli e come decidere cosa fare per ogni input. </a:t>
            </a:r>
          </a:p>
        </p:txBody>
      </p:sp>
      <p:pic>
        <p:nvPicPr>
          <p:cNvPr id="6" name="Picture 5">
            <a:extLst>
              <a:ext uri="{FF2B5EF4-FFF2-40B4-BE49-F238E27FC236}">
                <a16:creationId xmlns:a16="http://schemas.microsoft.com/office/drawing/2014/main" id="{102290E4-07CA-4121-AC05-58D429C61205}"/>
              </a:ext>
            </a:extLst>
          </p:cNvPr>
          <p:cNvPicPr>
            <a:picLocks noChangeAspect="1"/>
          </p:cNvPicPr>
          <p:nvPr/>
        </p:nvPicPr>
        <p:blipFill>
          <a:blip r:embed="rId3"/>
          <a:stretch>
            <a:fillRect/>
          </a:stretch>
        </p:blipFill>
        <p:spPr>
          <a:xfrm>
            <a:off x="7699512" y="1267502"/>
            <a:ext cx="4161183" cy="2047142"/>
          </a:xfrm>
          <a:prstGeom prst="rect">
            <a:avLst/>
          </a:prstGeom>
        </p:spPr>
      </p:pic>
      <p:sp>
        <p:nvSpPr>
          <p:cNvPr id="7" name="TextBox 6">
            <a:extLst>
              <a:ext uri="{FF2B5EF4-FFF2-40B4-BE49-F238E27FC236}">
                <a16:creationId xmlns:a16="http://schemas.microsoft.com/office/drawing/2014/main" id="{7A61A9DE-99AA-4610-9870-95FBCA2B2111}"/>
              </a:ext>
            </a:extLst>
          </p:cNvPr>
          <p:cNvSpPr txBox="1"/>
          <p:nvPr/>
        </p:nvSpPr>
        <p:spPr>
          <a:xfrm>
            <a:off x="848139" y="1426528"/>
            <a:ext cx="6619461" cy="2585323"/>
          </a:xfrm>
          <a:prstGeom prst="rect">
            <a:avLst/>
          </a:prstGeom>
          <a:noFill/>
        </p:spPr>
        <p:txBody>
          <a:bodyPr wrap="square" rtlCol="0">
            <a:spAutoFit/>
          </a:bodyPr>
          <a:lstStyle/>
          <a:p>
            <a:r>
              <a:rPr lang="it-IT" dirty="0"/>
              <a:t>Per ogni affordance deve esistere una struttura che descrive l’evento prodotto e lo aggiunge alla coda degli eventi. Quando gli eventi sono processati allora vengono rimossi dalla coda. Le strutture di eventi devono contenere le seguenti informazioni: </a:t>
            </a:r>
          </a:p>
          <a:p>
            <a:pPr marL="285750" indent="-285750">
              <a:buFontTx/>
              <a:buChar char="-"/>
            </a:pPr>
            <a:r>
              <a:rPr lang="it-IT" dirty="0"/>
              <a:t>A quale finestra appartiene l’evento</a:t>
            </a:r>
          </a:p>
          <a:p>
            <a:pPr marL="285750" indent="-285750">
              <a:buFontTx/>
              <a:buChar char="-"/>
            </a:pPr>
            <a:r>
              <a:rPr lang="it-IT" dirty="0"/>
              <a:t>Il tipo di evento (es: gesture, riconoscimento oggetto, click…)</a:t>
            </a:r>
          </a:p>
          <a:p>
            <a:pPr marL="285750" indent="-285750">
              <a:buFontTx/>
              <a:buChar char="-"/>
            </a:pPr>
            <a:r>
              <a:rPr lang="it-IT" dirty="0"/>
              <a:t>E gli event-specific data (mouse position…)</a:t>
            </a:r>
          </a:p>
          <a:p>
            <a:endParaRPr lang="it-IT" dirty="0"/>
          </a:p>
          <a:p>
            <a:endParaRPr lang="it-IT" dirty="0"/>
          </a:p>
        </p:txBody>
      </p:sp>
      <p:sp>
        <p:nvSpPr>
          <p:cNvPr id="8" name="Rectangle 7">
            <a:extLst>
              <a:ext uri="{FF2B5EF4-FFF2-40B4-BE49-F238E27FC236}">
                <a16:creationId xmlns:a16="http://schemas.microsoft.com/office/drawing/2014/main" id="{2F8F4A7F-19D9-4840-AB45-01607DAC8D8E}"/>
              </a:ext>
            </a:extLst>
          </p:cNvPr>
          <p:cNvSpPr/>
          <p:nvPr/>
        </p:nvSpPr>
        <p:spPr>
          <a:xfrm>
            <a:off x="848139" y="3314644"/>
            <a:ext cx="10495722" cy="2862322"/>
          </a:xfrm>
          <a:prstGeom prst="rect">
            <a:avLst/>
          </a:prstGeom>
        </p:spPr>
        <p:txBody>
          <a:bodyPr wrap="square">
            <a:spAutoFit/>
          </a:bodyPr>
          <a:lstStyle/>
          <a:p>
            <a:endParaRPr lang="it-IT" dirty="0"/>
          </a:p>
          <a:p>
            <a:r>
              <a:rPr lang="it-IT" dirty="0"/>
              <a:t>Gli eventi possono arrivare dagli utenti, da eventi interni o da altri computer system.</a:t>
            </a:r>
          </a:p>
          <a:p>
            <a:r>
              <a:rPr lang="it-IT" dirty="0"/>
              <a:t>Ad ogni evento il sistema cambia il suo stato.</a:t>
            </a:r>
          </a:p>
          <a:p>
            <a:r>
              <a:rPr lang="it-IT" dirty="0"/>
              <a:t>Se le event queue rallentano troppo il sistema è possibile gestirla in maniera parallelo, naturalmente in modo non ambiguo (es: sparo e obiettivo) -&gt; thread separato per ogni handler</a:t>
            </a:r>
          </a:p>
          <a:p>
            <a:endParaRPr lang="it-IT" dirty="0"/>
          </a:p>
          <a:p>
            <a:r>
              <a:rPr lang="it-IT" dirty="0"/>
              <a:t>Tutto ciò può avvenire anche client/server</a:t>
            </a:r>
          </a:p>
          <a:p>
            <a:endParaRPr lang="it-IT" dirty="0"/>
          </a:p>
          <a:p>
            <a:endParaRPr lang="it-IT" dirty="0"/>
          </a:p>
          <a:p>
            <a:endParaRPr lang="it-IT" dirty="0"/>
          </a:p>
        </p:txBody>
      </p:sp>
    </p:spTree>
    <p:extLst>
      <p:ext uri="{BB962C8B-B14F-4D97-AF65-F5344CB8AC3E}">
        <p14:creationId xmlns:p14="http://schemas.microsoft.com/office/powerpoint/2010/main" val="435900817"/>
      </p:ext>
    </p:extLst>
  </p:cSld>
  <p:clrMapOvr>
    <a:masterClrMapping/>
  </p:clrMapOvr>
  <p:transition>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3855363" y="29598"/>
            <a:ext cx="5706079" cy="432547"/>
          </a:xfrm>
        </p:spPr>
        <p:txBody>
          <a:bodyPr>
            <a:normAutofit fontScale="90000"/>
          </a:bodyPr>
          <a:lstStyle/>
          <a:p>
            <a:r>
              <a:rPr lang="it-IT" sz="3200" dirty="0"/>
              <a:t>Schema Generale riassuntivo</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3" name="TextBox 2">
            <a:extLst>
              <a:ext uri="{FF2B5EF4-FFF2-40B4-BE49-F238E27FC236}">
                <a16:creationId xmlns:a16="http://schemas.microsoft.com/office/drawing/2014/main" id="{93895C2C-D92A-47A3-8635-2677CD6C5915}"/>
              </a:ext>
            </a:extLst>
          </p:cNvPr>
          <p:cNvSpPr txBox="1"/>
          <p:nvPr/>
        </p:nvSpPr>
        <p:spPr>
          <a:xfrm>
            <a:off x="1523455" y="705813"/>
            <a:ext cx="731290" cy="369332"/>
          </a:xfrm>
          <a:prstGeom prst="rect">
            <a:avLst/>
          </a:prstGeom>
          <a:noFill/>
        </p:spPr>
        <p:txBody>
          <a:bodyPr wrap="none" rtlCol="0">
            <a:spAutoFit/>
          </a:bodyPr>
          <a:lstStyle/>
          <a:p>
            <a:r>
              <a:rPr lang="it-IT" b="1" dirty="0"/>
              <a:t>1. Idea</a:t>
            </a:r>
          </a:p>
        </p:txBody>
      </p:sp>
      <p:sp>
        <p:nvSpPr>
          <p:cNvPr id="9" name="TextBox 8">
            <a:extLst>
              <a:ext uri="{FF2B5EF4-FFF2-40B4-BE49-F238E27FC236}">
                <a16:creationId xmlns:a16="http://schemas.microsoft.com/office/drawing/2014/main" id="{A60B319E-2D3D-4133-9FAC-5C8B369D5345}"/>
              </a:ext>
            </a:extLst>
          </p:cNvPr>
          <p:cNvSpPr txBox="1"/>
          <p:nvPr/>
        </p:nvSpPr>
        <p:spPr>
          <a:xfrm>
            <a:off x="257112" y="1536810"/>
            <a:ext cx="622286" cy="369332"/>
          </a:xfrm>
          <a:prstGeom prst="rect">
            <a:avLst/>
          </a:prstGeom>
          <a:noFill/>
        </p:spPr>
        <p:txBody>
          <a:bodyPr wrap="none" rtlCol="0">
            <a:spAutoFit/>
          </a:bodyPr>
          <a:lstStyle/>
          <a:p>
            <a:r>
              <a:rPr lang="it-IT" b="1" dirty="0"/>
              <a:t>Cosa</a:t>
            </a:r>
          </a:p>
        </p:txBody>
      </p:sp>
      <p:sp>
        <p:nvSpPr>
          <p:cNvPr id="10" name="TextBox 9">
            <a:extLst>
              <a:ext uri="{FF2B5EF4-FFF2-40B4-BE49-F238E27FC236}">
                <a16:creationId xmlns:a16="http://schemas.microsoft.com/office/drawing/2014/main" id="{DE5BE83F-A85E-41D6-80C8-F7BF33F81190}"/>
              </a:ext>
            </a:extLst>
          </p:cNvPr>
          <p:cNvSpPr txBox="1"/>
          <p:nvPr/>
        </p:nvSpPr>
        <p:spPr>
          <a:xfrm>
            <a:off x="1486097" y="1536809"/>
            <a:ext cx="817853" cy="369332"/>
          </a:xfrm>
          <a:prstGeom prst="rect">
            <a:avLst/>
          </a:prstGeom>
          <a:noFill/>
        </p:spPr>
        <p:txBody>
          <a:bodyPr wrap="none" rtlCol="0">
            <a:spAutoFit/>
          </a:bodyPr>
          <a:lstStyle/>
          <a:p>
            <a:r>
              <a:rPr lang="it-IT" b="1" dirty="0"/>
              <a:t>Per chi</a:t>
            </a:r>
          </a:p>
        </p:txBody>
      </p:sp>
      <p:sp>
        <p:nvSpPr>
          <p:cNvPr id="11" name="TextBox 10">
            <a:extLst>
              <a:ext uri="{FF2B5EF4-FFF2-40B4-BE49-F238E27FC236}">
                <a16:creationId xmlns:a16="http://schemas.microsoft.com/office/drawing/2014/main" id="{4898E09A-D308-4FB3-82E3-CF75544FF926}"/>
              </a:ext>
            </a:extLst>
          </p:cNvPr>
          <p:cNvSpPr txBox="1"/>
          <p:nvPr/>
        </p:nvSpPr>
        <p:spPr>
          <a:xfrm>
            <a:off x="2836701" y="1560121"/>
            <a:ext cx="1228221" cy="369332"/>
          </a:xfrm>
          <a:prstGeom prst="rect">
            <a:avLst/>
          </a:prstGeom>
          <a:noFill/>
        </p:spPr>
        <p:txBody>
          <a:bodyPr wrap="none" rtlCol="0">
            <a:spAutoFit/>
          </a:bodyPr>
          <a:lstStyle/>
          <a:p>
            <a:r>
              <a:rPr lang="it-IT" b="1" dirty="0"/>
              <a:t>Valutazione</a:t>
            </a:r>
          </a:p>
        </p:txBody>
      </p:sp>
      <p:sp>
        <p:nvSpPr>
          <p:cNvPr id="12" name="TextBox 11">
            <a:extLst>
              <a:ext uri="{FF2B5EF4-FFF2-40B4-BE49-F238E27FC236}">
                <a16:creationId xmlns:a16="http://schemas.microsoft.com/office/drawing/2014/main" id="{39FE2FAA-3528-4345-AF08-104259B46F90}"/>
              </a:ext>
            </a:extLst>
          </p:cNvPr>
          <p:cNvSpPr txBox="1"/>
          <p:nvPr/>
        </p:nvSpPr>
        <p:spPr>
          <a:xfrm>
            <a:off x="3477031" y="2081721"/>
            <a:ext cx="952505" cy="369332"/>
          </a:xfrm>
          <a:prstGeom prst="rect">
            <a:avLst/>
          </a:prstGeom>
          <a:noFill/>
        </p:spPr>
        <p:txBody>
          <a:bodyPr wrap="none" rtlCol="0">
            <a:spAutoFit/>
          </a:bodyPr>
          <a:lstStyle/>
          <a:p>
            <a:r>
              <a:rPr lang="it-IT" dirty="0"/>
              <a:t>Prototipi</a:t>
            </a:r>
          </a:p>
        </p:txBody>
      </p:sp>
      <p:sp>
        <p:nvSpPr>
          <p:cNvPr id="13" name="TextBox 12">
            <a:extLst>
              <a:ext uri="{FF2B5EF4-FFF2-40B4-BE49-F238E27FC236}">
                <a16:creationId xmlns:a16="http://schemas.microsoft.com/office/drawing/2014/main" id="{A6715D2A-3086-4DEC-9EF7-7F5602B36A24}"/>
              </a:ext>
            </a:extLst>
          </p:cNvPr>
          <p:cNvSpPr txBox="1"/>
          <p:nvPr/>
        </p:nvSpPr>
        <p:spPr>
          <a:xfrm>
            <a:off x="2256870" y="2081721"/>
            <a:ext cx="853119" cy="369332"/>
          </a:xfrm>
          <a:prstGeom prst="rect">
            <a:avLst/>
          </a:prstGeom>
          <a:noFill/>
        </p:spPr>
        <p:txBody>
          <a:bodyPr wrap="none" rtlCol="0">
            <a:spAutoFit/>
          </a:bodyPr>
          <a:lstStyle/>
          <a:p>
            <a:r>
              <a:rPr lang="it-IT" dirty="0"/>
              <a:t>A priori</a:t>
            </a:r>
          </a:p>
        </p:txBody>
      </p:sp>
      <p:sp>
        <p:nvSpPr>
          <p:cNvPr id="14" name="TextBox 13">
            <a:extLst>
              <a:ext uri="{FF2B5EF4-FFF2-40B4-BE49-F238E27FC236}">
                <a16:creationId xmlns:a16="http://schemas.microsoft.com/office/drawing/2014/main" id="{938982DE-2C0B-480F-B4E5-2799C2F7CEDB}"/>
              </a:ext>
            </a:extLst>
          </p:cNvPr>
          <p:cNvSpPr txBox="1"/>
          <p:nvPr/>
        </p:nvSpPr>
        <p:spPr>
          <a:xfrm>
            <a:off x="6414543" y="721172"/>
            <a:ext cx="2983509" cy="369332"/>
          </a:xfrm>
          <a:prstGeom prst="rect">
            <a:avLst/>
          </a:prstGeom>
          <a:noFill/>
        </p:spPr>
        <p:txBody>
          <a:bodyPr wrap="none" rtlCol="0">
            <a:spAutoFit/>
          </a:bodyPr>
          <a:lstStyle/>
          <a:p>
            <a:r>
              <a:rPr lang="it-IT" b="1" dirty="0"/>
              <a:t>3. Definizione delle funzionalità</a:t>
            </a:r>
          </a:p>
        </p:txBody>
      </p:sp>
      <p:sp>
        <p:nvSpPr>
          <p:cNvPr id="15" name="TextBox 14">
            <a:extLst>
              <a:ext uri="{FF2B5EF4-FFF2-40B4-BE49-F238E27FC236}">
                <a16:creationId xmlns:a16="http://schemas.microsoft.com/office/drawing/2014/main" id="{53A55B0B-8596-492B-8496-7DA3F07D39DE}"/>
              </a:ext>
            </a:extLst>
          </p:cNvPr>
          <p:cNvSpPr txBox="1"/>
          <p:nvPr/>
        </p:nvSpPr>
        <p:spPr>
          <a:xfrm>
            <a:off x="5507589" y="1398310"/>
            <a:ext cx="1274708" cy="646331"/>
          </a:xfrm>
          <a:prstGeom prst="rect">
            <a:avLst/>
          </a:prstGeom>
          <a:noFill/>
        </p:spPr>
        <p:txBody>
          <a:bodyPr wrap="none" rtlCol="0">
            <a:spAutoFit/>
          </a:bodyPr>
          <a:lstStyle/>
          <a:p>
            <a:r>
              <a:rPr lang="it-IT" dirty="0"/>
              <a:t>Albero delle</a:t>
            </a:r>
          </a:p>
          <a:p>
            <a:r>
              <a:rPr lang="it-IT" dirty="0"/>
              <a:t>funzionalità</a:t>
            </a:r>
          </a:p>
        </p:txBody>
      </p:sp>
      <p:sp>
        <p:nvSpPr>
          <p:cNvPr id="16" name="TextBox 15">
            <a:extLst>
              <a:ext uri="{FF2B5EF4-FFF2-40B4-BE49-F238E27FC236}">
                <a16:creationId xmlns:a16="http://schemas.microsoft.com/office/drawing/2014/main" id="{11641946-9A11-432C-BF2A-454432BA1DA7}"/>
              </a:ext>
            </a:extLst>
          </p:cNvPr>
          <p:cNvSpPr txBox="1"/>
          <p:nvPr/>
        </p:nvSpPr>
        <p:spPr>
          <a:xfrm>
            <a:off x="7513287" y="1417944"/>
            <a:ext cx="784189" cy="369332"/>
          </a:xfrm>
          <a:prstGeom prst="rect">
            <a:avLst/>
          </a:prstGeom>
          <a:noFill/>
        </p:spPr>
        <p:txBody>
          <a:bodyPr wrap="none" rtlCol="0">
            <a:spAutoFit/>
          </a:bodyPr>
          <a:lstStyle/>
          <a:p>
            <a:r>
              <a:rPr lang="it-IT" dirty="0"/>
              <a:t>Elenco</a:t>
            </a:r>
          </a:p>
        </p:txBody>
      </p:sp>
      <p:sp>
        <p:nvSpPr>
          <p:cNvPr id="17" name="TextBox 16">
            <a:extLst>
              <a:ext uri="{FF2B5EF4-FFF2-40B4-BE49-F238E27FC236}">
                <a16:creationId xmlns:a16="http://schemas.microsoft.com/office/drawing/2014/main" id="{88A0032D-F5A6-40FB-8943-CE3A4AFD9A77}"/>
              </a:ext>
            </a:extLst>
          </p:cNvPr>
          <p:cNvSpPr txBox="1"/>
          <p:nvPr/>
        </p:nvSpPr>
        <p:spPr>
          <a:xfrm>
            <a:off x="8925731" y="1417546"/>
            <a:ext cx="3009157" cy="369332"/>
          </a:xfrm>
          <a:prstGeom prst="rect">
            <a:avLst/>
          </a:prstGeom>
          <a:noFill/>
        </p:spPr>
        <p:txBody>
          <a:bodyPr wrap="none" rtlCol="0">
            <a:spAutoFit/>
          </a:bodyPr>
          <a:lstStyle/>
          <a:p>
            <a:r>
              <a:rPr lang="it-IT" dirty="0"/>
              <a:t>Tabella completezza funzionale</a:t>
            </a:r>
          </a:p>
        </p:txBody>
      </p:sp>
      <p:sp>
        <p:nvSpPr>
          <p:cNvPr id="19" name="TextBox 18">
            <a:extLst>
              <a:ext uri="{FF2B5EF4-FFF2-40B4-BE49-F238E27FC236}">
                <a16:creationId xmlns:a16="http://schemas.microsoft.com/office/drawing/2014/main" id="{0DB3F2A7-3C13-4E2B-8D1D-054A0CB19AB0}"/>
              </a:ext>
            </a:extLst>
          </p:cNvPr>
          <p:cNvSpPr txBox="1"/>
          <p:nvPr/>
        </p:nvSpPr>
        <p:spPr>
          <a:xfrm>
            <a:off x="5319239" y="2827666"/>
            <a:ext cx="2037737" cy="369332"/>
          </a:xfrm>
          <a:prstGeom prst="rect">
            <a:avLst/>
          </a:prstGeom>
          <a:noFill/>
        </p:spPr>
        <p:txBody>
          <a:bodyPr wrap="none" rtlCol="0">
            <a:spAutoFit/>
          </a:bodyPr>
          <a:lstStyle/>
          <a:p>
            <a:r>
              <a:rPr lang="it-IT" b="1" dirty="0"/>
              <a:t>4. Use Case Diagram</a:t>
            </a:r>
          </a:p>
        </p:txBody>
      </p:sp>
      <p:sp>
        <p:nvSpPr>
          <p:cNvPr id="20" name="TextBox 19">
            <a:extLst>
              <a:ext uri="{FF2B5EF4-FFF2-40B4-BE49-F238E27FC236}">
                <a16:creationId xmlns:a16="http://schemas.microsoft.com/office/drawing/2014/main" id="{2D9F4092-6D70-43B1-A2AD-BB1BB4632244}"/>
              </a:ext>
            </a:extLst>
          </p:cNvPr>
          <p:cNvSpPr txBox="1"/>
          <p:nvPr/>
        </p:nvSpPr>
        <p:spPr>
          <a:xfrm>
            <a:off x="3751792" y="701816"/>
            <a:ext cx="1165704" cy="369332"/>
          </a:xfrm>
          <a:prstGeom prst="rect">
            <a:avLst/>
          </a:prstGeom>
          <a:noFill/>
        </p:spPr>
        <p:txBody>
          <a:bodyPr wrap="none" rtlCol="0">
            <a:spAutoFit/>
          </a:bodyPr>
          <a:lstStyle/>
          <a:p>
            <a:r>
              <a:rPr lang="it-IT" b="1" dirty="0"/>
              <a:t>2. Requisiti</a:t>
            </a:r>
          </a:p>
        </p:txBody>
      </p:sp>
      <p:sp>
        <p:nvSpPr>
          <p:cNvPr id="21" name="TextBox 20">
            <a:extLst>
              <a:ext uri="{FF2B5EF4-FFF2-40B4-BE49-F238E27FC236}">
                <a16:creationId xmlns:a16="http://schemas.microsoft.com/office/drawing/2014/main" id="{B1C681C5-1106-4164-8553-24AD9B24A605}"/>
              </a:ext>
            </a:extLst>
          </p:cNvPr>
          <p:cNvSpPr txBox="1"/>
          <p:nvPr/>
        </p:nvSpPr>
        <p:spPr>
          <a:xfrm>
            <a:off x="4082958" y="3608964"/>
            <a:ext cx="1228221" cy="2031325"/>
          </a:xfrm>
          <a:prstGeom prst="rect">
            <a:avLst/>
          </a:prstGeom>
          <a:noFill/>
        </p:spPr>
        <p:txBody>
          <a:bodyPr wrap="none" rtlCol="0">
            <a:spAutoFit/>
          </a:bodyPr>
          <a:lstStyle/>
          <a:p>
            <a:r>
              <a:rPr lang="it-IT" b="1" dirty="0"/>
              <a:t>Visuale</a:t>
            </a:r>
          </a:p>
          <a:p>
            <a:r>
              <a:rPr lang="it-IT" dirty="0"/>
              <a:t>Mock Up</a:t>
            </a:r>
          </a:p>
          <a:p>
            <a:r>
              <a:rPr lang="it-IT" dirty="0"/>
              <a:t>(definire</a:t>
            </a:r>
          </a:p>
          <a:p>
            <a:r>
              <a:rPr lang="it-IT" dirty="0"/>
              <a:t>affordance)</a:t>
            </a:r>
          </a:p>
          <a:p>
            <a:r>
              <a:rPr lang="it-IT" dirty="0"/>
              <a:t>Definizione </a:t>
            </a:r>
          </a:p>
          <a:p>
            <a:r>
              <a:rPr lang="it-IT" dirty="0"/>
              <a:t>eventi</a:t>
            </a:r>
          </a:p>
          <a:p>
            <a:endParaRPr lang="it-IT" dirty="0"/>
          </a:p>
        </p:txBody>
      </p:sp>
      <p:sp>
        <p:nvSpPr>
          <p:cNvPr id="22" name="TextBox 21">
            <a:extLst>
              <a:ext uri="{FF2B5EF4-FFF2-40B4-BE49-F238E27FC236}">
                <a16:creationId xmlns:a16="http://schemas.microsoft.com/office/drawing/2014/main" id="{C8C2868A-F532-4B1F-BDE9-6D53FA7CAF5F}"/>
              </a:ext>
            </a:extLst>
          </p:cNvPr>
          <p:cNvSpPr txBox="1"/>
          <p:nvPr/>
        </p:nvSpPr>
        <p:spPr>
          <a:xfrm>
            <a:off x="6887235" y="3593814"/>
            <a:ext cx="1159292" cy="646331"/>
          </a:xfrm>
          <a:prstGeom prst="rect">
            <a:avLst/>
          </a:prstGeom>
          <a:noFill/>
        </p:spPr>
        <p:txBody>
          <a:bodyPr wrap="none" rtlCol="0">
            <a:spAutoFit/>
          </a:bodyPr>
          <a:lstStyle/>
          <a:p>
            <a:r>
              <a:rPr lang="it-IT" b="1" dirty="0"/>
              <a:t>Funzionale</a:t>
            </a:r>
          </a:p>
          <a:p>
            <a:r>
              <a:rPr lang="it-IT" dirty="0"/>
              <a:t>Statechart</a:t>
            </a:r>
          </a:p>
        </p:txBody>
      </p:sp>
      <p:sp>
        <p:nvSpPr>
          <p:cNvPr id="4" name="Rectangle 3">
            <a:extLst>
              <a:ext uri="{FF2B5EF4-FFF2-40B4-BE49-F238E27FC236}">
                <a16:creationId xmlns:a16="http://schemas.microsoft.com/office/drawing/2014/main" id="{BFD40AD2-5B69-42C5-BACF-FFFAFA1AB220}"/>
              </a:ext>
            </a:extLst>
          </p:cNvPr>
          <p:cNvSpPr/>
          <p:nvPr/>
        </p:nvSpPr>
        <p:spPr>
          <a:xfrm>
            <a:off x="3953283" y="3429000"/>
            <a:ext cx="4383321" cy="2059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extBox 23">
            <a:extLst>
              <a:ext uri="{FF2B5EF4-FFF2-40B4-BE49-F238E27FC236}">
                <a16:creationId xmlns:a16="http://schemas.microsoft.com/office/drawing/2014/main" id="{7B981A99-440D-4EBD-8C4D-2C78E9C2A99A}"/>
              </a:ext>
            </a:extLst>
          </p:cNvPr>
          <p:cNvSpPr txBox="1"/>
          <p:nvPr/>
        </p:nvSpPr>
        <p:spPr>
          <a:xfrm>
            <a:off x="8402150" y="3429000"/>
            <a:ext cx="1749197" cy="369332"/>
          </a:xfrm>
          <a:prstGeom prst="rect">
            <a:avLst/>
          </a:prstGeom>
          <a:noFill/>
        </p:spPr>
        <p:txBody>
          <a:bodyPr wrap="none" rtlCol="0">
            <a:spAutoFit/>
          </a:bodyPr>
          <a:lstStyle/>
          <a:p>
            <a:r>
              <a:rPr lang="it-IT" dirty="0"/>
              <a:t>Stato del sistema</a:t>
            </a:r>
          </a:p>
        </p:txBody>
      </p:sp>
      <p:cxnSp>
        <p:nvCxnSpPr>
          <p:cNvPr id="28" name="Straight Connector 27">
            <a:extLst>
              <a:ext uri="{FF2B5EF4-FFF2-40B4-BE49-F238E27FC236}">
                <a16:creationId xmlns:a16="http://schemas.microsoft.com/office/drawing/2014/main" id="{04EF7426-23E8-4EB5-AC11-E8211298C5C8}"/>
              </a:ext>
            </a:extLst>
          </p:cNvPr>
          <p:cNvCxnSpPr>
            <a:cxnSpLocks/>
            <a:stCxn id="3" idx="1"/>
            <a:endCxn id="9" idx="0"/>
          </p:cNvCxnSpPr>
          <p:nvPr/>
        </p:nvCxnSpPr>
        <p:spPr>
          <a:xfrm flipH="1">
            <a:off x="568255" y="890479"/>
            <a:ext cx="955200" cy="64633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B0A25E8-F26B-45BE-BCAD-5CDAB1CF163A}"/>
              </a:ext>
            </a:extLst>
          </p:cNvPr>
          <p:cNvCxnSpPr>
            <a:cxnSpLocks/>
            <a:stCxn id="3" idx="2"/>
            <a:endCxn id="10" idx="0"/>
          </p:cNvCxnSpPr>
          <p:nvPr/>
        </p:nvCxnSpPr>
        <p:spPr>
          <a:xfrm>
            <a:off x="1889100" y="1075145"/>
            <a:ext cx="5924" cy="461664"/>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AF76DFC-9174-4089-9F02-17BBBA0650A3}"/>
              </a:ext>
            </a:extLst>
          </p:cNvPr>
          <p:cNvCxnSpPr>
            <a:cxnSpLocks/>
            <a:stCxn id="3" idx="3"/>
            <a:endCxn id="11" idx="0"/>
          </p:cNvCxnSpPr>
          <p:nvPr/>
        </p:nvCxnSpPr>
        <p:spPr>
          <a:xfrm>
            <a:off x="2254745" y="890479"/>
            <a:ext cx="1196067" cy="669642"/>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C2824364-3449-4042-B2D5-B8E740DCE55C}"/>
              </a:ext>
            </a:extLst>
          </p:cNvPr>
          <p:cNvCxnSpPr>
            <a:cxnSpLocks/>
            <a:stCxn id="14" idx="1"/>
            <a:endCxn id="15" idx="0"/>
          </p:cNvCxnSpPr>
          <p:nvPr/>
        </p:nvCxnSpPr>
        <p:spPr>
          <a:xfrm flipH="1">
            <a:off x="6144943" y="905838"/>
            <a:ext cx="269600" cy="49247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6E3CCFE-D115-4BAC-8D0F-8A87C216284D}"/>
              </a:ext>
            </a:extLst>
          </p:cNvPr>
          <p:cNvCxnSpPr>
            <a:cxnSpLocks/>
            <a:stCxn id="14" idx="2"/>
            <a:endCxn id="16" idx="0"/>
          </p:cNvCxnSpPr>
          <p:nvPr/>
        </p:nvCxnSpPr>
        <p:spPr>
          <a:xfrm flipH="1">
            <a:off x="7905382" y="1090504"/>
            <a:ext cx="916" cy="32744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BFCE06D-F5B3-4BAA-8B83-FD81B310B798}"/>
              </a:ext>
            </a:extLst>
          </p:cNvPr>
          <p:cNvCxnSpPr>
            <a:cxnSpLocks/>
            <a:stCxn id="14" idx="3"/>
            <a:endCxn id="17" idx="0"/>
          </p:cNvCxnSpPr>
          <p:nvPr/>
        </p:nvCxnSpPr>
        <p:spPr>
          <a:xfrm>
            <a:off x="9398052" y="905838"/>
            <a:ext cx="1032258" cy="511708"/>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0B6A00FE-349C-4D0C-B074-5F961A457C59}"/>
              </a:ext>
            </a:extLst>
          </p:cNvPr>
          <p:cNvCxnSpPr>
            <a:stCxn id="3" idx="3"/>
            <a:endCxn id="20" idx="1"/>
          </p:cNvCxnSpPr>
          <p:nvPr/>
        </p:nvCxnSpPr>
        <p:spPr>
          <a:xfrm flipV="1">
            <a:off x="2254745" y="886482"/>
            <a:ext cx="1497047" cy="3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01BFDE3-6960-424F-86A3-A791CF0455F1}"/>
              </a:ext>
            </a:extLst>
          </p:cNvPr>
          <p:cNvCxnSpPr>
            <a:cxnSpLocks/>
            <a:stCxn id="20" idx="3"/>
            <a:endCxn id="14" idx="1"/>
          </p:cNvCxnSpPr>
          <p:nvPr/>
        </p:nvCxnSpPr>
        <p:spPr>
          <a:xfrm>
            <a:off x="4917496" y="886482"/>
            <a:ext cx="1497047" cy="19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29304B0-B15A-4B4B-8554-71C73A63F5B0}"/>
              </a:ext>
            </a:extLst>
          </p:cNvPr>
          <p:cNvCxnSpPr>
            <a:cxnSpLocks/>
            <a:endCxn id="19" idx="0"/>
          </p:cNvCxnSpPr>
          <p:nvPr/>
        </p:nvCxnSpPr>
        <p:spPr>
          <a:xfrm flipH="1">
            <a:off x="6338108" y="1070652"/>
            <a:ext cx="807425" cy="1757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8E7BB7B-99C4-496E-A341-464F41A65FF5}"/>
              </a:ext>
            </a:extLst>
          </p:cNvPr>
          <p:cNvCxnSpPr>
            <a:cxnSpLocks/>
            <a:stCxn id="19" idx="2"/>
            <a:endCxn id="21" idx="0"/>
          </p:cNvCxnSpPr>
          <p:nvPr/>
        </p:nvCxnSpPr>
        <p:spPr>
          <a:xfrm flipH="1">
            <a:off x="4697069" y="3196998"/>
            <a:ext cx="1641039" cy="411966"/>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E709B39-44AC-4E70-A0A2-2EAB1DACD5B3}"/>
              </a:ext>
            </a:extLst>
          </p:cNvPr>
          <p:cNvCxnSpPr>
            <a:cxnSpLocks/>
            <a:stCxn id="19" idx="2"/>
            <a:endCxn id="22" idx="0"/>
          </p:cNvCxnSpPr>
          <p:nvPr/>
        </p:nvCxnSpPr>
        <p:spPr>
          <a:xfrm>
            <a:off x="6338108" y="3196998"/>
            <a:ext cx="1128773" cy="39681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3428340"/>
      </p:ext>
    </p:extLst>
  </p:cSld>
  <p:clrMapOvr>
    <a:masterClrMapping/>
  </p:clrMapOvr>
  <p:transition>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4986-C704-4774-B7D9-63F97AC85E26}"/>
              </a:ext>
            </a:extLst>
          </p:cNvPr>
          <p:cNvSpPr>
            <a:spLocks noGrp="1"/>
          </p:cNvSpPr>
          <p:nvPr>
            <p:ph type="title"/>
          </p:nvPr>
        </p:nvSpPr>
        <p:spPr>
          <a:xfrm>
            <a:off x="2616740" y="-14725"/>
            <a:ext cx="7422205" cy="432547"/>
          </a:xfrm>
        </p:spPr>
        <p:txBody>
          <a:bodyPr>
            <a:normAutofit fontScale="90000"/>
          </a:bodyPr>
          <a:lstStyle/>
          <a:p>
            <a:r>
              <a:rPr lang="it-IT" sz="3200" dirty="0"/>
              <a:t>Software Design – Fase di progettazione (1)</a:t>
            </a:r>
          </a:p>
        </p:txBody>
      </p:sp>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pic>
        <p:nvPicPr>
          <p:cNvPr id="5" name="Picture 4">
            <a:extLst>
              <a:ext uri="{FF2B5EF4-FFF2-40B4-BE49-F238E27FC236}">
                <a16:creationId xmlns:a16="http://schemas.microsoft.com/office/drawing/2014/main" id="{A46B1AD6-2B40-4CDC-AC2E-007FBB97646C}"/>
              </a:ext>
            </a:extLst>
          </p:cNvPr>
          <p:cNvPicPr>
            <a:picLocks noChangeAspect="1"/>
          </p:cNvPicPr>
          <p:nvPr/>
        </p:nvPicPr>
        <p:blipFill>
          <a:blip r:embed="rId3"/>
          <a:stretch>
            <a:fillRect/>
          </a:stretch>
        </p:blipFill>
        <p:spPr>
          <a:xfrm>
            <a:off x="333556" y="541002"/>
            <a:ext cx="4676189" cy="2807436"/>
          </a:xfrm>
          <a:prstGeom prst="rect">
            <a:avLst/>
          </a:prstGeom>
        </p:spPr>
      </p:pic>
      <p:sp>
        <p:nvSpPr>
          <p:cNvPr id="6" name="Rectangle 5">
            <a:extLst>
              <a:ext uri="{FF2B5EF4-FFF2-40B4-BE49-F238E27FC236}">
                <a16:creationId xmlns:a16="http://schemas.microsoft.com/office/drawing/2014/main" id="{18EA5339-4ABD-4568-9AB9-4C958A403DFD}"/>
              </a:ext>
            </a:extLst>
          </p:cNvPr>
          <p:cNvSpPr/>
          <p:nvPr/>
        </p:nvSpPr>
        <p:spPr>
          <a:xfrm>
            <a:off x="5709043" y="773987"/>
            <a:ext cx="6096000" cy="2031325"/>
          </a:xfrm>
          <a:prstGeom prst="rect">
            <a:avLst/>
          </a:prstGeom>
        </p:spPr>
        <p:txBody>
          <a:bodyPr>
            <a:spAutoFit/>
          </a:bodyPr>
          <a:lstStyle/>
          <a:p>
            <a:r>
              <a:rPr lang="it-IT" dirty="0"/>
              <a:t>La progettazione di un sistema (Software Design) è l’insieme dei task svolti dall’ingegnere del software per trasformare il modello di analisi nel modello di design del sistema. </a:t>
            </a:r>
          </a:p>
          <a:p>
            <a:r>
              <a:rPr lang="it-IT" dirty="0"/>
              <a:t>Obiettivo ultimo di System e Object Design è definire un nuovo documento, scritto in linguaggio tecnico/formale, da dare ai programmatori affinchè questi siano in grado di implementare il software descritto nel Documento dei Requisiti Software.</a:t>
            </a:r>
          </a:p>
        </p:txBody>
      </p:sp>
      <p:sp>
        <p:nvSpPr>
          <p:cNvPr id="7" name="Rectangle 6">
            <a:extLst>
              <a:ext uri="{FF2B5EF4-FFF2-40B4-BE49-F238E27FC236}">
                <a16:creationId xmlns:a16="http://schemas.microsoft.com/office/drawing/2014/main" id="{C4CF18D2-9F26-48D5-98F6-D4C5BBFDD1D4}"/>
              </a:ext>
            </a:extLst>
          </p:cNvPr>
          <p:cNvSpPr/>
          <p:nvPr/>
        </p:nvSpPr>
        <p:spPr>
          <a:xfrm>
            <a:off x="333556" y="3253901"/>
            <a:ext cx="5375487" cy="3416320"/>
          </a:xfrm>
          <a:prstGeom prst="rect">
            <a:avLst/>
          </a:prstGeom>
        </p:spPr>
        <p:txBody>
          <a:bodyPr wrap="square">
            <a:spAutoFit/>
          </a:bodyPr>
          <a:lstStyle/>
          <a:p>
            <a:r>
              <a:rPr lang="it-IT" b="1" dirty="0"/>
              <a:t>System design</a:t>
            </a:r>
            <a:endParaRPr lang="it-IT" dirty="0"/>
          </a:p>
          <a:p>
            <a:r>
              <a:rPr lang="it-IT" dirty="0"/>
              <a:t>• Definire gli obiettivi di design del progetto e l’architettura del sistema, decomponendolo in sottosistemi più piccoli che possono essere realizzati da team individuali.</a:t>
            </a:r>
          </a:p>
          <a:p>
            <a:r>
              <a:rPr lang="it-IT" dirty="0"/>
              <a:t>• Selezionare le strategie per costruire il sistema, quali:</a:t>
            </a:r>
          </a:p>
          <a:p>
            <a:r>
              <a:rPr lang="it-IT" dirty="0"/>
              <a:t>	- Strategie hardware/software</a:t>
            </a:r>
          </a:p>
          <a:p>
            <a:r>
              <a:rPr lang="it-IT" dirty="0"/>
              <a:t>	- Strategie relative alla gestione dei dati persistenti</a:t>
            </a:r>
          </a:p>
          <a:p>
            <a:r>
              <a:rPr lang="it-IT" dirty="0"/>
              <a:t>	- Il flusso di controllo globale</a:t>
            </a:r>
          </a:p>
          <a:p>
            <a:r>
              <a:rPr lang="it-IT" dirty="0"/>
              <a:t>	- Le politiche di controllo degli accessi</a:t>
            </a:r>
          </a:p>
          <a:p>
            <a:r>
              <a:rPr lang="it-IT" dirty="0"/>
              <a:t>	- ...</a:t>
            </a:r>
          </a:p>
        </p:txBody>
      </p:sp>
      <p:sp>
        <p:nvSpPr>
          <p:cNvPr id="35" name="TextBox 34">
            <a:extLst>
              <a:ext uri="{FF2B5EF4-FFF2-40B4-BE49-F238E27FC236}">
                <a16:creationId xmlns:a16="http://schemas.microsoft.com/office/drawing/2014/main" id="{55A85CA9-EF5D-4C77-A76D-D904CB7BF223}"/>
              </a:ext>
            </a:extLst>
          </p:cNvPr>
          <p:cNvSpPr txBox="1"/>
          <p:nvPr/>
        </p:nvSpPr>
        <p:spPr>
          <a:xfrm>
            <a:off x="5709043" y="3268492"/>
            <a:ext cx="6003059" cy="1477328"/>
          </a:xfrm>
          <a:prstGeom prst="rect">
            <a:avLst/>
          </a:prstGeom>
          <a:noFill/>
        </p:spPr>
        <p:txBody>
          <a:bodyPr wrap="square" rtlCol="0">
            <a:spAutoFit/>
          </a:bodyPr>
          <a:lstStyle/>
          <a:p>
            <a:r>
              <a:rPr lang="it-IT" b="1" dirty="0"/>
              <a:t>Object Design</a:t>
            </a:r>
          </a:p>
          <a:p>
            <a:r>
              <a:rPr lang="it-IT" dirty="0"/>
              <a:t>• Data l’architettura del Sistema, specificare il dettaglio </a:t>
            </a:r>
          </a:p>
          <a:p>
            <a:r>
              <a:rPr lang="it-IT" dirty="0"/>
              <a:t>realizzativo dei sottosistemi più piccoli</a:t>
            </a:r>
          </a:p>
          <a:p>
            <a:r>
              <a:rPr lang="it-IT" dirty="0"/>
              <a:t>• Selezionare le strategie ottimali per l’implementazione: Design Pattern</a:t>
            </a:r>
          </a:p>
        </p:txBody>
      </p:sp>
      <p:sp>
        <p:nvSpPr>
          <p:cNvPr id="8" name="Rectangle 7">
            <a:extLst>
              <a:ext uri="{FF2B5EF4-FFF2-40B4-BE49-F238E27FC236}">
                <a16:creationId xmlns:a16="http://schemas.microsoft.com/office/drawing/2014/main" id="{979E3036-B332-436A-8B29-B4ADD298D151}"/>
              </a:ext>
            </a:extLst>
          </p:cNvPr>
          <p:cNvSpPr/>
          <p:nvPr/>
        </p:nvSpPr>
        <p:spPr>
          <a:xfrm>
            <a:off x="5703653" y="4803261"/>
            <a:ext cx="6601836" cy="2031325"/>
          </a:xfrm>
          <a:prstGeom prst="rect">
            <a:avLst/>
          </a:prstGeom>
        </p:spPr>
        <p:txBody>
          <a:bodyPr wrap="square">
            <a:spAutoFit/>
          </a:bodyPr>
          <a:lstStyle/>
          <a:p>
            <a:r>
              <a:rPr lang="it-IT" b="1" dirty="0"/>
              <a:t>Output del software design</a:t>
            </a:r>
            <a:endParaRPr lang="it-IT" dirty="0"/>
          </a:p>
          <a:p>
            <a:r>
              <a:rPr lang="it-IT" dirty="0"/>
              <a:t>Un documento contenente: Una chiara descrizione di ognuna delle strategie elencate, un insieme di modelli statici/dinamici del sistema che includano la decomposizione del sistema in sottosistemi formalizzato con Class Diagram, Sequence Diagrams, StateChart, etc... ed un insieme di modelli statici/dinamici che descrivano la progettazione interna dei sottosistemi</a:t>
            </a:r>
          </a:p>
        </p:txBody>
      </p:sp>
      <p:grpSp>
        <p:nvGrpSpPr>
          <p:cNvPr id="36" name="Group 35">
            <a:extLst>
              <a:ext uri="{FF2B5EF4-FFF2-40B4-BE49-F238E27FC236}">
                <a16:creationId xmlns:a16="http://schemas.microsoft.com/office/drawing/2014/main" id="{6A4369F5-47CC-4137-8CF6-A5A266DB52F4}"/>
              </a:ext>
            </a:extLst>
          </p:cNvPr>
          <p:cNvGrpSpPr/>
          <p:nvPr/>
        </p:nvGrpSpPr>
        <p:grpSpPr>
          <a:xfrm>
            <a:off x="11147899" y="6168958"/>
            <a:ext cx="729574" cy="570689"/>
            <a:chOff x="11147899" y="6168958"/>
            <a:chExt cx="729574" cy="570689"/>
          </a:xfrm>
        </p:grpSpPr>
        <p:sp>
          <p:nvSpPr>
            <p:cNvPr id="38" name="Rectangle 37">
              <a:extLst>
                <a:ext uri="{FF2B5EF4-FFF2-40B4-BE49-F238E27FC236}">
                  <a16:creationId xmlns:a16="http://schemas.microsoft.com/office/drawing/2014/main" id="{5FF0F22A-596B-40ED-BB59-24AD8228AB21}"/>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descr="Back RTL">
              <a:hlinkClick r:id="rId4" action="ppaction://hlinksldjump"/>
              <a:extLst>
                <a:ext uri="{FF2B5EF4-FFF2-40B4-BE49-F238E27FC236}">
                  <a16:creationId xmlns:a16="http://schemas.microsoft.com/office/drawing/2014/main" id="{64E201BD-1C14-437E-A3D1-B0778BD71E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2252658692"/>
      </p:ext>
    </p:extLst>
  </p:cSld>
  <p:clrMapOvr>
    <a:masterClrMapping/>
  </p:clrMapOvr>
  <p:transition>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8" name="Group 7">
            <a:extLst>
              <a:ext uri="{FF2B5EF4-FFF2-40B4-BE49-F238E27FC236}">
                <a16:creationId xmlns:a16="http://schemas.microsoft.com/office/drawing/2014/main" id="{90DBCDA1-5729-40DD-98A1-20D48DFA0DAE}"/>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A96726FB-4342-452A-9351-4F37AEE93FEB}"/>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B1BB468B-54EA-4E70-935C-AFAA63FCC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4" name="TextBox 13">
            <a:extLst>
              <a:ext uri="{FF2B5EF4-FFF2-40B4-BE49-F238E27FC236}">
                <a16:creationId xmlns:a16="http://schemas.microsoft.com/office/drawing/2014/main" id="{1164AFB5-1A31-4646-87BA-5C6B7830D421}"/>
              </a:ext>
            </a:extLst>
          </p:cNvPr>
          <p:cNvSpPr txBox="1"/>
          <p:nvPr/>
        </p:nvSpPr>
        <p:spPr>
          <a:xfrm>
            <a:off x="5340024" y="243351"/>
            <a:ext cx="1511952" cy="369332"/>
          </a:xfrm>
          <a:prstGeom prst="rect">
            <a:avLst/>
          </a:prstGeom>
          <a:noFill/>
        </p:spPr>
        <p:txBody>
          <a:bodyPr wrap="none" rtlCol="0">
            <a:spAutoFit/>
          </a:bodyPr>
          <a:lstStyle/>
          <a:p>
            <a:r>
              <a:rPr lang="it-IT" dirty="0"/>
              <a:t>System Design</a:t>
            </a:r>
          </a:p>
        </p:txBody>
      </p:sp>
      <p:sp>
        <p:nvSpPr>
          <p:cNvPr id="15" name="Rectangle 14">
            <a:extLst>
              <a:ext uri="{FF2B5EF4-FFF2-40B4-BE49-F238E27FC236}">
                <a16:creationId xmlns:a16="http://schemas.microsoft.com/office/drawing/2014/main" id="{2D4ECDE8-6CF7-4291-94F7-8AB1C1A8BC48}"/>
              </a:ext>
            </a:extLst>
          </p:cNvPr>
          <p:cNvSpPr/>
          <p:nvPr/>
        </p:nvSpPr>
        <p:spPr>
          <a:xfrm>
            <a:off x="520389" y="484229"/>
            <a:ext cx="8370692" cy="2800767"/>
          </a:xfrm>
          <a:prstGeom prst="rect">
            <a:avLst/>
          </a:prstGeom>
        </p:spPr>
        <p:txBody>
          <a:bodyPr wrap="square">
            <a:spAutoFit/>
          </a:bodyPr>
          <a:lstStyle/>
          <a:p>
            <a:r>
              <a:rPr lang="it-IT" sz="1600" dirty="0"/>
              <a:t>Tre macro-attività:</a:t>
            </a:r>
          </a:p>
          <a:p>
            <a:r>
              <a:rPr lang="it-IT" sz="1600" dirty="0"/>
              <a:t>1.</a:t>
            </a:r>
            <a:r>
              <a:rPr lang="it-IT" sz="1600" b="1" dirty="0"/>
              <a:t> Identificare gli obiettivi di design</a:t>
            </a:r>
            <a:r>
              <a:rPr lang="it-IT" sz="1600" dirty="0"/>
              <a:t>: gli sviluppatori identificano quali caratteristiche di qualità dovrebbero essere ottimizzate e definiscono le priorità di tali caratteristiche</a:t>
            </a:r>
          </a:p>
          <a:p>
            <a:endParaRPr lang="it-IT" sz="1600" dirty="0"/>
          </a:p>
          <a:p>
            <a:r>
              <a:rPr lang="it-IT" sz="1600" dirty="0"/>
              <a:t>2. </a:t>
            </a:r>
            <a:r>
              <a:rPr lang="it-IT" sz="1600" b="1" dirty="0"/>
              <a:t>Progettazione della decomposizione del sistema in sottosistemi</a:t>
            </a:r>
            <a:r>
              <a:rPr lang="it-IT" sz="1600" dirty="0"/>
              <a:t>: basandosi sugli use case ed i modelli di analisi, gli sviluppatori decompongono il sistema in parti più piccole. Utilizzano stili architetturali standard.</a:t>
            </a:r>
          </a:p>
          <a:p>
            <a:endParaRPr lang="it-IT" sz="1600" dirty="0"/>
          </a:p>
          <a:p>
            <a:r>
              <a:rPr lang="it-IT" sz="1600" dirty="0"/>
              <a:t>3. </a:t>
            </a:r>
            <a:r>
              <a:rPr lang="it-IT" sz="1600" b="1" dirty="0"/>
              <a:t>Raffinare la decomposizione in sottosistemi per rispettare gli obiettivi di design</a:t>
            </a:r>
            <a:r>
              <a:rPr lang="it-IT" sz="1600" dirty="0"/>
              <a:t>: La decomposizione iniziale di solito non soddisfa gli obiettivi di design. Gli sviluppatori la raffinano finché gli obiettivi non sono soddisfatti.</a:t>
            </a:r>
          </a:p>
        </p:txBody>
      </p:sp>
      <p:pic>
        <p:nvPicPr>
          <p:cNvPr id="16" name="Picture 15">
            <a:extLst>
              <a:ext uri="{FF2B5EF4-FFF2-40B4-BE49-F238E27FC236}">
                <a16:creationId xmlns:a16="http://schemas.microsoft.com/office/drawing/2014/main" id="{95C594A7-69A7-43E6-926D-883B345F1824}"/>
              </a:ext>
            </a:extLst>
          </p:cNvPr>
          <p:cNvPicPr>
            <a:picLocks noChangeAspect="1"/>
          </p:cNvPicPr>
          <p:nvPr/>
        </p:nvPicPr>
        <p:blipFill>
          <a:blip r:embed="rId5"/>
          <a:stretch>
            <a:fillRect/>
          </a:stretch>
        </p:blipFill>
        <p:spPr>
          <a:xfrm>
            <a:off x="8766349" y="540420"/>
            <a:ext cx="3407025" cy="1935810"/>
          </a:xfrm>
          <a:prstGeom prst="rect">
            <a:avLst/>
          </a:prstGeom>
        </p:spPr>
      </p:pic>
      <p:sp>
        <p:nvSpPr>
          <p:cNvPr id="17" name="Rectangle 16">
            <a:extLst>
              <a:ext uri="{FF2B5EF4-FFF2-40B4-BE49-F238E27FC236}">
                <a16:creationId xmlns:a16="http://schemas.microsoft.com/office/drawing/2014/main" id="{3AE859AE-6D0D-4B8F-95E4-17577EBEF502}"/>
              </a:ext>
            </a:extLst>
          </p:cNvPr>
          <p:cNvSpPr/>
          <p:nvPr/>
        </p:nvSpPr>
        <p:spPr>
          <a:xfrm>
            <a:off x="530946" y="3279843"/>
            <a:ext cx="11593791" cy="1323439"/>
          </a:xfrm>
          <a:prstGeom prst="rect">
            <a:avLst/>
          </a:prstGeom>
        </p:spPr>
        <p:txBody>
          <a:bodyPr wrap="square">
            <a:spAutoFit/>
          </a:bodyPr>
          <a:lstStyle/>
          <a:p>
            <a:r>
              <a:rPr lang="it-IT" sz="1600" b="1" dirty="0"/>
              <a:t>Identificare gli obiettivi qualitativi del sistema</a:t>
            </a:r>
          </a:p>
          <a:p>
            <a:r>
              <a:rPr lang="it-IT" sz="1600" dirty="0"/>
              <a:t>Identifica le </a:t>
            </a:r>
            <a:r>
              <a:rPr lang="it-IT" sz="1600" b="1" dirty="0"/>
              <a:t>qualità</a:t>
            </a:r>
            <a:r>
              <a:rPr lang="it-IT" sz="1600" dirty="0"/>
              <a:t> su cui deve essere focalizzato il sistema: possono essere ricavate dai requisiti non funzionali o dal dominio di applicazione, altri sono forniti dal cliente. E’ importante formalizzarli esplicitamente poiché ogni importante decisione di design deve essere fatta seguendo lo stesso insieme di criteri.</a:t>
            </a:r>
          </a:p>
          <a:p>
            <a:endParaRPr lang="it-IT" sz="1600" b="1" dirty="0"/>
          </a:p>
        </p:txBody>
      </p:sp>
      <p:sp>
        <p:nvSpPr>
          <p:cNvPr id="19" name="Rectangle 18">
            <a:extLst>
              <a:ext uri="{FF2B5EF4-FFF2-40B4-BE49-F238E27FC236}">
                <a16:creationId xmlns:a16="http://schemas.microsoft.com/office/drawing/2014/main" id="{248F448E-67C9-4481-8B56-26BEEB30D68E}"/>
              </a:ext>
            </a:extLst>
          </p:cNvPr>
          <p:cNvSpPr/>
          <p:nvPr/>
        </p:nvSpPr>
        <p:spPr>
          <a:xfrm>
            <a:off x="530946" y="4421496"/>
            <a:ext cx="6211969" cy="1569660"/>
          </a:xfrm>
          <a:prstGeom prst="rect">
            <a:avLst/>
          </a:prstGeom>
        </p:spPr>
        <p:txBody>
          <a:bodyPr wrap="square">
            <a:spAutoFit/>
          </a:bodyPr>
          <a:lstStyle/>
          <a:p>
            <a:r>
              <a:rPr lang="it-IT" sz="1600" b="1" dirty="0"/>
              <a:t>Criteri di design</a:t>
            </a:r>
          </a:p>
          <a:p>
            <a:r>
              <a:rPr lang="it-IT" sz="1600" b="1" dirty="0"/>
              <a:t>Performance: </a:t>
            </a:r>
            <a:r>
              <a:rPr lang="it-IT" sz="1600" dirty="0"/>
              <a:t>Tempo di risposta, Throughput, Requisiti di Memoria, ...</a:t>
            </a:r>
          </a:p>
          <a:p>
            <a:r>
              <a:rPr lang="it-IT" sz="1600" b="1" dirty="0"/>
              <a:t>Affidabilità:</a:t>
            </a:r>
            <a:r>
              <a:rPr lang="it-IT" sz="1600" dirty="0"/>
              <a:t> Robustezza, Disponibilità, Tolleranza ai fault, Sicurezza, ...</a:t>
            </a:r>
          </a:p>
          <a:p>
            <a:r>
              <a:rPr lang="it-IT" sz="1600" b="1" dirty="0"/>
              <a:t>Costi:</a:t>
            </a:r>
            <a:r>
              <a:rPr lang="it-IT" sz="1600" dirty="0"/>
              <a:t> Sviluppo, Manutenzione, Gestione, ...</a:t>
            </a:r>
          </a:p>
          <a:p>
            <a:r>
              <a:rPr lang="it-IT" sz="1600" b="1" dirty="0"/>
              <a:t>Mantenimento:</a:t>
            </a:r>
            <a:r>
              <a:rPr lang="it-IT" sz="1600" dirty="0"/>
              <a:t> Estendibilità, Modificabilità, Adattabilità, Portabilità, ...</a:t>
            </a:r>
          </a:p>
          <a:p>
            <a:r>
              <a:rPr lang="it-IT" sz="1600" b="1" dirty="0"/>
              <a:t>Usabilità</a:t>
            </a:r>
          </a:p>
        </p:txBody>
      </p:sp>
      <p:grpSp>
        <p:nvGrpSpPr>
          <p:cNvPr id="20" name="Group 19">
            <a:extLst>
              <a:ext uri="{FF2B5EF4-FFF2-40B4-BE49-F238E27FC236}">
                <a16:creationId xmlns:a16="http://schemas.microsoft.com/office/drawing/2014/main" id="{8A618697-63E5-418D-AE73-0A4E2805519A}"/>
              </a:ext>
            </a:extLst>
          </p:cNvPr>
          <p:cNvGrpSpPr/>
          <p:nvPr/>
        </p:nvGrpSpPr>
        <p:grpSpPr>
          <a:xfrm>
            <a:off x="11147899" y="6168958"/>
            <a:ext cx="729574" cy="570689"/>
            <a:chOff x="11147899" y="6168958"/>
            <a:chExt cx="729574" cy="570689"/>
          </a:xfrm>
        </p:grpSpPr>
        <p:sp>
          <p:nvSpPr>
            <p:cNvPr id="21" name="Rectangle 20">
              <a:extLst>
                <a:ext uri="{FF2B5EF4-FFF2-40B4-BE49-F238E27FC236}">
                  <a16:creationId xmlns:a16="http://schemas.microsoft.com/office/drawing/2014/main" id="{1A09974D-1405-40DD-88E4-F34CD74DCA5D}"/>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 name="Graphic 21" descr="Back RTL">
              <a:hlinkClick r:id="rId6" action="ppaction://hlinksldjump"/>
              <a:extLst>
                <a:ext uri="{FF2B5EF4-FFF2-40B4-BE49-F238E27FC236}">
                  <a16:creationId xmlns:a16="http://schemas.microsoft.com/office/drawing/2014/main" id="{F0CF8407-C678-46E0-86AE-E037883722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
        <p:nvSpPr>
          <p:cNvPr id="23" name="Title 1">
            <a:extLst>
              <a:ext uri="{FF2B5EF4-FFF2-40B4-BE49-F238E27FC236}">
                <a16:creationId xmlns:a16="http://schemas.microsoft.com/office/drawing/2014/main" id="{B7E8090B-59E8-4037-8156-B3121FBC38CF}"/>
              </a:ext>
            </a:extLst>
          </p:cNvPr>
          <p:cNvSpPr>
            <a:spLocks noGrp="1"/>
          </p:cNvSpPr>
          <p:nvPr>
            <p:ph type="title"/>
          </p:nvPr>
        </p:nvSpPr>
        <p:spPr>
          <a:xfrm>
            <a:off x="2616740" y="-14725"/>
            <a:ext cx="7422205" cy="432547"/>
          </a:xfrm>
        </p:spPr>
        <p:txBody>
          <a:bodyPr>
            <a:normAutofit fontScale="90000"/>
          </a:bodyPr>
          <a:lstStyle/>
          <a:p>
            <a:r>
              <a:rPr lang="it-IT" sz="3200" dirty="0"/>
              <a:t>Software Design – Fase di progettazione (2)</a:t>
            </a:r>
          </a:p>
        </p:txBody>
      </p:sp>
      <p:sp>
        <p:nvSpPr>
          <p:cNvPr id="24" name="Rectangle 23">
            <a:extLst>
              <a:ext uri="{FF2B5EF4-FFF2-40B4-BE49-F238E27FC236}">
                <a16:creationId xmlns:a16="http://schemas.microsoft.com/office/drawing/2014/main" id="{6FC32E7D-002B-44D0-98FC-F79E4CD20D01}"/>
              </a:ext>
            </a:extLst>
          </p:cNvPr>
          <p:cNvSpPr/>
          <p:nvPr/>
        </p:nvSpPr>
        <p:spPr>
          <a:xfrm>
            <a:off x="1544641" y="5739782"/>
            <a:ext cx="9023235" cy="1077218"/>
          </a:xfrm>
          <a:prstGeom prst="rect">
            <a:avLst/>
          </a:prstGeom>
        </p:spPr>
        <p:txBody>
          <a:bodyPr wrap="square">
            <a:spAutoFit/>
          </a:bodyPr>
          <a:lstStyle/>
          <a:p>
            <a:r>
              <a:rPr lang="it-IT" sz="1600" dirty="0"/>
              <a:t>Quando definiamo gli obiettivi di design, spesso solo un piccolo sottoinsieme di questi criteri può essere tenuto in considerazione. Es: non è realistico sviluppare software che sia simultaneamente sicuro e costi poco.</a:t>
            </a:r>
          </a:p>
          <a:p>
            <a:r>
              <a:rPr lang="it-IT" sz="1600" dirty="0"/>
              <a:t>Gli sviluppatori devono dare delle priorità agli obiettivi di design, tenendo anche conto di aspetti manageriali, quali il rispetto dello schedule e del budget.</a:t>
            </a:r>
          </a:p>
        </p:txBody>
      </p:sp>
    </p:spTree>
    <p:extLst>
      <p:ext uri="{BB962C8B-B14F-4D97-AF65-F5344CB8AC3E}">
        <p14:creationId xmlns:p14="http://schemas.microsoft.com/office/powerpoint/2010/main" val="3824722216"/>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164" name="Group 163">
            <a:extLst>
              <a:ext uri="{FF2B5EF4-FFF2-40B4-BE49-F238E27FC236}">
                <a16:creationId xmlns:a16="http://schemas.microsoft.com/office/drawing/2014/main" id="{B52ABB49-9256-424B-8E71-D235ED728794}"/>
              </a:ext>
            </a:extLst>
          </p:cNvPr>
          <p:cNvGrpSpPr/>
          <p:nvPr/>
        </p:nvGrpSpPr>
        <p:grpSpPr>
          <a:xfrm>
            <a:off x="0" y="0"/>
            <a:ext cx="3301892" cy="6867428"/>
            <a:chOff x="0" y="0"/>
            <a:chExt cx="3301892" cy="6858001"/>
          </a:xfrm>
        </p:grpSpPr>
        <p:sp>
          <p:nvSpPr>
            <p:cNvPr id="165" name="Rectangle 164">
              <a:extLst>
                <a:ext uri="{FF2B5EF4-FFF2-40B4-BE49-F238E27FC236}">
                  <a16:creationId xmlns:a16="http://schemas.microsoft.com/office/drawing/2014/main" id="{50B65EA5-0433-4395-9F13-B35655A17D48}"/>
                </a:ext>
              </a:extLst>
            </p:cNvPr>
            <p:cNvSpPr/>
            <p:nvPr/>
          </p:nvSpPr>
          <p:spPr>
            <a:xfrm>
              <a:off x="0" y="0"/>
              <a:ext cx="2679699" cy="6858001"/>
            </a:xfrm>
            <a:prstGeom prst="rect">
              <a:avLst/>
            </a:prstGeom>
            <a:solidFill>
              <a:srgbClr val="394F8A"/>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6" name="Rectangle: Rounded Corners 165">
              <a:hlinkClick r:id="rId2" action="ppaction://hlinksldjump"/>
              <a:extLst>
                <a:ext uri="{FF2B5EF4-FFF2-40B4-BE49-F238E27FC236}">
                  <a16:creationId xmlns:a16="http://schemas.microsoft.com/office/drawing/2014/main" id="{FCC64C52-176D-4409-BA1B-4B24F4085EBC}"/>
                </a:ext>
              </a:extLst>
            </p:cNvPr>
            <p:cNvSpPr/>
            <p:nvPr/>
          </p:nvSpPr>
          <p:spPr>
            <a:xfrm>
              <a:off x="120649" y="209276"/>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Introduzione</a:t>
              </a:r>
            </a:p>
          </p:txBody>
        </p:sp>
        <p:grpSp>
          <p:nvGrpSpPr>
            <p:cNvPr id="167" name="Group 166">
              <a:extLst>
                <a:ext uri="{FF2B5EF4-FFF2-40B4-BE49-F238E27FC236}">
                  <a16:creationId xmlns:a16="http://schemas.microsoft.com/office/drawing/2014/main" id="{F4D87BEB-85D6-48AC-8383-DA48B494F4F1}"/>
                </a:ext>
              </a:extLst>
            </p:cNvPr>
            <p:cNvGrpSpPr/>
            <p:nvPr/>
          </p:nvGrpSpPr>
          <p:grpSpPr>
            <a:xfrm>
              <a:off x="2941892" y="190878"/>
              <a:ext cx="360000" cy="217351"/>
              <a:chOff x="2941892" y="190878"/>
              <a:chExt cx="360000" cy="217351"/>
            </a:xfrm>
          </p:grpSpPr>
          <p:sp>
            <p:nvSpPr>
              <p:cNvPr id="185" name="Rectangle: Rounded Corners 184">
                <a:extLst>
                  <a:ext uri="{FF2B5EF4-FFF2-40B4-BE49-F238E27FC236}">
                    <a16:creationId xmlns:a16="http://schemas.microsoft.com/office/drawing/2014/main" id="{5CE32880-E85A-4928-9CBD-A15288C8D343}"/>
                  </a:ext>
                </a:extLst>
              </p:cNvPr>
              <p:cNvSpPr/>
              <p:nvPr/>
            </p:nvSpPr>
            <p:spPr>
              <a:xfrm>
                <a:off x="2941892" y="190878"/>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6" name="Rectangle: Rounded Corners 185">
                <a:extLst>
                  <a:ext uri="{FF2B5EF4-FFF2-40B4-BE49-F238E27FC236}">
                    <a16:creationId xmlns:a16="http://schemas.microsoft.com/office/drawing/2014/main" id="{458FF450-7AD6-436A-8264-3550AE137EBC}"/>
                  </a:ext>
                </a:extLst>
              </p:cNvPr>
              <p:cNvSpPr/>
              <p:nvPr/>
            </p:nvSpPr>
            <p:spPr>
              <a:xfrm>
                <a:off x="2941892" y="279771"/>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7" name="Rectangle: Rounded Corners 186">
                <a:extLst>
                  <a:ext uri="{FF2B5EF4-FFF2-40B4-BE49-F238E27FC236}">
                    <a16:creationId xmlns:a16="http://schemas.microsoft.com/office/drawing/2014/main" id="{078E0E27-B445-4829-8235-433DC1EDB420}"/>
                  </a:ext>
                </a:extLst>
              </p:cNvPr>
              <p:cNvSpPr/>
              <p:nvPr/>
            </p:nvSpPr>
            <p:spPr>
              <a:xfrm>
                <a:off x="2941892" y="372229"/>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172" name="Rectangle: Rounded Corners 171">
              <a:hlinkClick r:id="rId3" action="ppaction://hlinksldjump"/>
              <a:extLst>
                <a:ext uri="{FF2B5EF4-FFF2-40B4-BE49-F238E27FC236}">
                  <a16:creationId xmlns:a16="http://schemas.microsoft.com/office/drawing/2014/main" id="{8F5874B2-F40D-448A-8679-202D942EB62A}"/>
                </a:ext>
              </a:extLst>
            </p:cNvPr>
            <p:cNvSpPr/>
            <p:nvPr/>
          </p:nvSpPr>
          <p:spPr>
            <a:xfrm>
              <a:off x="120649" y="224073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5</a:t>
              </a:r>
            </a:p>
          </p:txBody>
        </p:sp>
        <p:grpSp>
          <p:nvGrpSpPr>
            <p:cNvPr id="168" name="Group 167">
              <a:extLst>
                <a:ext uri="{FF2B5EF4-FFF2-40B4-BE49-F238E27FC236}">
                  <a16:creationId xmlns:a16="http://schemas.microsoft.com/office/drawing/2014/main" id="{81AA2C2C-1FC7-4CBA-85D8-A8BD7B56AB3D}"/>
                </a:ext>
              </a:extLst>
            </p:cNvPr>
            <p:cNvGrpSpPr/>
            <p:nvPr/>
          </p:nvGrpSpPr>
          <p:grpSpPr>
            <a:xfrm>
              <a:off x="120649" y="617505"/>
              <a:ext cx="2438400" cy="1882434"/>
              <a:chOff x="237547" y="162719"/>
              <a:chExt cx="1457325" cy="1098623"/>
            </a:xfrm>
            <a:solidFill>
              <a:schemeClr val="bg1"/>
            </a:solidFill>
          </p:grpSpPr>
          <p:sp>
            <p:nvSpPr>
              <p:cNvPr id="183" name="Rectangle: Rounded Corners 182">
                <a:hlinkClick r:id="rId4" action="ppaction://hlinksldjump"/>
                <a:extLst>
                  <a:ext uri="{FF2B5EF4-FFF2-40B4-BE49-F238E27FC236}">
                    <a16:creationId xmlns:a16="http://schemas.microsoft.com/office/drawing/2014/main" id="{BCBF3B94-4CED-4171-876C-896FCA8E9555}"/>
                  </a:ext>
                </a:extLst>
              </p:cNvPr>
              <p:cNvSpPr/>
              <p:nvPr/>
            </p:nvSpPr>
            <p:spPr>
              <a:xfrm>
                <a:off x="237547" y="162719"/>
                <a:ext cx="1457325" cy="197644"/>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a:t>
                </a:r>
              </a:p>
            </p:txBody>
          </p:sp>
          <p:sp>
            <p:nvSpPr>
              <p:cNvPr id="184" name="Oval 183">
                <a:extLst>
                  <a:ext uri="{FF2B5EF4-FFF2-40B4-BE49-F238E27FC236}">
                    <a16:creationId xmlns:a16="http://schemas.microsoft.com/office/drawing/2014/main" id="{0A79352F-1F6F-4A86-ACB1-9F3B48B8BE3D}"/>
                  </a:ext>
                </a:extLst>
              </p:cNvPr>
              <p:cNvSpPr/>
              <p:nvPr/>
            </p:nvSpPr>
            <p:spPr>
              <a:xfrm>
                <a:off x="277396" y="1156435"/>
                <a:ext cx="107578" cy="104907"/>
              </a:xfrm>
              <a:prstGeom prst="ellipse">
                <a:avLst/>
              </a:prstGeom>
              <a:solidFill>
                <a:schemeClr val="accent4">
                  <a:lumMod val="20000"/>
                  <a:lumOff val="80000"/>
                </a:schemeClr>
              </a:solidFill>
              <a:ln>
                <a:solidFill>
                  <a:srgbClr val="EAD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169" name="Rectangle: Rounded Corners 168">
              <a:hlinkClick r:id="rId5" action="ppaction://hlinksldjump"/>
              <a:extLst>
                <a:ext uri="{FF2B5EF4-FFF2-40B4-BE49-F238E27FC236}">
                  <a16:creationId xmlns:a16="http://schemas.microsoft.com/office/drawing/2014/main" id="{7941BDCB-BA48-4884-AC8E-0BC2497516F3}"/>
                </a:ext>
              </a:extLst>
            </p:cNvPr>
            <p:cNvSpPr/>
            <p:nvPr/>
          </p:nvSpPr>
          <p:spPr>
            <a:xfrm>
              <a:off x="120649" y="102331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2</a:t>
              </a:r>
            </a:p>
          </p:txBody>
        </p:sp>
        <p:sp>
          <p:nvSpPr>
            <p:cNvPr id="170" name="Rectangle: Rounded Corners 169">
              <a:hlinkClick r:id="rId6" action="ppaction://hlinksldjump"/>
              <a:extLst>
                <a:ext uri="{FF2B5EF4-FFF2-40B4-BE49-F238E27FC236}">
                  <a16:creationId xmlns:a16="http://schemas.microsoft.com/office/drawing/2014/main" id="{64347E2F-3F6A-4CBD-A746-A740163E1A44}"/>
                </a:ext>
              </a:extLst>
            </p:cNvPr>
            <p:cNvSpPr/>
            <p:nvPr/>
          </p:nvSpPr>
          <p:spPr>
            <a:xfrm>
              <a:off x="120649" y="142912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3</a:t>
              </a:r>
            </a:p>
          </p:txBody>
        </p:sp>
        <p:sp>
          <p:nvSpPr>
            <p:cNvPr id="171" name="Rectangle: Rounded Corners 170">
              <a:hlinkClick r:id="rId7" action="ppaction://hlinksldjump"/>
              <a:extLst>
                <a:ext uri="{FF2B5EF4-FFF2-40B4-BE49-F238E27FC236}">
                  <a16:creationId xmlns:a16="http://schemas.microsoft.com/office/drawing/2014/main" id="{CEB85814-1551-49BD-B4A2-7852808A552D}"/>
                </a:ext>
              </a:extLst>
            </p:cNvPr>
            <p:cNvSpPr/>
            <p:nvPr/>
          </p:nvSpPr>
          <p:spPr>
            <a:xfrm>
              <a:off x="120649" y="183492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4</a:t>
              </a:r>
            </a:p>
          </p:txBody>
        </p:sp>
        <p:sp>
          <p:nvSpPr>
            <p:cNvPr id="173" name="Rectangle: Rounded Corners 172">
              <a:hlinkClick r:id="rId4" action="ppaction://hlinksldjump"/>
              <a:extLst>
                <a:ext uri="{FF2B5EF4-FFF2-40B4-BE49-F238E27FC236}">
                  <a16:creationId xmlns:a16="http://schemas.microsoft.com/office/drawing/2014/main" id="{FA9E3397-F6EE-4C0B-B9D2-8DE1A1BDCC62}"/>
                </a:ext>
              </a:extLst>
            </p:cNvPr>
            <p:cNvSpPr/>
            <p:nvPr/>
          </p:nvSpPr>
          <p:spPr>
            <a:xfrm>
              <a:off x="120649" y="264654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6</a:t>
              </a:r>
            </a:p>
          </p:txBody>
        </p:sp>
        <p:sp>
          <p:nvSpPr>
            <p:cNvPr id="174" name="Rectangle: Rounded Corners 173">
              <a:extLst>
                <a:ext uri="{FF2B5EF4-FFF2-40B4-BE49-F238E27FC236}">
                  <a16:creationId xmlns:a16="http://schemas.microsoft.com/office/drawing/2014/main" id="{01A3AF79-A1DA-4BBA-9297-C6324B50227C}"/>
                </a:ext>
              </a:extLst>
            </p:cNvPr>
            <p:cNvSpPr/>
            <p:nvPr/>
          </p:nvSpPr>
          <p:spPr>
            <a:xfrm>
              <a:off x="120649" y="305235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7</a:t>
              </a:r>
            </a:p>
          </p:txBody>
        </p:sp>
        <p:sp>
          <p:nvSpPr>
            <p:cNvPr id="175" name="Rectangle: Rounded Corners 174">
              <a:extLst>
                <a:ext uri="{FF2B5EF4-FFF2-40B4-BE49-F238E27FC236}">
                  <a16:creationId xmlns:a16="http://schemas.microsoft.com/office/drawing/2014/main" id="{6CC21618-B623-4CB9-A4E0-1053EB2C63A0}"/>
                </a:ext>
              </a:extLst>
            </p:cNvPr>
            <p:cNvSpPr/>
            <p:nvPr/>
          </p:nvSpPr>
          <p:spPr>
            <a:xfrm>
              <a:off x="120649" y="345816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8</a:t>
              </a:r>
            </a:p>
          </p:txBody>
        </p:sp>
        <p:sp>
          <p:nvSpPr>
            <p:cNvPr id="176" name="Rectangle: Rounded Corners 175">
              <a:extLst>
                <a:ext uri="{FF2B5EF4-FFF2-40B4-BE49-F238E27FC236}">
                  <a16:creationId xmlns:a16="http://schemas.microsoft.com/office/drawing/2014/main" id="{B0795609-9F45-4B74-950C-A6072E0E9E36}"/>
                </a:ext>
              </a:extLst>
            </p:cNvPr>
            <p:cNvSpPr/>
            <p:nvPr/>
          </p:nvSpPr>
          <p:spPr>
            <a:xfrm>
              <a:off x="120649" y="386396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9</a:t>
              </a:r>
            </a:p>
          </p:txBody>
        </p:sp>
        <p:sp>
          <p:nvSpPr>
            <p:cNvPr id="177" name="Rectangle: Rounded Corners 176">
              <a:extLst>
                <a:ext uri="{FF2B5EF4-FFF2-40B4-BE49-F238E27FC236}">
                  <a16:creationId xmlns:a16="http://schemas.microsoft.com/office/drawing/2014/main" id="{F9114297-6892-4F2A-9ABD-9C2A61939315}"/>
                </a:ext>
              </a:extLst>
            </p:cNvPr>
            <p:cNvSpPr/>
            <p:nvPr/>
          </p:nvSpPr>
          <p:spPr>
            <a:xfrm>
              <a:off x="120649" y="426977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10</a:t>
              </a:r>
            </a:p>
          </p:txBody>
        </p:sp>
        <p:sp>
          <p:nvSpPr>
            <p:cNvPr id="178" name="Rectangle: Rounded Corners 177">
              <a:extLst>
                <a:ext uri="{FF2B5EF4-FFF2-40B4-BE49-F238E27FC236}">
                  <a16:creationId xmlns:a16="http://schemas.microsoft.com/office/drawing/2014/main" id="{B2A27AE3-22E3-4C99-84D8-4E8EB8FA88C9}"/>
                </a:ext>
              </a:extLst>
            </p:cNvPr>
            <p:cNvSpPr/>
            <p:nvPr/>
          </p:nvSpPr>
          <p:spPr>
            <a:xfrm>
              <a:off x="120649" y="467558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11</a:t>
              </a:r>
            </a:p>
          </p:txBody>
        </p:sp>
        <p:sp>
          <p:nvSpPr>
            <p:cNvPr id="179" name="Rectangle: Rounded Corners 178">
              <a:extLst>
                <a:ext uri="{FF2B5EF4-FFF2-40B4-BE49-F238E27FC236}">
                  <a16:creationId xmlns:a16="http://schemas.microsoft.com/office/drawing/2014/main" id="{FE8F2373-A502-40D7-84A6-5BD88FF5EDD3}"/>
                </a:ext>
              </a:extLst>
            </p:cNvPr>
            <p:cNvSpPr/>
            <p:nvPr/>
          </p:nvSpPr>
          <p:spPr>
            <a:xfrm>
              <a:off x="120649" y="508139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12</a:t>
              </a:r>
            </a:p>
          </p:txBody>
        </p:sp>
        <p:sp>
          <p:nvSpPr>
            <p:cNvPr id="180" name="Rectangle: Rounded Corners 179">
              <a:extLst>
                <a:ext uri="{FF2B5EF4-FFF2-40B4-BE49-F238E27FC236}">
                  <a16:creationId xmlns:a16="http://schemas.microsoft.com/office/drawing/2014/main" id="{C40B6007-AFB8-479C-88EB-62B1270E039D}"/>
                </a:ext>
              </a:extLst>
            </p:cNvPr>
            <p:cNvSpPr/>
            <p:nvPr/>
          </p:nvSpPr>
          <p:spPr>
            <a:xfrm>
              <a:off x="120649" y="548720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13</a:t>
              </a:r>
            </a:p>
          </p:txBody>
        </p:sp>
        <p:sp>
          <p:nvSpPr>
            <p:cNvPr id="181" name="Rectangle: Rounded Corners 180">
              <a:extLst>
                <a:ext uri="{FF2B5EF4-FFF2-40B4-BE49-F238E27FC236}">
                  <a16:creationId xmlns:a16="http://schemas.microsoft.com/office/drawing/2014/main" id="{D1852BD1-0CC6-4569-A9FD-23DCE1B3E0F5}"/>
                </a:ext>
              </a:extLst>
            </p:cNvPr>
            <p:cNvSpPr/>
            <p:nvPr/>
          </p:nvSpPr>
          <p:spPr>
            <a:xfrm>
              <a:off x="120649" y="589300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14</a:t>
              </a:r>
            </a:p>
          </p:txBody>
        </p:sp>
        <p:sp>
          <p:nvSpPr>
            <p:cNvPr id="182" name="Rectangle: Rounded Corners 181">
              <a:extLst>
                <a:ext uri="{FF2B5EF4-FFF2-40B4-BE49-F238E27FC236}">
                  <a16:creationId xmlns:a16="http://schemas.microsoft.com/office/drawing/2014/main" id="{590F506E-B795-4C80-BE4C-D43365C7ACC1}"/>
                </a:ext>
              </a:extLst>
            </p:cNvPr>
            <p:cNvSpPr/>
            <p:nvPr/>
          </p:nvSpPr>
          <p:spPr>
            <a:xfrm>
              <a:off x="120649" y="629881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15</a:t>
              </a:r>
            </a:p>
          </p:txBody>
        </p:sp>
      </p:grpSp>
      <p:sp>
        <p:nvSpPr>
          <p:cNvPr id="26" name="TextBox 25">
            <a:extLst>
              <a:ext uri="{FF2B5EF4-FFF2-40B4-BE49-F238E27FC236}">
                <a16:creationId xmlns:a16="http://schemas.microsoft.com/office/drawing/2014/main" id="{FF6E6F44-CF94-46D8-943D-5A655C8FE04A}"/>
              </a:ext>
            </a:extLst>
          </p:cNvPr>
          <p:cNvSpPr txBox="1"/>
          <p:nvPr/>
        </p:nvSpPr>
        <p:spPr>
          <a:xfrm>
            <a:off x="4958216" y="18797"/>
            <a:ext cx="2570993" cy="707886"/>
          </a:xfrm>
          <a:prstGeom prst="rect">
            <a:avLst/>
          </a:prstGeom>
          <a:noFill/>
        </p:spPr>
        <p:txBody>
          <a:bodyPr wrap="square" rtlCol="0">
            <a:spAutoFit/>
          </a:bodyPr>
          <a:lstStyle/>
          <a:p>
            <a:r>
              <a:rPr lang="it-IT" sz="4000" dirty="0">
                <a:latin typeface="Britannic Bold" panose="020B0903060703020204" pitchFamily="34" charset="0"/>
              </a:rPr>
              <a:t>Lezione V</a:t>
            </a:r>
          </a:p>
        </p:txBody>
      </p:sp>
      <p:sp>
        <p:nvSpPr>
          <p:cNvPr id="27" name="Hexagon 26">
            <a:hlinkClick r:id="rId8" action="ppaction://hlinksldjump"/>
            <a:extLst>
              <a:ext uri="{FF2B5EF4-FFF2-40B4-BE49-F238E27FC236}">
                <a16:creationId xmlns:a16="http://schemas.microsoft.com/office/drawing/2014/main" id="{2044C585-711D-4C77-B4D3-30012A25F561}"/>
              </a:ext>
            </a:extLst>
          </p:cNvPr>
          <p:cNvSpPr/>
          <p:nvPr/>
        </p:nvSpPr>
        <p:spPr>
          <a:xfrm>
            <a:off x="10348913" y="5602326"/>
            <a:ext cx="953335"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Progettare</a:t>
            </a:r>
          </a:p>
          <a:p>
            <a:pPr algn="ctr"/>
            <a:r>
              <a:rPr lang="it-IT" sz="900" dirty="0"/>
              <a:t>la grafica</a:t>
            </a:r>
          </a:p>
        </p:txBody>
      </p:sp>
      <p:sp>
        <p:nvSpPr>
          <p:cNvPr id="28" name="Hexagon 27">
            <a:hlinkClick r:id="rId9" action="ppaction://hlinksldjump"/>
            <a:extLst>
              <a:ext uri="{FF2B5EF4-FFF2-40B4-BE49-F238E27FC236}">
                <a16:creationId xmlns:a16="http://schemas.microsoft.com/office/drawing/2014/main" id="{AC576C65-BC9F-4E92-82F2-98396CF01522}"/>
              </a:ext>
            </a:extLst>
          </p:cNvPr>
          <p:cNvSpPr/>
          <p:nvPr/>
        </p:nvSpPr>
        <p:spPr>
          <a:xfrm>
            <a:off x="11131296" y="4398839"/>
            <a:ext cx="1008908"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Valutare l’usabilità</a:t>
            </a:r>
          </a:p>
        </p:txBody>
      </p:sp>
      <p:sp>
        <p:nvSpPr>
          <p:cNvPr id="29" name="Hexagon 28">
            <a:hlinkClick r:id="rId10" action="ppaction://hlinksldjump"/>
            <a:extLst>
              <a:ext uri="{FF2B5EF4-FFF2-40B4-BE49-F238E27FC236}">
                <a16:creationId xmlns:a16="http://schemas.microsoft.com/office/drawing/2014/main" id="{45E86933-772E-49E8-854E-1DDDEAB1AC4E}"/>
              </a:ext>
            </a:extLst>
          </p:cNvPr>
          <p:cNvSpPr/>
          <p:nvPr/>
        </p:nvSpPr>
        <p:spPr>
          <a:xfrm>
            <a:off x="10293340" y="3957483"/>
            <a:ext cx="1008908" cy="720000"/>
          </a:xfrm>
          <a:prstGeom prst="hexagon">
            <a:avLst>
              <a:gd name="adj" fmla="val 25000"/>
              <a:gd name="vf" fmla="val 115470"/>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it-IT" sz="900" dirty="0"/>
              <a:t>Software Design</a:t>
            </a:r>
          </a:p>
        </p:txBody>
      </p:sp>
      <p:sp>
        <p:nvSpPr>
          <p:cNvPr id="30" name="Hexagon 29">
            <a:hlinkClick r:id="rId11" action="ppaction://hlinksldjump"/>
            <a:extLst>
              <a:ext uri="{FF2B5EF4-FFF2-40B4-BE49-F238E27FC236}">
                <a16:creationId xmlns:a16="http://schemas.microsoft.com/office/drawing/2014/main" id="{B7B02CF3-BCC7-4AA4-A037-AB76BDB5F3D3}"/>
              </a:ext>
            </a:extLst>
          </p:cNvPr>
          <p:cNvSpPr/>
          <p:nvPr/>
        </p:nvSpPr>
        <p:spPr>
          <a:xfrm>
            <a:off x="9491403" y="4397716"/>
            <a:ext cx="972889"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Architettura del software</a:t>
            </a:r>
          </a:p>
        </p:txBody>
      </p:sp>
      <p:sp>
        <p:nvSpPr>
          <p:cNvPr id="31" name="Hexagon 30">
            <a:extLst>
              <a:ext uri="{FF2B5EF4-FFF2-40B4-BE49-F238E27FC236}">
                <a16:creationId xmlns:a16="http://schemas.microsoft.com/office/drawing/2014/main" id="{C6AF11CD-3429-43DF-AF51-BE1CFC3B6074}"/>
              </a:ext>
            </a:extLst>
          </p:cNvPr>
          <p:cNvSpPr/>
          <p:nvPr/>
        </p:nvSpPr>
        <p:spPr>
          <a:xfrm>
            <a:off x="9529903" y="5180071"/>
            <a:ext cx="972889"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Google Analytics</a:t>
            </a:r>
          </a:p>
          <a:p>
            <a:pPr algn="ctr"/>
            <a:r>
              <a:rPr lang="it-IT" sz="1000" dirty="0"/>
              <a:t>(PP apparte)</a:t>
            </a:r>
          </a:p>
        </p:txBody>
      </p:sp>
      <p:grpSp>
        <p:nvGrpSpPr>
          <p:cNvPr id="32" name="Group 31">
            <a:extLst>
              <a:ext uri="{FF2B5EF4-FFF2-40B4-BE49-F238E27FC236}">
                <a16:creationId xmlns:a16="http://schemas.microsoft.com/office/drawing/2014/main" id="{C4EC74E9-A244-4309-9995-BA61F0D57536}"/>
              </a:ext>
            </a:extLst>
          </p:cNvPr>
          <p:cNvGrpSpPr/>
          <p:nvPr/>
        </p:nvGrpSpPr>
        <p:grpSpPr>
          <a:xfrm>
            <a:off x="10385044" y="4774744"/>
            <a:ext cx="864000" cy="720000"/>
            <a:chOff x="10385044" y="4774744"/>
            <a:chExt cx="864000" cy="720000"/>
          </a:xfrm>
        </p:grpSpPr>
        <p:sp>
          <p:nvSpPr>
            <p:cNvPr id="33" name="Hexagon 32">
              <a:extLst>
                <a:ext uri="{FF2B5EF4-FFF2-40B4-BE49-F238E27FC236}">
                  <a16:creationId xmlns:a16="http://schemas.microsoft.com/office/drawing/2014/main" id="{259BBB65-443B-4238-9693-E2FA3C91CE7B}"/>
                </a:ext>
              </a:extLst>
            </p:cNvPr>
            <p:cNvSpPr/>
            <p:nvPr/>
          </p:nvSpPr>
          <p:spPr>
            <a:xfrm>
              <a:off x="10385044" y="4774744"/>
              <a:ext cx="864000"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Graphic 33" descr="Paperclip">
              <a:extLst>
                <a:ext uri="{FF2B5EF4-FFF2-40B4-BE49-F238E27FC236}">
                  <a16:creationId xmlns:a16="http://schemas.microsoft.com/office/drawing/2014/main" id="{310FAC42-900F-4947-A00A-F1D4DAD59B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43540" y="4851571"/>
              <a:ext cx="587756" cy="587756"/>
            </a:xfrm>
            <a:prstGeom prst="rect">
              <a:avLst/>
            </a:prstGeom>
          </p:spPr>
        </p:pic>
      </p:grpSp>
      <p:sp>
        <p:nvSpPr>
          <p:cNvPr id="35" name="Hexagon 34">
            <a:hlinkClick r:id="rId14" action="ppaction://hlinksldjump"/>
            <a:extLst>
              <a:ext uri="{FF2B5EF4-FFF2-40B4-BE49-F238E27FC236}">
                <a16:creationId xmlns:a16="http://schemas.microsoft.com/office/drawing/2014/main" id="{56BC08E9-B702-43DE-B57E-E61810DB6129}"/>
              </a:ext>
            </a:extLst>
          </p:cNvPr>
          <p:cNvSpPr/>
          <p:nvPr/>
        </p:nvSpPr>
        <p:spPr>
          <a:xfrm>
            <a:off x="11131296" y="5195666"/>
            <a:ext cx="1008908"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Progettare il testo</a:t>
            </a:r>
          </a:p>
        </p:txBody>
      </p:sp>
    </p:spTree>
    <p:extLst>
      <p:ext uri="{BB962C8B-B14F-4D97-AF65-F5344CB8AC3E}">
        <p14:creationId xmlns:p14="http://schemas.microsoft.com/office/powerpoint/2010/main" val="659591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00091 -0.00069 L -0.22019 -0.00139 " pathEditMode="relative" rAng="0" ptsTypes="AA">
                                      <p:cBhvr>
                                        <p:cTn id="6" dur="1000" fill="hold"/>
                                        <p:tgtEl>
                                          <p:spTgt spid="164"/>
                                        </p:tgtEl>
                                        <p:attrNameLst>
                                          <p:attrName>ppt_x</p:attrName>
                                          <p:attrName>ppt_y</p:attrName>
                                        </p:attrNameLst>
                                      </p:cBhvr>
                                      <p:rCtr x="-10990" y="231"/>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4"/>
                    </p:tgtEl>
                  </p:cond>
                </p:stCondLst>
                <p:endSync evt="end" delay="0">
                  <p:rtn val="all"/>
                </p:endSync>
                <p:childTnLst>
                  <p:par>
                    <p:cTn id="8" fill="hold">
                      <p:stCondLst>
                        <p:cond delay="0"/>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22019 -0.00139 L -0.0009 -0.0007 " pathEditMode="fixed" rAng="0" ptsTypes="AA">
                                      <p:cBhvr>
                                        <p:cTn id="11" dur="1000" fill="hold"/>
                                        <p:tgtEl>
                                          <p:spTgt spid="164"/>
                                        </p:tgtEl>
                                        <p:attrNameLst>
                                          <p:attrName>ppt_x</p:attrName>
                                          <p:attrName>ppt_y</p:attrName>
                                        </p:attrNameLst>
                                      </p:cBhvr>
                                      <p:rCtr x="10990" y="0"/>
                                    </p:animMotion>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3.33333E-6 -0.00092 L -0.22019 -0.00139 " pathEditMode="relative" rAng="0" ptsTypes="AA">
                                      <p:cBhvr>
                                        <p:cTn id="15" dur="1000" fill="hold"/>
                                        <p:tgtEl>
                                          <p:spTgt spid="164"/>
                                        </p:tgtEl>
                                        <p:attrNameLst>
                                          <p:attrName>ppt_x</p:attrName>
                                          <p:attrName>ppt_y</p:attrName>
                                        </p:attrNameLst>
                                      </p:cBhvr>
                                      <p:rCtr x="-10990" y="-23"/>
                                    </p:animMotion>
                                  </p:childTnLst>
                                </p:cTn>
                              </p:par>
                            </p:childTnLst>
                          </p:cTn>
                        </p:par>
                      </p:childTnLst>
                    </p:cTn>
                  </p:par>
                </p:childTnLst>
              </p:cTn>
              <p:nextCondLst>
                <p:cond evt="onClick" delay="0">
                  <p:tgtEl>
                    <p:spTgt spid="164"/>
                  </p:tgtEl>
                </p:cond>
              </p:nextCondLst>
            </p:seq>
            <p:seq concurrent="1" nextAc="seek">
              <p:cTn id="16" restart="whenNotActive" fill="hold" evtFilter="cancelBubble" nodeType="interactiveSeq">
                <p:stCondLst>
                  <p:cond evt="onClick" delay="0">
                    <p:tgtEl>
                      <p:spTgt spid="32"/>
                    </p:tgtEl>
                  </p:cond>
                </p:stCondLst>
                <p:endSync evt="end" delay="0">
                  <p:rtn val="all"/>
                </p:endSync>
                <p:childTnLst>
                  <p:par>
                    <p:cTn id="17" fill="hold">
                      <p:stCondLst>
                        <p:cond delay="0"/>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xit" presetSubtype="1" fill="hold" grpId="1" nodeType="clickEffect">
                                  <p:stCondLst>
                                    <p:cond delay="0"/>
                                  </p:stCondLst>
                                  <p:childTnLst>
                                    <p:animEffect transition="out" filter="wheel(1)">
                                      <p:cBhvr>
                                        <p:cTn id="46" dur="200"/>
                                        <p:tgtEl>
                                          <p:spTgt spid="29"/>
                                        </p:tgtEl>
                                      </p:cBhvr>
                                    </p:animEffect>
                                    <p:set>
                                      <p:cBhvr>
                                        <p:cTn id="47" dur="1" fill="hold">
                                          <p:stCondLst>
                                            <p:cond delay="199"/>
                                          </p:stCondLst>
                                        </p:cTn>
                                        <p:tgtEl>
                                          <p:spTgt spid="29"/>
                                        </p:tgtEl>
                                        <p:attrNameLst>
                                          <p:attrName>style.visibility</p:attrName>
                                        </p:attrNameLst>
                                      </p:cBhvr>
                                      <p:to>
                                        <p:strVal val="hidden"/>
                                      </p:to>
                                    </p:set>
                                  </p:childTnLst>
                                </p:cTn>
                              </p:par>
                            </p:childTnLst>
                          </p:cTn>
                        </p:par>
                        <p:par>
                          <p:cTn id="48" fill="hold">
                            <p:stCondLst>
                              <p:cond delay="200"/>
                            </p:stCondLst>
                            <p:childTnLst>
                              <p:par>
                                <p:cTn id="49" presetID="21" presetClass="exit" presetSubtype="1" fill="hold" grpId="1" nodeType="afterEffect">
                                  <p:stCondLst>
                                    <p:cond delay="0"/>
                                  </p:stCondLst>
                                  <p:childTnLst>
                                    <p:animEffect transition="out" filter="wheel(1)">
                                      <p:cBhvr>
                                        <p:cTn id="50" dur="200"/>
                                        <p:tgtEl>
                                          <p:spTgt spid="30"/>
                                        </p:tgtEl>
                                      </p:cBhvr>
                                    </p:animEffect>
                                    <p:set>
                                      <p:cBhvr>
                                        <p:cTn id="51" dur="1" fill="hold">
                                          <p:stCondLst>
                                            <p:cond delay="199"/>
                                          </p:stCondLst>
                                        </p:cTn>
                                        <p:tgtEl>
                                          <p:spTgt spid="30"/>
                                        </p:tgtEl>
                                        <p:attrNameLst>
                                          <p:attrName>style.visibility</p:attrName>
                                        </p:attrNameLst>
                                      </p:cBhvr>
                                      <p:to>
                                        <p:strVal val="hidden"/>
                                      </p:to>
                                    </p:set>
                                  </p:childTnLst>
                                </p:cTn>
                              </p:par>
                            </p:childTnLst>
                          </p:cTn>
                        </p:par>
                        <p:par>
                          <p:cTn id="52" fill="hold">
                            <p:stCondLst>
                              <p:cond delay="400"/>
                            </p:stCondLst>
                            <p:childTnLst>
                              <p:par>
                                <p:cTn id="53" presetID="21" presetClass="exit" presetSubtype="1" fill="hold" grpId="1" nodeType="afterEffect">
                                  <p:stCondLst>
                                    <p:cond delay="0"/>
                                  </p:stCondLst>
                                  <p:childTnLst>
                                    <p:animEffect transition="out" filter="wheel(1)">
                                      <p:cBhvr>
                                        <p:cTn id="54" dur="200"/>
                                        <p:tgtEl>
                                          <p:spTgt spid="28"/>
                                        </p:tgtEl>
                                      </p:cBhvr>
                                    </p:animEffect>
                                    <p:set>
                                      <p:cBhvr>
                                        <p:cTn id="55" dur="1" fill="hold">
                                          <p:stCondLst>
                                            <p:cond delay="199"/>
                                          </p:stCondLst>
                                        </p:cTn>
                                        <p:tgtEl>
                                          <p:spTgt spid="28"/>
                                        </p:tgtEl>
                                        <p:attrNameLst>
                                          <p:attrName>style.visibility</p:attrName>
                                        </p:attrNameLst>
                                      </p:cBhvr>
                                      <p:to>
                                        <p:strVal val="hidden"/>
                                      </p:to>
                                    </p:set>
                                  </p:childTnLst>
                                </p:cTn>
                              </p:par>
                            </p:childTnLst>
                          </p:cTn>
                        </p:par>
                        <p:par>
                          <p:cTn id="56" fill="hold">
                            <p:stCondLst>
                              <p:cond delay="600"/>
                            </p:stCondLst>
                            <p:childTnLst>
                              <p:par>
                                <p:cTn id="57" presetID="21" presetClass="exit" presetSubtype="1" fill="hold" grpId="1" nodeType="afterEffect">
                                  <p:stCondLst>
                                    <p:cond delay="0"/>
                                  </p:stCondLst>
                                  <p:childTnLst>
                                    <p:animEffect transition="out" filter="wheel(1)">
                                      <p:cBhvr>
                                        <p:cTn id="58" dur="200"/>
                                        <p:tgtEl>
                                          <p:spTgt spid="27"/>
                                        </p:tgtEl>
                                      </p:cBhvr>
                                    </p:animEffect>
                                    <p:set>
                                      <p:cBhvr>
                                        <p:cTn id="59" dur="1" fill="hold">
                                          <p:stCondLst>
                                            <p:cond delay="199"/>
                                          </p:stCondLst>
                                        </p:cTn>
                                        <p:tgtEl>
                                          <p:spTgt spid="27"/>
                                        </p:tgtEl>
                                        <p:attrNameLst>
                                          <p:attrName>style.visibility</p:attrName>
                                        </p:attrNameLst>
                                      </p:cBhvr>
                                      <p:to>
                                        <p:strVal val="hidden"/>
                                      </p:to>
                                    </p:set>
                                  </p:childTnLst>
                                </p:cTn>
                              </p:par>
                            </p:childTnLst>
                          </p:cTn>
                        </p:par>
                        <p:par>
                          <p:cTn id="60" fill="hold">
                            <p:stCondLst>
                              <p:cond delay="800"/>
                            </p:stCondLst>
                            <p:childTnLst>
                              <p:par>
                                <p:cTn id="61" presetID="21" presetClass="exit" presetSubtype="1" fill="hold" grpId="1" nodeType="afterEffect">
                                  <p:stCondLst>
                                    <p:cond delay="0"/>
                                  </p:stCondLst>
                                  <p:childTnLst>
                                    <p:animEffect transition="out" filter="wheel(1)">
                                      <p:cBhvr>
                                        <p:cTn id="62" dur="200"/>
                                        <p:tgtEl>
                                          <p:spTgt spid="31"/>
                                        </p:tgtEl>
                                      </p:cBhvr>
                                    </p:animEffect>
                                    <p:set>
                                      <p:cBhvr>
                                        <p:cTn id="63" dur="1" fill="hold">
                                          <p:stCondLst>
                                            <p:cond delay="199"/>
                                          </p:stCondLst>
                                        </p:cTn>
                                        <p:tgtEl>
                                          <p:spTgt spid="31"/>
                                        </p:tgtEl>
                                        <p:attrNameLst>
                                          <p:attrName>style.visibility</p:attrName>
                                        </p:attrNameLst>
                                      </p:cBhvr>
                                      <p:to>
                                        <p:strVal val="hidden"/>
                                      </p:to>
                                    </p:set>
                                  </p:childTnLst>
                                </p:cTn>
                              </p:par>
                            </p:childTnLst>
                          </p:cTn>
                        </p:par>
                        <p:par>
                          <p:cTn id="64" fill="hold">
                            <p:stCondLst>
                              <p:cond delay="1000"/>
                            </p:stCondLst>
                            <p:childTnLst>
                              <p:par>
                                <p:cTn id="65" presetID="21" presetClass="exit" presetSubtype="1" fill="hold" grpId="1" nodeType="afterEffect">
                                  <p:stCondLst>
                                    <p:cond delay="0"/>
                                  </p:stCondLst>
                                  <p:childTnLst>
                                    <p:animEffect transition="out" filter="wheel(1)">
                                      <p:cBhvr>
                                        <p:cTn id="66" dur="300"/>
                                        <p:tgtEl>
                                          <p:spTgt spid="35"/>
                                        </p:tgtEl>
                                      </p:cBhvr>
                                    </p:animEffect>
                                    <p:set>
                                      <p:cBhvr>
                                        <p:cTn id="67" dur="1" fill="hold">
                                          <p:stCondLst>
                                            <p:cond delay="299"/>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5" grpId="0" animBg="1"/>
      <p:bldP spid="35"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8" name="Group 7">
            <a:extLst>
              <a:ext uri="{FF2B5EF4-FFF2-40B4-BE49-F238E27FC236}">
                <a16:creationId xmlns:a16="http://schemas.microsoft.com/office/drawing/2014/main" id="{90DBCDA1-5729-40DD-98A1-20D48DFA0DAE}"/>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A96726FB-4342-452A-9351-4F37AEE93FEB}"/>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B1BB468B-54EA-4E70-935C-AFAA63FCC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2616740" y="-14725"/>
            <a:ext cx="7422205" cy="432547"/>
          </a:xfrm>
        </p:spPr>
        <p:txBody>
          <a:bodyPr>
            <a:normAutofit fontScale="90000"/>
          </a:bodyPr>
          <a:lstStyle/>
          <a:p>
            <a:r>
              <a:rPr lang="it-IT" sz="3200" dirty="0"/>
              <a:t>Software Design – Fase di progettazione (3)</a:t>
            </a:r>
          </a:p>
        </p:txBody>
      </p:sp>
      <p:sp>
        <p:nvSpPr>
          <p:cNvPr id="2" name="Rectangle 1">
            <a:extLst>
              <a:ext uri="{FF2B5EF4-FFF2-40B4-BE49-F238E27FC236}">
                <a16:creationId xmlns:a16="http://schemas.microsoft.com/office/drawing/2014/main" id="{C22145E5-69F3-4473-BC96-6931EA781ACE}"/>
              </a:ext>
            </a:extLst>
          </p:cNvPr>
          <p:cNvSpPr/>
          <p:nvPr/>
        </p:nvSpPr>
        <p:spPr>
          <a:xfrm>
            <a:off x="878731" y="612683"/>
            <a:ext cx="10434537" cy="2062103"/>
          </a:xfrm>
          <a:prstGeom prst="rect">
            <a:avLst/>
          </a:prstGeom>
        </p:spPr>
        <p:txBody>
          <a:bodyPr wrap="square">
            <a:spAutoFit/>
          </a:bodyPr>
          <a:lstStyle/>
          <a:p>
            <a:r>
              <a:rPr lang="it-IT" sz="1600" dirty="0"/>
              <a:t>Esistono però dei Criteri di Design generici, che valgono per qualunque software OO: Questi criteri, se ben applicati, migliorano notevolmente la qualità interna del codice, senza introdurre particolari svantaggi</a:t>
            </a:r>
          </a:p>
          <a:p>
            <a:r>
              <a:rPr lang="it-IT" sz="1600" dirty="0"/>
              <a:t>Quando progettiamo una classe dovremmo sforzarci di pensare a quali cambiamenti potranno essere richiesti in futuro “Progettare per </a:t>
            </a:r>
            <a:r>
              <a:rPr lang="it-IT" sz="1600" b="1" dirty="0"/>
              <a:t>ANTICIPARE IL CAMBIAMENTO</a:t>
            </a:r>
            <a:r>
              <a:rPr lang="it-IT" sz="1600" dirty="0"/>
              <a:t>” le nostre scelte iniziali devono facilitare l’evoluzione futura.</a:t>
            </a:r>
          </a:p>
          <a:p>
            <a:endParaRPr lang="it-IT" sz="1600" dirty="0"/>
          </a:p>
          <a:p>
            <a:r>
              <a:rPr lang="it-IT" sz="1600" dirty="0"/>
              <a:t>Per ridurre la complessità della soluzione, decomponiamo il sistema in parti più piccole, chiamate sottosistemi.</a:t>
            </a:r>
          </a:p>
          <a:p>
            <a:r>
              <a:rPr lang="it-IT" sz="1600" dirty="0"/>
              <a:t>Un sottosistema tipicamente corrisponde alla parte di lavoro che può essere svolta autonomamente da un singolo sviluppatore o da un team di sviluppatori.</a:t>
            </a:r>
          </a:p>
        </p:txBody>
      </p:sp>
      <p:pic>
        <p:nvPicPr>
          <p:cNvPr id="3" name="Picture 2">
            <a:extLst>
              <a:ext uri="{FF2B5EF4-FFF2-40B4-BE49-F238E27FC236}">
                <a16:creationId xmlns:a16="http://schemas.microsoft.com/office/drawing/2014/main" id="{A44B5025-3A0A-434D-BD88-2C6D96DE25E3}"/>
              </a:ext>
            </a:extLst>
          </p:cNvPr>
          <p:cNvPicPr>
            <a:picLocks noChangeAspect="1"/>
          </p:cNvPicPr>
          <p:nvPr/>
        </p:nvPicPr>
        <p:blipFill>
          <a:blip r:embed="rId5"/>
          <a:stretch>
            <a:fillRect/>
          </a:stretch>
        </p:blipFill>
        <p:spPr>
          <a:xfrm>
            <a:off x="878731" y="2640710"/>
            <a:ext cx="5184423" cy="1120761"/>
          </a:xfrm>
          <a:prstGeom prst="rect">
            <a:avLst/>
          </a:prstGeom>
        </p:spPr>
      </p:pic>
      <p:sp>
        <p:nvSpPr>
          <p:cNvPr id="4" name="Rectangle 3">
            <a:extLst>
              <a:ext uri="{FF2B5EF4-FFF2-40B4-BE49-F238E27FC236}">
                <a16:creationId xmlns:a16="http://schemas.microsoft.com/office/drawing/2014/main" id="{9D9FCAAA-2C47-4163-A97C-C4C5C8B3DE79}"/>
              </a:ext>
            </a:extLst>
          </p:cNvPr>
          <p:cNvSpPr/>
          <p:nvPr/>
        </p:nvSpPr>
        <p:spPr>
          <a:xfrm>
            <a:off x="885175" y="3614411"/>
            <a:ext cx="10719923" cy="1077218"/>
          </a:xfrm>
          <a:prstGeom prst="rect">
            <a:avLst/>
          </a:prstGeom>
        </p:spPr>
        <p:txBody>
          <a:bodyPr wrap="square">
            <a:spAutoFit/>
          </a:bodyPr>
          <a:lstStyle/>
          <a:p>
            <a:r>
              <a:rPr lang="it-IT" sz="1600" dirty="0"/>
              <a:t>Esempi: </a:t>
            </a:r>
          </a:p>
          <a:p>
            <a:r>
              <a:rPr lang="it-IT" sz="1600" dirty="0"/>
              <a:t>Subsystem (UML: Package): Collezioni di classi, associazioni, operazioni e vincoli che sono correlati</a:t>
            </a:r>
          </a:p>
          <a:p>
            <a:r>
              <a:rPr lang="it-IT" sz="1600" dirty="0"/>
              <a:t>JAVA fornisce i package che sono costrutti per modellare i sottosistemi</a:t>
            </a:r>
          </a:p>
          <a:p>
            <a:r>
              <a:rPr lang="it-IT" sz="1600" dirty="0"/>
              <a:t>C++ / C# hanno il costrutto di namespace per indicare lo stesso concetto</a:t>
            </a:r>
          </a:p>
        </p:txBody>
      </p:sp>
      <p:sp>
        <p:nvSpPr>
          <p:cNvPr id="5" name="Rectangle 4">
            <a:extLst>
              <a:ext uri="{FF2B5EF4-FFF2-40B4-BE49-F238E27FC236}">
                <a16:creationId xmlns:a16="http://schemas.microsoft.com/office/drawing/2014/main" id="{EB285C0F-17CC-4C5F-B3D6-A284E4972515}"/>
              </a:ext>
            </a:extLst>
          </p:cNvPr>
          <p:cNvSpPr/>
          <p:nvPr/>
        </p:nvSpPr>
        <p:spPr>
          <a:xfrm>
            <a:off x="885175" y="4691629"/>
            <a:ext cx="10632374" cy="1569660"/>
          </a:xfrm>
          <a:prstGeom prst="rect">
            <a:avLst/>
          </a:prstGeom>
        </p:spPr>
        <p:txBody>
          <a:bodyPr wrap="square">
            <a:spAutoFit/>
          </a:bodyPr>
          <a:lstStyle/>
          <a:p>
            <a:r>
              <a:rPr lang="it-IT" sz="1600" dirty="0"/>
              <a:t>Un sottosistema è caratterizzato dai servizi che fornisce agli altri sottosistemi. L’insieme di operazioni di un sottosistema che sono disponibili agli altri sottosistemi forma l’interfaccia del sottosistema.</a:t>
            </a:r>
          </a:p>
          <a:p>
            <a:r>
              <a:rPr lang="it-IT" sz="1600" dirty="0"/>
              <a:t>La suddivisione in sottosistemi può essere guidata da due fattori qualitativi fondamentali:</a:t>
            </a:r>
          </a:p>
          <a:p>
            <a:r>
              <a:rPr lang="it-IT" sz="1600" dirty="0"/>
              <a:t>• </a:t>
            </a:r>
            <a:r>
              <a:rPr lang="it-IT" sz="1600" b="1" dirty="0"/>
              <a:t>Coesione</a:t>
            </a:r>
            <a:r>
              <a:rPr lang="it-IT" sz="1600" dirty="0"/>
              <a:t> (cohesion)</a:t>
            </a:r>
          </a:p>
          <a:p>
            <a:r>
              <a:rPr lang="it-IT" sz="1600" dirty="0"/>
              <a:t>• </a:t>
            </a:r>
            <a:r>
              <a:rPr lang="it-IT" sz="1600" b="1" dirty="0"/>
              <a:t>Accoppiamento</a:t>
            </a:r>
            <a:r>
              <a:rPr lang="it-IT" sz="1600" dirty="0"/>
              <a:t> (coupling)</a:t>
            </a:r>
          </a:p>
          <a:p>
            <a:r>
              <a:rPr lang="it-IT" sz="1600" dirty="0"/>
              <a:t>L’obiettivo è </a:t>
            </a:r>
            <a:r>
              <a:rPr lang="it-IT" sz="1600" b="1" dirty="0"/>
              <a:t>l’indipendenza funzionale</a:t>
            </a:r>
            <a:r>
              <a:rPr lang="it-IT" sz="1600" dirty="0"/>
              <a:t> dei sottosistemi, che si massimizza con Alta Coesione e Basso Accoppiamento</a:t>
            </a:r>
          </a:p>
        </p:txBody>
      </p:sp>
      <p:grpSp>
        <p:nvGrpSpPr>
          <p:cNvPr id="20" name="Group 19">
            <a:extLst>
              <a:ext uri="{FF2B5EF4-FFF2-40B4-BE49-F238E27FC236}">
                <a16:creationId xmlns:a16="http://schemas.microsoft.com/office/drawing/2014/main" id="{51976784-3E07-470F-B975-E6129130A083}"/>
              </a:ext>
            </a:extLst>
          </p:cNvPr>
          <p:cNvGrpSpPr/>
          <p:nvPr/>
        </p:nvGrpSpPr>
        <p:grpSpPr>
          <a:xfrm>
            <a:off x="11147899" y="6168958"/>
            <a:ext cx="729574" cy="570689"/>
            <a:chOff x="11147899" y="6168958"/>
            <a:chExt cx="729574" cy="570689"/>
          </a:xfrm>
        </p:grpSpPr>
        <p:sp>
          <p:nvSpPr>
            <p:cNvPr id="21" name="Rectangle 20">
              <a:extLst>
                <a:ext uri="{FF2B5EF4-FFF2-40B4-BE49-F238E27FC236}">
                  <a16:creationId xmlns:a16="http://schemas.microsoft.com/office/drawing/2014/main" id="{BE0A226B-9448-4471-9DFD-FF8BF2196DB4}"/>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 name="Graphic 21" descr="Back RTL">
              <a:hlinkClick r:id="rId6" action="ppaction://hlinksldjump"/>
              <a:extLst>
                <a:ext uri="{FF2B5EF4-FFF2-40B4-BE49-F238E27FC236}">
                  <a16:creationId xmlns:a16="http://schemas.microsoft.com/office/drawing/2014/main" id="{7C3350F6-B15F-49AC-83E6-D1B68E2DAD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052425821"/>
      </p:ext>
    </p:extLst>
  </p:cSld>
  <p:clrMapOvr>
    <a:masterClrMapping/>
  </p:clrMapOvr>
  <p:transition>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8" name="Group 7">
            <a:extLst>
              <a:ext uri="{FF2B5EF4-FFF2-40B4-BE49-F238E27FC236}">
                <a16:creationId xmlns:a16="http://schemas.microsoft.com/office/drawing/2014/main" id="{90DBCDA1-5729-40DD-98A1-20D48DFA0DAE}"/>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A96726FB-4342-452A-9351-4F37AEE93FEB}"/>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B1BB468B-54EA-4E70-935C-AFAA63FCC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2616740" y="-14725"/>
            <a:ext cx="7422205" cy="432547"/>
          </a:xfrm>
        </p:spPr>
        <p:txBody>
          <a:bodyPr>
            <a:normAutofit fontScale="90000"/>
          </a:bodyPr>
          <a:lstStyle/>
          <a:p>
            <a:r>
              <a:rPr lang="it-IT" sz="3200" dirty="0"/>
              <a:t>Software Design – Fase di progettazione (4)</a:t>
            </a:r>
          </a:p>
        </p:txBody>
      </p:sp>
      <p:sp>
        <p:nvSpPr>
          <p:cNvPr id="6" name="Rectangle 5">
            <a:extLst>
              <a:ext uri="{FF2B5EF4-FFF2-40B4-BE49-F238E27FC236}">
                <a16:creationId xmlns:a16="http://schemas.microsoft.com/office/drawing/2014/main" id="{0FD8C529-9DA3-4017-AC98-66E07912BB04}"/>
              </a:ext>
            </a:extLst>
          </p:cNvPr>
          <p:cNvSpPr/>
          <p:nvPr/>
        </p:nvSpPr>
        <p:spPr>
          <a:xfrm>
            <a:off x="800635" y="474567"/>
            <a:ext cx="10953387" cy="5262979"/>
          </a:xfrm>
          <a:prstGeom prst="rect">
            <a:avLst/>
          </a:prstGeom>
        </p:spPr>
        <p:txBody>
          <a:bodyPr wrap="square">
            <a:spAutoFit/>
          </a:bodyPr>
          <a:lstStyle/>
          <a:p>
            <a:r>
              <a:rPr lang="it-IT" sz="1600" dirty="0"/>
              <a:t>La </a:t>
            </a:r>
            <a:r>
              <a:rPr lang="it-IT" sz="1600" b="1" dirty="0"/>
              <a:t>coesione</a:t>
            </a:r>
            <a:r>
              <a:rPr lang="it-IT" sz="1600" dirty="0"/>
              <a:t> (di metodi e classi) rappresenta il concetto di quanto siano collegate e mirate le responsabilità di quella classe. In un ambiente Object Oriented l’ideale è che una classe faccia una sola cosa. La domanda essenziale è “Perché sto facendo questa classe?”. Se una classe ha un singolo compito si dice che la classe ha alta coesione, ovvero quella classe ha un senso di esistere e fa una singola cosa, permettendo un riutilizzo di essa in numerosi altri progetti, si deve mirare sempre ad ottenere un alta coesione ove possibile.</a:t>
            </a:r>
          </a:p>
          <a:p>
            <a:r>
              <a:rPr lang="it-IT" sz="1600" dirty="0"/>
              <a:t>Un’alta coesione è una proprietà desiderabile del codice, poiché permette:</a:t>
            </a:r>
          </a:p>
          <a:p>
            <a:r>
              <a:rPr lang="it-IT" sz="1600" dirty="0"/>
              <a:t>• Di comprendere meglio i ruoli di una classe</a:t>
            </a:r>
          </a:p>
          <a:p>
            <a:r>
              <a:rPr lang="it-IT" sz="1600" dirty="0"/>
              <a:t>• Di riusare una classe</a:t>
            </a:r>
          </a:p>
          <a:p>
            <a:r>
              <a:rPr lang="it-IT" sz="1600" dirty="0"/>
              <a:t>• Di manutenere una classe</a:t>
            </a:r>
          </a:p>
          <a:p>
            <a:r>
              <a:rPr lang="it-IT" sz="1600" dirty="0"/>
              <a:t>• Di limitare e focalizzare i cambiamenti nel codice</a:t>
            </a:r>
          </a:p>
          <a:p>
            <a:r>
              <a:rPr lang="it-IT" sz="1600" dirty="0"/>
              <a:t>• Utilizzare nomi appropriati, efficaci, comunicativi</a:t>
            </a:r>
          </a:p>
          <a:p>
            <a:endParaRPr lang="it-IT" sz="1600" dirty="0"/>
          </a:p>
          <a:p>
            <a:r>
              <a:rPr lang="it-IT" sz="1600" b="1" dirty="0"/>
              <a:t>L’accoppiamento </a:t>
            </a:r>
            <a:r>
              <a:rPr lang="it-IT" sz="1600" dirty="0"/>
              <a:t>misura quanto una classe interagisce con le altre. Se delle classi sono enormemente accoppiate tra di loro questo è un indice di problemi di progettazione. Si preferiscono classi con accoppiamento debole, eccetto per la classe che contiene la logica, questa ha senso che abbia un forte accoppiamento in quanto unisce tanti blocchi senza legami tra di loro e non è mai progettata per essere riciclabile.</a:t>
            </a:r>
          </a:p>
          <a:p>
            <a:r>
              <a:rPr lang="it-IT" sz="1600" dirty="0"/>
              <a:t>Per rendere il concetto più chiaro, si ipotizzi una classe Studente, se questa interagisce solo con la classe di logica significa che può essere riutilizzata in altri progetti che abbiano studenti, permettendo di risparmiare molto codice.</a:t>
            </a:r>
          </a:p>
          <a:p>
            <a:r>
              <a:rPr lang="it-IT" sz="1600" dirty="0"/>
              <a:t>• Un basso accoppiamento è una proprietà desiderabile del codice, poiché permette di:</a:t>
            </a:r>
          </a:p>
          <a:p>
            <a:r>
              <a:rPr lang="it-IT" sz="1600" dirty="0"/>
              <a:t>• Capire il codice di una classe senza leggere i dettagli delle altre</a:t>
            </a:r>
          </a:p>
          <a:p>
            <a:r>
              <a:rPr lang="it-IT" sz="1600" dirty="0"/>
              <a:t>• Modificare una classe senza che le modifiche comportino conseguenze sulle altre classi</a:t>
            </a:r>
          </a:p>
          <a:p>
            <a:r>
              <a:rPr lang="it-IT" sz="1600" dirty="0"/>
              <a:t>• Riusare facilmente una classe senza dover importare anche altre classi</a:t>
            </a:r>
          </a:p>
        </p:txBody>
      </p:sp>
      <p:grpSp>
        <p:nvGrpSpPr>
          <p:cNvPr id="17" name="Group 16">
            <a:extLst>
              <a:ext uri="{FF2B5EF4-FFF2-40B4-BE49-F238E27FC236}">
                <a16:creationId xmlns:a16="http://schemas.microsoft.com/office/drawing/2014/main" id="{237F861E-24E6-4687-9BE2-80B2F51E235A}"/>
              </a:ext>
            </a:extLst>
          </p:cNvPr>
          <p:cNvGrpSpPr/>
          <p:nvPr/>
        </p:nvGrpSpPr>
        <p:grpSpPr>
          <a:xfrm>
            <a:off x="11147899" y="6168958"/>
            <a:ext cx="729574" cy="570689"/>
            <a:chOff x="11147899" y="6168958"/>
            <a:chExt cx="729574" cy="570689"/>
          </a:xfrm>
        </p:grpSpPr>
        <p:sp>
          <p:nvSpPr>
            <p:cNvPr id="19" name="Rectangle 18">
              <a:extLst>
                <a:ext uri="{FF2B5EF4-FFF2-40B4-BE49-F238E27FC236}">
                  <a16:creationId xmlns:a16="http://schemas.microsoft.com/office/drawing/2014/main" id="{A746ECD3-C288-45E7-A716-E3BFBDC878F1}"/>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Graphic 22" descr="Back RTL">
              <a:hlinkClick r:id="rId5" action="ppaction://hlinksldjump"/>
              <a:extLst>
                <a:ext uri="{FF2B5EF4-FFF2-40B4-BE49-F238E27FC236}">
                  <a16:creationId xmlns:a16="http://schemas.microsoft.com/office/drawing/2014/main" id="{44CFD0EA-56CE-487B-AAB5-7F47416D13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067975860"/>
      </p:ext>
    </p:extLst>
  </p:cSld>
  <p:clrMapOvr>
    <a:masterClrMapping/>
  </p:clrMapOvr>
  <p:transition>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8" name="Group 7">
            <a:extLst>
              <a:ext uri="{FF2B5EF4-FFF2-40B4-BE49-F238E27FC236}">
                <a16:creationId xmlns:a16="http://schemas.microsoft.com/office/drawing/2014/main" id="{90DBCDA1-5729-40DD-98A1-20D48DFA0DAE}"/>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A96726FB-4342-452A-9351-4F37AEE93FEB}"/>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B1BB468B-54EA-4E70-935C-AFAA63FCC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2616740" y="-14725"/>
            <a:ext cx="7422205" cy="432547"/>
          </a:xfrm>
        </p:spPr>
        <p:txBody>
          <a:bodyPr>
            <a:normAutofit fontScale="90000"/>
          </a:bodyPr>
          <a:lstStyle/>
          <a:p>
            <a:r>
              <a:rPr lang="it-IT" sz="3200" dirty="0"/>
              <a:t>Software Design – Fase di progettazione (5)</a:t>
            </a:r>
          </a:p>
        </p:txBody>
      </p:sp>
      <p:pic>
        <p:nvPicPr>
          <p:cNvPr id="2" name="Picture 1">
            <a:extLst>
              <a:ext uri="{FF2B5EF4-FFF2-40B4-BE49-F238E27FC236}">
                <a16:creationId xmlns:a16="http://schemas.microsoft.com/office/drawing/2014/main" id="{02DD2E5F-7ABE-4E05-BAA1-6D8039DFCCBE}"/>
              </a:ext>
            </a:extLst>
          </p:cNvPr>
          <p:cNvPicPr>
            <a:picLocks noChangeAspect="1"/>
          </p:cNvPicPr>
          <p:nvPr/>
        </p:nvPicPr>
        <p:blipFill rotWithShape="1">
          <a:blip r:embed="rId5"/>
          <a:srcRect r="56103"/>
          <a:stretch/>
        </p:blipFill>
        <p:spPr>
          <a:xfrm>
            <a:off x="333556" y="526857"/>
            <a:ext cx="2149473" cy="1710505"/>
          </a:xfrm>
          <a:prstGeom prst="rect">
            <a:avLst/>
          </a:prstGeom>
        </p:spPr>
      </p:pic>
      <p:sp>
        <p:nvSpPr>
          <p:cNvPr id="3" name="Rectangle 2">
            <a:extLst>
              <a:ext uri="{FF2B5EF4-FFF2-40B4-BE49-F238E27FC236}">
                <a16:creationId xmlns:a16="http://schemas.microsoft.com/office/drawing/2014/main" id="{5DD5DC42-2F90-4174-BBAB-084DBCF1A589}"/>
              </a:ext>
            </a:extLst>
          </p:cNvPr>
          <p:cNvSpPr/>
          <p:nvPr/>
        </p:nvSpPr>
        <p:spPr>
          <a:xfrm>
            <a:off x="2556753" y="526857"/>
            <a:ext cx="3771089" cy="2031325"/>
          </a:xfrm>
          <a:prstGeom prst="rect">
            <a:avLst/>
          </a:prstGeom>
        </p:spPr>
        <p:txBody>
          <a:bodyPr wrap="square">
            <a:spAutoFit/>
          </a:bodyPr>
          <a:lstStyle/>
          <a:p>
            <a:r>
              <a:rPr lang="it-IT" sz="1400" dirty="0"/>
              <a:t>Abbiamo un fortissimo legame tra Traveler e Car, quindi per poter riutilizzare Traveler servirà sempre portare anche la classe Car, ma se dovesse venire un cliente che non vuole utilizzare l’auto ma preferisce la bici? Allora la situazione si complicherebbe, ci servirebbe una classe Bike.</a:t>
            </a:r>
          </a:p>
          <a:p>
            <a:r>
              <a:rPr lang="it-IT" sz="1400" dirty="0"/>
              <a:t>Inoltre dovremmo andare ad aggiungerla alla classe Traveler, e modificare startJourney() in modo che faccia la distinzione.</a:t>
            </a:r>
          </a:p>
        </p:txBody>
      </p:sp>
      <p:pic>
        <p:nvPicPr>
          <p:cNvPr id="4" name="Picture 3">
            <a:extLst>
              <a:ext uri="{FF2B5EF4-FFF2-40B4-BE49-F238E27FC236}">
                <a16:creationId xmlns:a16="http://schemas.microsoft.com/office/drawing/2014/main" id="{8CBA6600-4191-4D82-A109-D446D22D7BFF}"/>
              </a:ext>
            </a:extLst>
          </p:cNvPr>
          <p:cNvPicPr>
            <a:picLocks noChangeAspect="1"/>
          </p:cNvPicPr>
          <p:nvPr/>
        </p:nvPicPr>
        <p:blipFill>
          <a:blip r:embed="rId6"/>
          <a:stretch>
            <a:fillRect/>
          </a:stretch>
        </p:blipFill>
        <p:spPr>
          <a:xfrm>
            <a:off x="7023573" y="526857"/>
            <a:ext cx="1585406" cy="764643"/>
          </a:xfrm>
          <a:prstGeom prst="rect">
            <a:avLst/>
          </a:prstGeom>
        </p:spPr>
      </p:pic>
      <p:pic>
        <p:nvPicPr>
          <p:cNvPr id="5" name="Picture 4">
            <a:extLst>
              <a:ext uri="{FF2B5EF4-FFF2-40B4-BE49-F238E27FC236}">
                <a16:creationId xmlns:a16="http://schemas.microsoft.com/office/drawing/2014/main" id="{16BB6204-7EB2-43C5-BCBF-9778AD321E6B}"/>
              </a:ext>
            </a:extLst>
          </p:cNvPr>
          <p:cNvPicPr>
            <a:picLocks noChangeAspect="1"/>
          </p:cNvPicPr>
          <p:nvPr/>
        </p:nvPicPr>
        <p:blipFill>
          <a:blip r:embed="rId7"/>
          <a:stretch>
            <a:fillRect/>
          </a:stretch>
        </p:blipFill>
        <p:spPr>
          <a:xfrm>
            <a:off x="9139563" y="717543"/>
            <a:ext cx="2718881" cy="1949674"/>
          </a:xfrm>
          <a:prstGeom prst="rect">
            <a:avLst/>
          </a:prstGeom>
        </p:spPr>
      </p:pic>
      <p:pic>
        <p:nvPicPr>
          <p:cNvPr id="7" name="Picture 6">
            <a:extLst>
              <a:ext uri="{FF2B5EF4-FFF2-40B4-BE49-F238E27FC236}">
                <a16:creationId xmlns:a16="http://schemas.microsoft.com/office/drawing/2014/main" id="{AEBCC80E-BE62-4D6E-B81D-65D8519CDF6F}"/>
              </a:ext>
            </a:extLst>
          </p:cNvPr>
          <p:cNvPicPr>
            <a:picLocks noChangeAspect="1"/>
          </p:cNvPicPr>
          <p:nvPr/>
        </p:nvPicPr>
        <p:blipFill>
          <a:blip r:embed="rId8"/>
          <a:stretch>
            <a:fillRect/>
          </a:stretch>
        </p:blipFill>
        <p:spPr>
          <a:xfrm>
            <a:off x="6096000" y="1486975"/>
            <a:ext cx="2718881" cy="1180242"/>
          </a:xfrm>
          <a:prstGeom prst="rect">
            <a:avLst/>
          </a:prstGeom>
        </p:spPr>
      </p:pic>
      <p:sp>
        <p:nvSpPr>
          <p:cNvPr id="11" name="Rectangle 10">
            <a:extLst>
              <a:ext uri="{FF2B5EF4-FFF2-40B4-BE49-F238E27FC236}">
                <a16:creationId xmlns:a16="http://schemas.microsoft.com/office/drawing/2014/main" id="{F8CDE18F-D89A-425F-BA27-DDD73C0A20BD}"/>
              </a:ext>
            </a:extLst>
          </p:cNvPr>
          <p:cNvSpPr/>
          <p:nvPr/>
        </p:nvSpPr>
        <p:spPr>
          <a:xfrm>
            <a:off x="231841" y="3090039"/>
            <a:ext cx="9106711" cy="307777"/>
          </a:xfrm>
          <a:prstGeom prst="rect">
            <a:avLst/>
          </a:prstGeom>
        </p:spPr>
        <p:txBody>
          <a:bodyPr wrap="square">
            <a:spAutoFit/>
          </a:bodyPr>
          <a:lstStyle/>
          <a:p>
            <a:r>
              <a:rPr lang="it-IT" sz="1400" dirty="0"/>
              <a:t>Per risolvere questo problema ci sono due soluzioni: creare una Classe astratta o un Interfaccia.</a:t>
            </a:r>
          </a:p>
        </p:txBody>
      </p:sp>
      <p:pic>
        <p:nvPicPr>
          <p:cNvPr id="12" name="Picture 11">
            <a:extLst>
              <a:ext uri="{FF2B5EF4-FFF2-40B4-BE49-F238E27FC236}">
                <a16:creationId xmlns:a16="http://schemas.microsoft.com/office/drawing/2014/main" id="{4C78DC1F-E027-45DF-B945-55B7FF4691D3}"/>
              </a:ext>
            </a:extLst>
          </p:cNvPr>
          <p:cNvPicPr>
            <a:picLocks noChangeAspect="1"/>
          </p:cNvPicPr>
          <p:nvPr/>
        </p:nvPicPr>
        <p:blipFill>
          <a:blip r:embed="rId9"/>
          <a:stretch>
            <a:fillRect/>
          </a:stretch>
        </p:blipFill>
        <p:spPr>
          <a:xfrm>
            <a:off x="3964235" y="3555842"/>
            <a:ext cx="3716392" cy="1815183"/>
          </a:xfrm>
          <a:prstGeom prst="rect">
            <a:avLst/>
          </a:prstGeom>
        </p:spPr>
      </p:pic>
      <p:grpSp>
        <p:nvGrpSpPr>
          <p:cNvPr id="16" name="Group 15">
            <a:extLst>
              <a:ext uri="{FF2B5EF4-FFF2-40B4-BE49-F238E27FC236}">
                <a16:creationId xmlns:a16="http://schemas.microsoft.com/office/drawing/2014/main" id="{F9DD090B-8728-4C83-A97A-2A759270DDC9}"/>
              </a:ext>
            </a:extLst>
          </p:cNvPr>
          <p:cNvGrpSpPr/>
          <p:nvPr/>
        </p:nvGrpSpPr>
        <p:grpSpPr>
          <a:xfrm>
            <a:off x="1194241" y="3397816"/>
            <a:ext cx="2294164" cy="3333534"/>
            <a:chOff x="1291954" y="3506374"/>
            <a:chExt cx="2356575" cy="3888696"/>
          </a:xfrm>
        </p:grpSpPr>
        <p:pic>
          <p:nvPicPr>
            <p:cNvPr id="14" name="Picture 13">
              <a:extLst>
                <a:ext uri="{FF2B5EF4-FFF2-40B4-BE49-F238E27FC236}">
                  <a16:creationId xmlns:a16="http://schemas.microsoft.com/office/drawing/2014/main" id="{5D791EC3-6194-4331-9BE8-E4A64A9C5A03}"/>
                </a:ext>
              </a:extLst>
            </p:cNvPr>
            <p:cNvPicPr>
              <a:picLocks noChangeAspect="1"/>
            </p:cNvPicPr>
            <p:nvPr/>
          </p:nvPicPr>
          <p:blipFill>
            <a:blip r:embed="rId10"/>
            <a:stretch>
              <a:fillRect/>
            </a:stretch>
          </p:blipFill>
          <p:spPr>
            <a:xfrm>
              <a:off x="1291954" y="3506374"/>
              <a:ext cx="2356575" cy="2824769"/>
            </a:xfrm>
            <a:prstGeom prst="rect">
              <a:avLst/>
            </a:prstGeom>
          </p:spPr>
        </p:pic>
        <p:pic>
          <p:nvPicPr>
            <p:cNvPr id="15" name="Picture 14">
              <a:extLst>
                <a:ext uri="{FF2B5EF4-FFF2-40B4-BE49-F238E27FC236}">
                  <a16:creationId xmlns:a16="http://schemas.microsoft.com/office/drawing/2014/main" id="{655F9B76-6CB9-4976-A5FA-FEBE4EFBBF73}"/>
                </a:ext>
              </a:extLst>
            </p:cNvPr>
            <p:cNvPicPr>
              <a:picLocks noChangeAspect="1"/>
            </p:cNvPicPr>
            <p:nvPr/>
          </p:nvPicPr>
          <p:blipFill>
            <a:blip r:embed="rId11"/>
            <a:stretch>
              <a:fillRect/>
            </a:stretch>
          </p:blipFill>
          <p:spPr>
            <a:xfrm>
              <a:off x="1291954" y="6310866"/>
              <a:ext cx="2356575" cy="1084204"/>
            </a:xfrm>
            <a:prstGeom prst="rect">
              <a:avLst/>
            </a:prstGeom>
          </p:spPr>
        </p:pic>
      </p:grpSp>
      <p:grpSp>
        <p:nvGrpSpPr>
          <p:cNvPr id="17" name="Group 16">
            <a:extLst>
              <a:ext uri="{FF2B5EF4-FFF2-40B4-BE49-F238E27FC236}">
                <a16:creationId xmlns:a16="http://schemas.microsoft.com/office/drawing/2014/main" id="{AA7760ED-CF2E-4555-96AF-D7B24635D01B}"/>
              </a:ext>
            </a:extLst>
          </p:cNvPr>
          <p:cNvGrpSpPr/>
          <p:nvPr/>
        </p:nvGrpSpPr>
        <p:grpSpPr>
          <a:xfrm>
            <a:off x="11147899" y="6168958"/>
            <a:ext cx="729574" cy="570689"/>
            <a:chOff x="11147899" y="6168958"/>
            <a:chExt cx="729574" cy="570689"/>
          </a:xfrm>
        </p:grpSpPr>
        <p:sp>
          <p:nvSpPr>
            <p:cNvPr id="19" name="Rectangle 18">
              <a:extLst>
                <a:ext uri="{FF2B5EF4-FFF2-40B4-BE49-F238E27FC236}">
                  <a16:creationId xmlns:a16="http://schemas.microsoft.com/office/drawing/2014/main" id="{A78F47E5-4AB6-401D-B26B-516CAA56AC6F}"/>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Graphic 19" descr="Back RTL">
              <a:hlinkClick r:id="rId12" action="ppaction://hlinksldjump"/>
              <a:extLst>
                <a:ext uri="{FF2B5EF4-FFF2-40B4-BE49-F238E27FC236}">
                  <a16:creationId xmlns:a16="http://schemas.microsoft.com/office/drawing/2014/main" id="{F6D6707C-F120-41D6-9EB9-2AC710E2D10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755700279"/>
      </p:ext>
    </p:extLst>
  </p:cSld>
  <p:clrMapOvr>
    <a:masterClrMapping/>
  </p:clrMapOvr>
  <p:transition>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8" name="Group 7">
            <a:extLst>
              <a:ext uri="{FF2B5EF4-FFF2-40B4-BE49-F238E27FC236}">
                <a16:creationId xmlns:a16="http://schemas.microsoft.com/office/drawing/2014/main" id="{90DBCDA1-5729-40DD-98A1-20D48DFA0DAE}"/>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A96726FB-4342-452A-9351-4F37AEE93FEB}"/>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B1BB468B-54EA-4E70-935C-AFAA63FCC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2616740" y="-14725"/>
            <a:ext cx="7422205" cy="432547"/>
          </a:xfrm>
        </p:spPr>
        <p:txBody>
          <a:bodyPr>
            <a:normAutofit fontScale="90000"/>
          </a:bodyPr>
          <a:lstStyle/>
          <a:p>
            <a:r>
              <a:rPr lang="it-IT" sz="3200" dirty="0"/>
              <a:t>Software Design – Fase di progettazione (6)</a:t>
            </a:r>
          </a:p>
        </p:txBody>
      </p:sp>
      <p:sp>
        <p:nvSpPr>
          <p:cNvPr id="6" name="Rectangle 5">
            <a:extLst>
              <a:ext uri="{FF2B5EF4-FFF2-40B4-BE49-F238E27FC236}">
                <a16:creationId xmlns:a16="http://schemas.microsoft.com/office/drawing/2014/main" id="{2674342D-9754-44C0-9B4B-0599635A9307}"/>
              </a:ext>
            </a:extLst>
          </p:cNvPr>
          <p:cNvSpPr/>
          <p:nvPr/>
        </p:nvSpPr>
        <p:spPr>
          <a:xfrm>
            <a:off x="885175" y="417822"/>
            <a:ext cx="1476686" cy="307777"/>
          </a:xfrm>
          <a:prstGeom prst="rect">
            <a:avLst/>
          </a:prstGeom>
        </p:spPr>
        <p:txBody>
          <a:bodyPr wrap="none">
            <a:spAutoFit/>
          </a:bodyPr>
          <a:lstStyle/>
          <a:p>
            <a:r>
              <a:rPr lang="it-IT" sz="1400" dirty="0"/>
              <a:t>Esempio Paperboy</a:t>
            </a:r>
          </a:p>
        </p:txBody>
      </p:sp>
      <p:pic>
        <p:nvPicPr>
          <p:cNvPr id="17" name="Picture 16">
            <a:extLst>
              <a:ext uri="{FF2B5EF4-FFF2-40B4-BE49-F238E27FC236}">
                <a16:creationId xmlns:a16="http://schemas.microsoft.com/office/drawing/2014/main" id="{4089C816-AE24-4D85-B651-254786F11F5E}"/>
              </a:ext>
            </a:extLst>
          </p:cNvPr>
          <p:cNvPicPr>
            <a:picLocks noChangeAspect="1"/>
          </p:cNvPicPr>
          <p:nvPr/>
        </p:nvPicPr>
        <p:blipFill>
          <a:blip r:embed="rId5"/>
          <a:stretch>
            <a:fillRect/>
          </a:stretch>
        </p:blipFill>
        <p:spPr>
          <a:xfrm>
            <a:off x="1016844" y="850369"/>
            <a:ext cx="4090177" cy="2668543"/>
          </a:xfrm>
          <a:prstGeom prst="rect">
            <a:avLst/>
          </a:prstGeom>
        </p:spPr>
      </p:pic>
      <p:pic>
        <p:nvPicPr>
          <p:cNvPr id="19" name="Picture 18">
            <a:extLst>
              <a:ext uri="{FF2B5EF4-FFF2-40B4-BE49-F238E27FC236}">
                <a16:creationId xmlns:a16="http://schemas.microsoft.com/office/drawing/2014/main" id="{D2659252-FE90-44DB-8D13-5D1BC8FF2F30}"/>
              </a:ext>
            </a:extLst>
          </p:cNvPr>
          <p:cNvPicPr>
            <a:picLocks noChangeAspect="1"/>
          </p:cNvPicPr>
          <p:nvPr/>
        </p:nvPicPr>
        <p:blipFill>
          <a:blip r:embed="rId6"/>
          <a:stretch>
            <a:fillRect/>
          </a:stretch>
        </p:blipFill>
        <p:spPr>
          <a:xfrm>
            <a:off x="7177492" y="850369"/>
            <a:ext cx="3362325" cy="1533525"/>
          </a:xfrm>
          <a:prstGeom prst="rect">
            <a:avLst/>
          </a:prstGeom>
        </p:spPr>
      </p:pic>
      <p:sp>
        <p:nvSpPr>
          <p:cNvPr id="20" name="Rectangle 19">
            <a:extLst>
              <a:ext uri="{FF2B5EF4-FFF2-40B4-BE49-F238E27FC236}">
                <a16:creationId xmlns:a16="http://schemas.microsoft.com/office/drawing/2014/main" id="{6288C087-3F9A-4734-9649-0956098A7070}"/>
              </a:ext>
            </a:extLst>
          </p:cNvPr>
          <p:cNvSpPr/>
          <p:nvPr/>
        </p:nvSpPr>
        <p:spPr>
          <a:xfrm>
            <a:off x="7253550" y="527199"/>
            <a:ext cx="3530134" cy="307777"/>
          </a:xfrm>
          <a:prstGeom prst="rect">
            <a:avLst/>
          </a:prstGeom>
        </p:spPr>
        <p:txBody>
          <a:bodyPr wrap="none">
            <a:spAutoFit/>
          </a:bodyPr>
          <a:lstStyle/>
          <a:p>
            <a:r>
              <a:rPr lang="it-IT" sz="1400" dirty="0"/>
              <a:t>Nella classe Paperboy abbiamo questo metodo: </a:t>
            </a:r>
          </a:p>
        </p:txBody>
      </p:sp>
      <p:sp>
        <p:nvSpPr>
          <p:cNvPr id="21" name="Rectangle 20">
            <a:extLst>
              <a:ext uri="{FF2B5EF4-FFF2-40B4-BE49-F238E27FC236}">
                <a16:creationId xmlns:a16="http://schemas.microsoft.com/office/drawing/2014/main" id="{04023255-5742-49B4-B846-AA5955B9FBE0}"/>
              </a:ext>
            </a:extLst>
          </p:cNvPr>
          <p:cNvSpPr/>
          <p:nvPr/>
        </p:nvSpPr>
        <p:spPr>
          <a:xfrm>
            <a:off x="642026" y="3485992"/>
            <a:ext cx="11303539" cy="1169551"/>
          </a:xfrm>
          <a:prstGeom prst="rect">
            <a:avLst/>
          </a:prstGeom>
        </p:spPr>
        <p:txBody>
          <a:bodyPr wrap="square">
            <a:spAutoFit/>
          </a:bodyPr>
          <a:lstStyle/>
          <a:p>
            <a:r>
              <a:rPr lang="it-IT" sz="1400" dirty="0"/>
              <a:t>Traduciamo un po’ questo codice in una situazione reale: abbiamo che quando il Paperboy richiede un pagamento il cliente gli da il portafogli e gli lascia prendere 2 dollari, oltre il problema della vita vera, abbiamo che Wallet può contenere anche su informazioni come carte di credito ecc... Il paperboy è esposto a più informazioni di quante ne abbia bisogno. Inoltre il Paperboy adesso sa che il cliente ha un oggetto al suo interno di tipo Wallet e può manipolarlo liberamente, questo causa un forte accoppiamento perché una modifica a qualsiasi delle tre classi influenza le altre due.</a:t>
            </a:r>
          </a:p>
          <a:p>
            <a:r>
              <a:rPr lang="it-IT" sz="1400" dirty="0"/>
              <a:t>Ma i problemi precedenti non sono unici, se wallet fosse null? In quel caso si verificherebbe anche un eccezione.</a:t>
            </a:r>
          </a:p>
        </p:txBody>
      </p:sp>
      <p:pic>
        <p:nvPicPr>
          <p:cNvPr id="22" name="Picture 21">
            <a:extLst>
              <a:ext uri="{FF2B5EF4-FFF2-40B4-BE49-F238E27FC236}">
                <a16:creationId xmlns:a16="http://schemas.microsoft.com/office/drawing/2014/main" id="{B2D6E777-1BCC-4015-811F-BFFA8A62F4C0}"/>
              </a:ext>
            </a:extLst>
          </p:cNvPr>
          <p:cNvPicPr>
            <a:picLocks noChangeAspect="1"/>
          </p:cNvPicPr>
          <p:nvPr/>
        </p:nvPicPr>
        <p:blipFill>
          <a:blip r:embed="rId7"/>
          <a:stretch>
            <a:fillRect/>
          </a:stretch>
        </p:blipFill>
        <p:spPr>
          <a:xfrm>
            <a:off x="4281289" y="4706766"/>
            <a:ext cx="3629421" cy="2151234"/>
          </a:xfrm>
          <a:prstGeom prst="rect">
            <a:avLst/>
          </a:prstGeom>
        </p:spPr>
      </p:pic>
      <p:grpSp>
        <p:nvGrpSpPr>
          <p:cNvPr id="23" name="Group 22">
            <a:extLst>
              <a:ext uri="{FF2B5EF4-FFF2-40B4-BE49-F238E27FC236}">
                <a16:creationId xmlns:a16="http://schemas.microsoft.com/office/drawing/2014/main" id="{7897AC8E-A55C-4BDD-B519-2DE861EA96D9}"/>
              </a:ext>
            </a:extLst>
          </p:cNvPr>
          <p:cNvGrpSpPr/>
          <p:nvPr/>
        </p:nvGrpSpPr>
        <p:grpSpPr>
          <a:xfrm>
            <a:off x="11147899" y="6168958"/>
            <a:ext cx="729574" cy="570689"/>
            <a:chOff x="11147899" y="6168958"/>
            <a:chExt cx="729574" cy="570689"/>
          </a:xfrm>
        </p:grpSpPr>
        <p:sp>
          <p:nvSpPr>
            <p:cNvPr id="24" name="Rectangle 23">
              <a:extLst>
                <a:ext uri="{FF2B5EF4-FFF2-40B4-BE49-F238E27FC236}">
                  <a16:creationId xmlns:a16="http://schemas.microsoft.com/office/drawing/2014/main" id="{0A1CB61F-D62E-4FD7-87FE-EF3B26D10FE2}"/>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Graphic 24" descr="Back RTL">
              <a:hlinkClick r:id="rId8" action="ppaction://hlinksldjump"/>
              <a:extLst>
                <a:ext uri="{FF2B5EF4-FFF2-40B4-BE49-F238E27FC236}">
                  <a16:creationId xmlns:a16="http://schemas.microsoft.com/office/drawing/2014/main" id="{F42B2700-DC14-4871-B05D-41AB58E403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4274510112"/>
      </p:ext>
    </p:extLst>
  </p:cSld>
  <p:clrMapOvr>
    <a:masterClrMapping/>
  </p:clrMapOvr>
  <p:transition>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8" name="Group 7">
            <a:extLst>
              <a:ext uri="{FF2B5EF4-FFF2-40B4-BE49-F238E27FC236}">
                <a16:creationId xmlns:a16="http://schemas.microsoft.com/office/drawing/2014/main" id="{90DBCDA1-5729-40DD-98A1-20D48DFA0DAE}"/>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A96726FB-4342-452A-9351-4F37AEE93FEB}"/>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B1BB468B-54EA-4E70-935C-AFAA63FCC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2616740" y="-14725"/>
            <a:ext cx="7422205" cy="432547"/>
          </a:xfrm>
        </p:spPr>
        <p:txBody>
          <a:bodyPr>
            <a:normAutofit fontScale="90000"/>
          </a:bodyPr>
          <a:lstStyle/>
          <a:p>
            <a:r>
              <a:rPr lang="it-IT" sz="3200" dirty="0"/>
              <a:t>Software Design – Fase di progettazione (7)</a:t>
            </a:r>
          </a:p>
        </p:txBody>
      </p:sp>
      <p:sp>
        <p:nvSpPr>
          <p:cNvPr id="2" name="Rectangle 1">
            <a:extLst>
              <a:ext uri="{FF2B5EF4-FFF2-40B4-BE49-F238E27FC236}">
                <a16:creationId xmlns:a16="http://schemas.microsoft.com/office/drawing/2014/main" id="{D244CEEB-812D-4D7A-8192-C620CCF4879F}"/>
              </a:ext>
            </a:extLst>
          </p:cNvPr>
          <p:cNvSpPr/>
          <p:nvPr/>
        </p:nvSpPr>
        <p:spPr>
          <a:xfrm>
            <a:off x="1014919" y="295327"/>
            <a:ext cx="10424808" cy="523220"/>
          </a:xfrm>
          <a:prstGeom prst="rect">
            <a:avLst/>
          </a:prstGeom>
        </p:spPr>
        <p:txBody>
          <a:bodyPr wrap="square">
            <a:spAutoFit/>
          </a:bodyPr>
          <a:lstStyle/>
          <a:p>
            <a:r>
              <a:rPr lang="it-IT" sz="1400" dirty="0"/>
              <a:t>La soluzione di questo problema è quella di delegare Customer come responsabile del suo wallet, questo garantirà anche information hiding. Si veda la nuova classe Customer:</a:t>
            </a:r>
          </a:p>
        </p:txBody>
      </p:sp>
      <p:grpSp>
        <p:nvGrpSpPr>
          <p:cNvPr id="5" name="Group 4">
            <a:extLst>
              <a:ext uri="{FF2B5EF4-FFF2-40B4-BE49-F238E27FC236}">
                <a16:creationId xmlns:a16="http://schemas.microsoft.com/office/drawing/2014/main" id="{DDE1519F-29EF-4C0E-B4EA-47D421A847BE}"/>
              </a:ext>
            </a:extLst>
          </p:cNvPr>
          <p:cNvGrpSpPr/>
          <p:nvPr/>
        </p:nvGrpSpPr>
        <p:grpSpPr>
          <a:xfrm>
            <a:off x="1014919" y="892412"/>
            <a:ext cx="4422843" cy="1996704"/>
            <a:chOff x="1014919" y="892411"/>
            <a:chExt cx="4743450" cy="2285341"/>
          </a:xfrm>
        </p:grpSpPr>
        <p:pic>
          <p:nvPicPr>
            <p:cNvPr id="3" name="Picture 2">
              <a:extLst>
                <a:ext uri="{FF2B5EF4-FFF2-40B4-BE49-F238E27FC236}">
                  <a16:creationId xmlns:a16="http://schemas.microsoft.com/office/drawing/2014/main" id="{D2CE2F14-8736-4BB0-A938-393DAB572712}"/>
                </a:ext>
              </a:extLst>
            </p:cNvPr>
            <p:cNvPicPr>
              <a:picLocks noChangeAspect="1"/>
            </p:cNvPicPr>
            <p:nvPr/>
          </p:nvPicPr>
          <p:blipFill>
            <a:blip r:embed="rId5"/>
            <a:stretch>
              <a:fillRect/>
            </a:stretch>
          </p:blipFill>
          <p:spPr>
            <a:xfrm>
              <a:off x="1014919" y="892411"/>
              <a:ext cx="2981325" cy="676275"/>
            </a:xfrm>
            <a:prstGeom prst="rect">
              <a:avLst/>
            </a:prstGeom>
          </p:spPr>
        </p:pic>
        <p:pic>
          <p:nvPicPr>
            <p:cNvPr id="4" name="Picture 3">
              <a:extLst>
                <a:ext uri="{FF2B5EF4-FFF2-40B4-BE49-F238E27FC236}">
                  <a16:creationId xmlns:a16="http://schemas.microsoft.com/office/drawing/2014/main" id="{D39F3007-EABF-4542-BB3B-065455C35C68}"/>
                </a:ext>
              </a:extLst>
            </p:cNvPr>
            <p:cNvPicPr>
              <a:picLocks noChangeAspect="1"/>
            </p:cNvPicPr>
            <p:nvPr/>
          </p:nvPicPr>
          <p:blipFill rotWithShape="1">
            <a:blip r:embed="rId6"/>
            <a:srcRect t="8413"/>
            <a:stretch/>
          </p:blipFill>
          <p:spPr>
            <a:xfrm>
              <a:off x="1014919" y="1467919"/>
              <a:ext cx="4743450" cy="1709833"/>
            </a:xfrm>
            <a:prstGeom prst="rect">
              <a:avLst/>
            </a:prstGeom>
          </p:spPr>
        </p:pic>
      </p:grpSp>
      <p:pic>
        <p:nvPicPr>
          <p:cNvPr id="7" name="Picture 6">
            <a:extLst>
              <a:ext uri="{FF2B5EF4-FFF2-40B4-BE49-F238E27FC236}">
                <a16:creationId xmlns:a16="http://schemas.microsoft.com/office/drawing/2014/main" id="{D981B299-8873-4818-BA25-8501A046487F}"/>
              </a:ext>
            </a:extLst>
          </p:cNvPr>
          <p:cNvPicPr>
            <a:picLocks noChangeAspect="1"/>
          </p:cNvPicPr>
          <p:nvPr/>
        </p:nvPicPr>
        <p:blipFill>
          <a:blip r:embed="rId7"/>
          <a:stretch>
            <a:fillRect/>
          </a:stretch>
        </p:blipFill>
        <p:spPr>
          <a:xfrm>
            <a:off x="7801583" y="979362"/>
            <a:ext cx="3375498" cy="1467216"/>
          </a:xfrm>
          <a:prstGeom prst="rect">
            <a:avLst/>
          </a:prstGeom>
        </p:spPr>
      </p:pic>
      <p:pic>
        <p:nvPicPr>
          <p:cNvPr id="11" name="Picture 10">
            <a:extLst>
              <a:ext uri="{FF2B5EF4-FFF2-40B4-BE49-F238E27FC236}">
                <a16:creationId xmlns:a16="http://schemas.microsoft.com/office/drawing/2014/main" id="{F288ACBC-F675-44D2-A21A-295BCE111B25}"/>
              </a:ext>
            </a:extLst>
          </p:cNvPr>
          <p:cNvPicPr>
            <a:picLocks noChangeAspect="1"/>
          </p:cNvPicPr>
          <p:nvPr/>
        </p:nvPicPr>
        <p:blipFill>
          <a:blip r:embed="rId8"/>
          <a:stretch>
            <a:fillRect/>
          </a:stretch>
        </p:blipFill>
        <p:spPr>
          <a:xfrm>
            <a:off x="4435002" y="4263498"/>
            <a:ext cx="4290709" cy="2481460"/>
          </a:xfrm>
          <a:prstGeom prst="rect">
            <a:avLst/>
          </a:prstGeom>
        </p:spPr>
      </p:pic>
      <p:sp>
        <p:nvSpPr>
          <p:cNvPr id="12" name="Rectangle 11">
            <a:extLst>
              <a:ext uri="{FF2B5EF4-FFF2-40B4-BE49-F238E27FC236}">
                <a16:creationId xmlns:a16="http://schemas.microsoft.com/office/drawing/2014/main" id="{3E6EC65D-6D06-466A-B657-14E8E6AB75D9}"/>
              </a:ext>
            </a:extLst>
          </p:cNvPr>
          <p:cNvSpPr/>
          <p:nvPr/>
        </p:nvSpPr>
        <p:spPr>
          <a:xfrm>
            <a:off x="885175" y="2991531"/>
            <a:ext cx="11177081" cy="1169551"/>
          </a:xfrm>
          <a:prstGeom prst="rect">
            <a:avLst/>
          </a:prstGeom>
        </p:spPr>
        <p:txBody>
          <a:bodyPr wrap="square">
            <a:spAutoFit/>
          </a:bodyPr>
          <a:lstStyle/>
          <a:p>
            <a:r>
              <a:rPr lang="it-IT" sz="1400" dirty="0"/>
              <a:t>Questa è la soluzione migliore, ma perché? Prima di tutto modella in modo migliore il mondo, rappresenta quello che accadrebbe in una situazione realistica e lo rende già migliore. Inoltre adesso è stata rimossa la dipendenza di Wallet da Paperboy, sarà possibile modificarlo avendo impatti solo sul Customer, rendendo il codice più manutenibile. Questa soluzione però sembra portare anche lo svantaggio di rendere più complessa la classe di Customer, ma si noti che adesso la classe Paperboy è più semplice. Inoltre i controlli messi su Customer hanno più senso di stare lì, è il Customer responsabile di controllare se Wallet sia null e di modificarlo, non del paperboy.</a:t>
            </a:r>
          </a:p>
        </p:txBody>
      </p:sp>
      <p:grpSp>
        <p:nvGrpSpPr>
          <p:cNvPr id="26" name="Group 25">
            <a:extLst>
              <a:ext uri="{FF2B5EF4-FFF2-40B4-BE49-F238E27FC236}">
                <a16:creationId xmlns:a16="http://schemas.microsoft.com/office/drawing/2014/main" id="{132B9700-B604-4260-9075-BB3E1352C3A5}"/>
              </a:ext>
            </a:extLst>
          </p:cNvPr>
          <p:cNvGrpSpPr/>
          <p:nvPr/>
        </p:nvGrpSpPr>
        <p:grpSpPr>
          <a:xfrm>
            <a:off x="11147899" y="6168958"/>
            <a:ext cx="729574" cy="570689"/>
            <a:chOff x="11147899" y="6168958"/>
            <a:chExt cx="729574" cy="570689"/>
          </a:xfrm>
        </p:grpSpPr>
        <p:sp>
          <p:nvSpPr>
            <p:cNvPr id="27" name="Rectangle 26">
              <a:extLst>
                <a:ext uri="{FF2B5EF4-FFF2-40B4-BE49-F238E27FC236}">
                  <a16:creationId xmlns:a16="http://schemas.microsoft.com/office/drawing/2014/main" id="{E05C3807-E2B1-42C6-9754-EEB141CF8375}"/>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Graphic 27" descr="Back RTL">
              <a:hlinkClick r:id="rId9" action="ppaction://hlinksldjump"/>
              <a:extLst>
                <a:ext uri="{FF2B5EF4-FFF2-40B4-BE49-F238E27FC236}">
                  <a16:creationId xmlns:a16="http://schemas.microsoft.com/office/drawing/2014/main" id="{B05704A8-F51B-431F-8D39-0401C96162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54004263"/>
      </p:ext>
    </p:extLst>
  </p:cSld>
  <p:clrMapOvr>
    <a:masterClrMapping/>
  </p:clrMapOvr>
  <p:transition>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8" name="Group 7">
            <a:extLst>
              <a:ext uri="{FF2B5EF4-FFF2-40B4-BE49-F238E27FC236}">
                <a16:creationId xmlns:a16="http://schemas.microsoft.com/office/drawing/2014/main" id="{90DBCDA1-5729-40DD-98A1-20D48DFA0DAE}"/>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A96726FB-4342-452A-9351-4F37AEE93FEB}"/>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B1BB468B-54EA-4E70-935C-AFAA63FCC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2616740" y="-14725"/>
            <a:ext cx="7422205" cy="432547"/>
          </a:xfrm>
        </p:spPr>
        <p:txBody>
          <a:bodyPr>
            <a:normAutofit fontScale="90000"/>
          </a:bodyPr>
          <a:lstStyle/>
          <a:p>
            <a:r>
              <a:rPr lang="it-IT" sz="3200" dirty="0"/>
              <a:t>Software Design – Fase di progettazione (8)</a:t>
            </a:r>
          </a:p>
        </p:txBody>
      </p:sp>
      <p:sp>
        <p:nvSpPr>
          <p:cNvPr id="6" name="Rectangle 5">
            <a:extLst>
              <a:ext uri="{FF2B5EF4-FFF2-40B4-BE49-F238E27FC236}">
                <a16:creationId xmlns:a16="http://schemas.microsoft.com/office/drawing/2014/main" id="{9B4E5ACF-30DA-4109-96EF-0A3D09507F78}"/>
              </a:ext>
            </a:extLst>
          </p:cNvPr>
          <p:cNvSpPr/>
          <p:nvPr/>
        </p:nvSpPr>
        <p:spPr>
          <a:xfrm>
            <a:off x="1048345" y="417822"/>
            <a:ext cx="1768433" cy="369332"/>
          </a:xfrm>
          <a:prstGeom prst="rect">
            <a:avLst/>
          </a:prstGeom>
        </p:spPr>
        <p:txBody>
          <a:bodyPr wrap="none">
            <a:spAutoFit/>
          </a:bodyPr>
          <a:lstStyle/>
          <a:p>
            <a:r>
              <a:rPr lang="it-IT" dirty="0"/>
              <a:t>Legge di Demetra</a:t>
            </a:r>
          </a:p>
        </p:txBody>
      </p:sp>
      <p:sp>
        <p:nvSpPr>
          <p:cNvPr id="14" name="Rectangle 13">
            <a:extLst>
              <a:ext uri="{FF2B5EF4-FFF2-40B4-BE49-F238E27FC236}">
                <a16:creationId xmlns:a16="http://schemas.microsoft.com/office/drawing/2014/main" id="{989592CA-6E25-406F-9D8E-E5A398A7A9DB}"/>
              </a:ext>
            </a:extLst>
          </p:cNvPr>
          <p:cNvSpPr/>
          <p:nvPr/>
        </p:nvSpPr>
        <p:spPr>
          <a:xfrm>
            <a:off x="1048345" y="764277"/>
            <a:ext cx="10615119" cy="3323987"/>
          </a:xfrm>
          <a:prstGeom prst="rect">
            <a:avLst/>
          </a:prstGeom>
        </p:spPr>
        <p:txBody>
          <a:bodyPr wrap="square">
            <a:spAutoFit/>
          </a:bodyPr>
          <a:lstStyle/>
          <a:p>
            <a:r>
              <a:rPr lang="it-IT" sz="1400" dirty="0"/>
              <a:t>È una linea guida per avere basso accoppiamento. Questa è nata durante un progetto con lo scopo</a:t>
            </a:r>
          </a:p>
          <a:p>
            <a:r>
              <a:rPr lang="it-IT" sz="1400" dirty="0"/>
              <a:t>di massimizzare l’information hiding, per fare ciò si deve mirare ad evitare catene del tipo:</a:t>
            </a:r>
          </a:p>
          <a:p>
            <a:r>
              <a:rPr lang="it-IT" sz="1400" strike="sngStrike" dirty="0"/>
              <a:t>foo.getA().getB().getC(). ...;</a:t>
            </a:r>
          </a:p>
          <a:p>
            <a:r>
              <a:rPr lang="it-IT" sz="1400" dirty="0"/>
              <a:t>Il problema nasce dal fatto che sappiamo che dentro foo c’è A, dentro A c’è B e così via, ovvero tutto è legato</a:t>
            </a:r>
          </a:p>
          <a:p>
            <a:r>
              <a:rPr lang="it-IT" sz="1400" dirty="0"/>
              <a:t>all’implementazione interna di foo. Un metodo dovrebbe interagire solo con:</a:t>
            </a:r>
          </a:p>
          <a:p>
            <a:r>
              <a:rPr lang="it-IT" sz="1400" dirty="0"/>
              <a:t>1. Tutto quello contenuto nella classe (this)</a:t>
            </a:r>
          </a:p>
          <a:p>
            <a:r>
              <a:rPr lang="it-IT" sz="1400" dirty="0"/>
              <a:t>2. Una variabile di istanza (attributi) di this</a:t>
            </a:r>
          </a:p>
          <a:p>
            <a:r>
              <a:rPr lang="it-IT" sz="1400" dirty="0"/>
              <a:t>3. Un parametro del metodo</a:t>
            </a:r>
          </a:p>
          <a:p>
            <a:r>
              <a:rPr lang="it-IT" sz="1400" dirty="0"/>
              <a:t>4. Un oggetto creato internamente nel metodo</a:t>
            </a:r>
          </a:p>
          <a:p>
            <a:r>
              <a:rPr lang="it-IT" sz="1400" dirty="0"/>
              <a:t>Quello che si deve evitare è di entrare a come siano progettate le classi al loro interno. Segue un esempio di violazione di questa legge e della sua risoluzione:</a:t>
            </a:r>
          </a:p>
          <a:p>
            <a:endParaRPr lang="it-IT" sz="1400" dirty="0"/>
          </a:p>
          <a:p>
            <a:endParaRPr lang="it-IT" sz="1400" dirty="0"/>
          </a:p>
          <a:p>
            <a:r>
              <a:rPr lang="it-IT" sz="1400" dirty="0"/>
              <a:t>Talvolta è utile violarla quando i sistemi necessitano di massime prestazioni o </a:t>
            </a:r>
          </a:p>
          <a:p>
            <a:r>
              <a:rPr lang="it-IT" sz="1400" dirty="0"/>
              <a:t>come nel caso di java sdk</a:t>
            </a:r>
          </a:p>
        </p:txBody>
      </p:sp>
      <p:pic>
        <p:nvPicPr>
          <p:cNvPr id="15" name="Picture 14">
            <a:extLst>
              <a:ext uri="{FF2B5EF4-FFF2-40B4-BE49-F238E27FC236}">
                <a16:creationId xmlns:a16="http://schemas.microsoft.com/office/drawing/2014/main" id="{A9154133-FF4F-488F-A252-11A49BDB4790}"/>
              </a:ext>
            </a:extLst>
          </p:cNvPr>
          <p:cNvPicPr>
            <a:picLocks noChangeAspect="1"/>
          </p:cNvPicPr>
          <p:nvPr/>
        </p:nvPicPr>
        <p:blipFill>
          <a:blip r:embed="rId5"/>
          <a:stretch>
            <a:fillRect/>
          </a:stretch>
        </p:blipFill>
        <p:spPr>
          <a:xfrm>
            <a:off x="7254592" y="3011046"/>
            <a:ext cx="4177524" cy="2603286"/>
          </a:xfrm>
          <a:prstGeom prst="rect">
            <a:avLst/>
          </a:prstGeom>
        </p:spPr>
      </p:pic>
      <p:grpSp>
        <p:nvGrpSpPr>
          <p:cNvPr id="17" name="Group 16">
            <a:extLst>
              <a:ext uri="{FF2B5EF4-FFF2-40B4-BE49-F238E27FC236}">
                <a16:creationId xmlns:a16="http://schemas.microsoft.com/office/drawing/2014/main" id="{3EB5AFCC-0406-443A-B06A-F13C47E2CEBF}"/>
              </a:ext>
            </a:extLst>
          </p:cNvPr>
          <p:cNvGrpSpPr/>
          <p:nvPr/>
        </p:nvGrpSpPr>
        <p:grpSpPr>
          <a:xfrm>
            <a:off x="11147899" y="6168958"/>
            <a:ext cx="729574" cy="570689"/>
            <a:chOff x="11147899" y="6168958"/>
            <a:chExt cx="729574" cy="570689"/>
          </a:xfrm>
        </p:grpSpPr>
        <p:sp>
          <p:nvSpPr>
            <p:cNvPr id="19" name="Rectangle 18">
              <a:extLst>
                <a:ext uri="{FF2B5EF4-FFF2-40B4-BE49-F238E27FC236}">
                  <a16:creationId xmlns:a16="http://schemas.microsoft.com/office/drawing/2014/main" id="{F868FF50-4B67-4BB6-A0C6-973CB48E043A}"/>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Graphic 19" descr="Back RTL">
              <a:hlinkClick r:id="rId6" action="ppaction://hlinksldjump"/>
              <a:extLst>
                <a:ext uri="{FF2B5EF4-FFF2-40B4-BE49-F238E27FC236}">
                  <a16:creationId xmlns:a16="http://schemas.microsoft.com/office/drawing/2014/main" id="{75119A4B-E1C7-4D3B-881E-7D2A563B14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672061483"/>
      </p:ext>
    </p:extLst>
  </p:cSld>
  <p:clrMapOvr>
    <a:masterClrMapping/>
  </p:clrMapOvr>
  <p:transition>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grpSp>
        <p:nvGrpSpPr>
          <p:cNvPr id="8" name="Group 7">
            <a:extLst>
              <a:ext uri="{FF2B5EF4-FFF2-40B4-BE49-F238E27FC236}">
                <a16:creationId xmlns:a16="http://schemas.microsoft.com/office/drawing/2014/main" id="{90DBCDA1-5729-40DD-98A1-20D48DFA0DAE}"/>
              </a:ext>
            </a:extLst>
          </p:cNvPr>
          <p:cNvGrpSpPr/>
          <p:nvPr/>
        </p:nvGrpSpPr>
        <p:grpSpPr>
          <a:xfrm>
            <a:off x="155601" y="6168958"/>
            <a:ext cx="729574" cy="576000"/>
            <a:chOff x="155601" y="6168958"/>
            <a:chExt cx="729574" cy="576000"/>
          </a:xfrm>
        </p:grpSpPr>
        <p:sp>
          <p:nvSpPr>
            <p:cNvPr id="9" name="Rectangle 8">
              <a:extLst>
                <a:ext uri="{FF2B5EF4-FFF2-40B4-BE49-F238E27FC236}">
                  <a16:creationId xmlns:a16="http://schemas.microsoft.com/office/drawing/2014/main" id="{A96726FB-4342-452A-9351-4F37AEE93FEB}"/>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a:hlinkClick r:id="" action="ppaction://hlinkshowjump?jump=lastslideviewed"/>
              <a:extLst>
                <a:ext uri="{FF2B5EF4-FFF2-40B4-BE49-F238E27FC236}">
                  <a16:creationId xmlns:a16="http://schemas.microsoft.com/office/drawing/2014/main" id="{B1BB468B-54EA-4E70-935C-AFAA63FCC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2616740" y="-14725"/>
            <a:ext cx="7422205" cy="432547"/>
          </a:xfrm>
        </p:spPr>
        <p:txBody>
          <a:bodyPr>
            <a:normAutofit fontScale="90000"/>
          </a:bodyPr>
          <a:lstStyle/>
          <a:p>
            <a:r>
              <a:rPr lang="it-IT" sz="3200" dirty="0"/>
              <a:t>Software Design – Fase di progettazione (9)</a:t>
            </a:r>
          </a:p>
        </p:txBody>
      </p:sp>
      <p:sp>
        <p:nvSpPr>
          <p:cNvPr id="6" name="Rectangle 5">
            <a:extLst>
              <a:ext uri="{FF2B5EF4-FFF2-40B4-BE49-F238E27FC236}">
                <a16:creationId xmlns:a16="http://schemas.microsoft.com/office/drawing/2014/main" id="{9B4E5ACF-30DA-4109-96EF-0A3D09507F78}"/>
              </a:ext>
            </a:extLst>
          </p:cNvPr>
          <p:cNvSpPr/>
          <p:nvPr/>
        </p:nvSpPr>
        <p:spPr>
          <a:xfrm>
            <a:off x="1048345" y="417822"/>
            <a:ext cx="3922869" cy="369332"/>
          </a:xfrm>
          <a:prstGeom prst="rect">
            <a:avLst/>
          </a:prstGeom>
        </p:spPr>
        <p:txBody>
          <a:bodyPr wrap="none">
            <a:spAutoFit/>
          </a:bodyPr>
          <a:lstStyle/>
          <a:p>
            <a:r>
              <a:rPr lang="it-IT" dirty="0"/>
              <a:t>Responsability driven design e CRC Card</a:t>
            </a:r>
          </a:p>
        </p:txBody>
      </p:sp>
      <p:sp>
        <p:nvSpPr>
          <p:cNvPr id="14" name="Rectangle 13">
            <a:extLst>
              <a:ext uri="{FF2B5EF4-FFF2-40B4-BE49-F238E27FC236}">
                <a16:creationId xmlns:a16="http://schemas.microsoft.com/office/drawing/2014/main" id="{989592CA-6E25-406F-9D8E-E5A398A7A9DB}"/>
              </a:ext>
            </a:extLst>
          </p:cNvPr>
          <p:cNvSpPr/>
          <p:nvPr/>
        </p:nvSpPr>
        <p:spPr>
          <a:xfrm>
            <a:off x="1048345" y="764277"/>
            <a:ext cx="10615119" cy="1815882"/>
          </a:xfrm>
          <a:prstGeom prst="rect">
            <a:avLst/>
          </a:prstGeom>
        </p:spPr>
        <p:txBody>
          <a:bodyPr wrap="square">
            <a:spAutoFit/>
          </a:bodyPr>
          <a:lstStyle/>
          <a:p>
            <a:r>
              <a:rPr lang="it-IT" sz="1400" dirty="0"/>
              <a:t>Si dovrebbe sempre prima ragionare sulle responsabilità di una classe e poi implementarla. La regola di base è di pensare alla progettazione in termini di classi che hanno responsabilità e collaborazioni, questi devono essere mirati e precisi per ottenere un alta coesione ed un basso</a:t>
            </a:r>
          </a:p>
          <a:p>
            <a:r>
              <a:rPr lang="it-IT" sz="1400" dirty="0"/>
              <a:t>accoppiamento. Per facilitare l’utilizzo di questo metodo di progettazione vengono utilizzate le CRC Cards.</a:t>
            </a:r>
          </a:p>
          <a:p>
            <a:r>
              <a:rPr lang="it-IT" sz="1400" dirty="0"/>
              <a:t>Sono delle schede inventate da due pionieri dell’ingegneria del software, sono schede che vanno associate ad ogni classe e l’acronimo sta per Class Responsability Collaborators. In queste schede per ogni classe vanno specificate una serie di responsabilità, preferibilmente una sola, e le collaborazioni, ovvero classi con dipendenze o associate. Queste dovrebbero contenere il minimo possibile di entrambe, eccetto il main ed i Controller, questi ultimi però conterranno lo stesso una sola responsabilità, ovvero “Gestire la funzionalità relativa all’use case X”. </a:t>
            </a:r>
          </a:p>
          <a:p>
            <a:endParaRPr lang="it-IT" sz="1400" dirty="0"/>
          </a:p>
        </p:txBody>
      </p:sp>
      <p:pic>
        <p:nvPicPr>
          <p:cNvPr id="2" name="Picture 1">
            <a:extLst>
              <a:ext uri="{FF2B5EF4-FFF2-40B4-BE49-F238E27FC236}">
                <a16:creationId xmlns:a16="http://schemas.microsoft.com/office/drawing/2014/main" id="{C2E1249E-2E1B-4150-AE89-FF3BE92AB3D2}"/>
              </a:ext>
            </a:extLst>
          </p:cNvPr>
          <p:cNvPicPr>
            <a:picLocks noChangeAspect="1"/>
          </p:cNvPicPr>
          <p:nvPr/>
        </p:nvPicPr>
        <p:blipFill>
          <a:blip r:embed="rId5"/>
          <a:stretch>
            <a:fillRect/>
          </a:stretch>
        </p:blipFill>
        <p:spPr>
          <a:xfrm>
            <a:off x="1071733" y="2463427"/>
            <a:ext cx="3971925" cy="1676400"/>
          </a:xfrm>
          <a:prstGeom prst="rect">
            <a:avLst/>
          </a:prstGeom>
        </p:spPr>
      </p:pic>
    </p:spTree>
    <p:extLst>
      <p:ext uri="{BB962C8B-B14F-4D97-AF65-F5344CB8AC3E}">
        <p14:creationId xmlns:p14="http://schemas.microsoft.com/office/powerpoint/2010/main" val="699798337"/>
      </p:ext>
    </p:extLst>
  </p:cSld>
  <p:clrMapOvr>
    <a:masterClrMapping/>
  </p:clrMapOvr>
  <p:transition>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849287" y="24183"/>
            <a:ext cx="5063887" cy="432547"/>
          </a:xfrm>
        </p:spPr>
        <p:txBody>
          <a:bodyPr>
            <a:normAutofit fontScale="90000"/>
          </a:bodyPr>
          <a:lstStyle/>
          <a:p>
            <a:r>
              <a:rPr lang="it-IT" sz="3200" dirty="0"/>
              <a:t>Progettare per l’errore (1)</a:t>
            </a:r>
          </a:p>
        </p:txBody>
      </p:sp>
      <p:sp>
        <p:nvSpPr>
          <p:cNvPr id="6" name="Rectangle 5">
            <a:extLst>
              <a:ext uri="{FF2B5EF4-FFF2-40B4-BE49-F238E27FC236}">
                <a16:creationId xmlns:a16="http://schemas.microsoft.com/office/drawing/2014/main" id="{C8D57EF2-EC0B-41B7-8097-F129B77A997F}"/>
              </a:ext>
            </a:extLst>
          </p:cNvPr>
          <p:cNvSpPr/>
          <p:nvPr/>
        </p:nvSpPr>
        <p:spPr>
          <a:xfrm>
            <a:off x="496111" y="456730"/>
            <a:ext cx="11478638" cy="1846659"/>
          </a:xfrm>
          <a:prstGeom prst="rect">
            <a:avLst/>
          </a:prstGeom>
        </p:spPr>
        <p:txBody>
          <a:bodyPr wrap="square">
            <a:spAutoFit/>
          </a:bodyPr>
          <a:lstStyle/>
          <a:p>
            <a:r>
              <a:rPr lang="it-IT" sz="1600" dirty="0"/>
              <a:t>Il progettista deve innanzitutto comprendere che l’utente che sbaglia non è un utente sbagliato, ed evitare di colpevolizzarlo, o pretendere da lui un’impossibile perfezione. Deve accettare il fatto che l’utente sbaglia perché il sistema gli consente di sbagliare e questo, in ultima analisi, è un difetto ascrivibile a cattiva progettazione.</a:t>
            </a:r>
          </a:p>
          <a:p>
            <a:r>
              <a:rPr lang="it-IT" sz="1600" dirty="0"/>
              <a:t>Che cosa significa errore? James Reason ne dà la seguente definizione operativa:</a:t>
            </a:r>
          </a:p>
          <a:p>
            <a:r>
              <a:rPr lang="it-IT" sz="1600" dirty="0"/>
              <a:t>“Errore” tutti i casi in cui una sequenza pianificata di attività fisiche o mentali fallisce il suo scopo, e quando questo fallimento non possa essere attribuito all’intervento di qualche agente casuale.</a:t>
            </a:r>
          </a:p>
          <a:p>
            <a:endParaRPr lang="it-IT" sz="1600" dirty="0"/>
          </a:p>
        </p:txBody>
      </p:sp>
      <p:grpSp>
        <p:nvGrpSpPr>
          <p:cNvPr id="22" name="Group 21">
            <a:extLst>
              <a:ext uri="{FF2B5EF4-FFF2-40B4-BE49-F238E27FC236}">
                <a16:creationId xmlns:a16="http://schemas.microsoft.com/office/drawing/2014/main" id="{5AEBE766-6362-4FE2-8DEA-F744CD705B24}"/>
              </a:ext>
            </a:extLst>
          </p:cNvPr>
          <p:cNvGrpSpPr/>
          <p:nvPr/>
        </p:nvGrpSpPr>
        <p:grpSpPr>
          <a:xfrm>
            <a:off x="7519734" y="1887525"/>
            <a:ext cx="4396193" cy="2470927"/>
            <a:chOff x="7578556" y="2544750"/>
            <a:chExt cx="4396193" cy="2470927"/>
          </a:xfrm>
        </p:grpSpPr>
        <p:pic>
          <p:nvPicPr>
            <p:cNvPr id="17" name="Picture 16">
              <a:extLst>
                <a:ext uri="{FF2B5EF4-FFF2-40B4-BE49-F238E27FC236}">
                  <a16:creationId xmlns:a16="http://schemas.microsoft.com/office/drawing/2014/main" id="{AE37F61A-59D9-4D82-9C51-C36B088E3FB0}"/>
                </a:ext>
              </a:extLst>
            </p:cNvPr>
            <p:cNvPicPr>
              <a:picLocks noChangeAspect="1"/>
            </p:cNvPicPr>
            <p:nvPr/>
          </p:nvPicPr>
          <p:blipFill>
            <a:blip r:embed="rId3"/>
            <a:stretch>
              <a:fillRect/>
            </a:stretch>
          </p:blipFill>
          <p:spPr>
            <a:xfrm>
              <a:off x="7578556" y="2544750"/>
              <a:ext cx="3397689" cy="2470927"/>
            </a:xfrm>
            <a:prstGeom prst="rect">
              <a:avLst/>
            </a:prstGeom>
          </p:spPr>
        </p:pic>
        <p:sp>
          <p:nvSpPr>
            <p:cNvPr id="19" name="Rectangle 18">
              <a:extLst>
                <a:ext uri="{FF2B5EF4-FFF2-40B4-BE49-F238E27FC236}">
                  <a16:creationId xmlns:a16="http://schemas.microsoft.com/office/drawing/2014/main" id="{4E2437FA-B152-4C97-9F2C-8B724E763311}"/>
                </a:ext>
              </a:extLst>
            </p:cNvPr>
            <p:cNvSpPr/>
            <p:nvPr/>
          </p:nvSpPr>
          <p:spPr>
            <a:xfrm>
              <a:off x="10394548" y="3310855"/>
              <a:ext cx="1580201" cy="938719"/>
            </a:xfrm>
            <a:prstGeom prst="rect">
              <a:avLst/>
            </a:prstGeom>
          </p:spPr>
          <p:txBody>
            <a:bodyPr wrap="square">
              <a:spAutoFit/>
            </a:bodyPr>
            <a:lstStyle/>
            <a:p>
              <a:r>
                <a:rPr lang="it-IT" sz="1100" dirty="0">
                  <a:sym typeface="Wingdings" panose="05000000000000000000" pitchFamily="2" charset="2"/>
                </a:rPr>
                <a:t> </a:t>
              </a:r>
              <a:r>
                <a:rPr lang="it-IT" sz="1100" dirty="0"/>
                <a:t>l’azione è compiuta intenzionalmente, ma senza che l’utente avesse precedentemente l’intenzione di agire.</a:t>
              </a:r>
            </a:p>
          </p:txBody>
        </p:sp>
      </p:grpSp>
      <p:sp>
        <p:nvSpPr>
          <p:cNvPr id="20" name="Rectangle 19">
            <a:extLst>
              <a:ext uri="{FF2B5EF4-FFF2-40B4-BE49-F238E27FC236}">
                <a16:creationId xmlns:a16="http://schemas.microsoft.com/office/drawing/2014/main" id="{75630238-8C64-4AD4-9AC0-1100D156A4D8}"/>
              </a:ext>
            </a:extLst>
          </p:cNvPr>
          <p:cNvSpPr/>
          <p:nvPr/>
        </p:nvSpPr>
        <p:spPr>
          <a:xfrm>
            <a:off x="496111" y="2082534"/>
            <a:ext cx="7200089" cy="584775"/>
          </a:xfrm>
          <a:prstGeom prst="rect">
            <a:avLst/>
          </a:prstGeom>
        </p:spPr>
        <p:txBody>
          <a:bodyPr wrap="square">
            <a:spAutoFit/>
          </a:bodyPr>
          <a:lstStyle/>
          <a:p>
            <a:r>
              <a:rPr lang="it-IT" sz="1600" dirty="0"/>
              <a:t>Le strategie che il progettista deve mettere in atto per limitare la possibilità e le conseguenze dell’errore umano sono:</a:t>
            </a:r>
          </a:p>
        </p:txBody>
      </p:sp>
      <p:pic>
        <p:nvPicPr>
          <p:cNvPr id="21" name="Picture 20">
            <a:extLst>
              <a:ext uri="{FF2B5EF4-FFF2-40B4-BE49-F238E27FC236}">
                <a16:creationId xmlns:a16="http://schemas.microsoft.com/office/drawing/2014/main" id="{142B015C-E4DE-43F9-8CE5-11C91030F1A6}"/>
              </a:ext>
            </a:extLst>
          </p:cNvPr>
          <p:cNvPicPr>
            <a:picLocks noChangeAspect="1"/>
          </p:cNvPicPr>
          <p:nvPr/>
        </p:nvPicPr>
        <p:blipFill>
          <a:blip r:embed="rId4"/>
          <a:stretch>
            <a:fillRect/>
          </a:stretch>
        </p:blipFill>
        <p:spPr>
          <a:xfrm>
            <a:off x="724304" y="2667309"/>
            <a:ext cx="4047721" cy="1860949"/>
          </a:xfrm>
          <a:prstGeom prst="rect">
            <a:avLst/>
          </a:prstGeom>
        </p:spPr>
      </p:pic>
      <p:sp>
        <p:nvSpPr>
          <p:cNvPr id="23" name="Rectangle 22">
            <a:extLst>
              <a:ext uri="{FF2B5EF4-FFF2-40B4-BE49-F238E27FC236}">
                <a16:creationId xmlns:a16="http://schemas.microsoft.com/office/drawing/2014/main" id="{9B65146E-38B9-45B2-B8BB-94ADF44956BE}"/>
              </a:ext>
            </a:extLst>
          </p:cNvPr>
          <p:cNvSpPr/>
          <p:nvPr/>
        </p:nvSpPr>
        <p:spPr>
          <a:xfrm>
            <a:off x="496110" y="4362335"/>
            <a:ext cx="11314890" cy="2308324"/>
          </a:xfrm>
          <a:prstGeom prst="rect">
            <a:avLst/>
          </a:prstGeom>
        </p:spPr>
        <p:txBody>
          <a:bodyPr wrap="square">
            <a:spAutoFit/>
          </a:bodyPr>
          <a:lstStyle/>
          <a:p>
            <a:r>
              <a:rPr lang="it-IT" sz="1600" b="1" dirty="0"/>
              <a:t>Prevenzione</a:t>
            </a:r>
            <a:r>
              <a:rPr lang="it-IT" sz="1600" dirty="0"/>
              <a:t>: significa progettare il sistema in modo che la possibilità di errori da parte dei suoi utenti sia minima. In particolare, un’azione dell’utente non dovrebbe mai causare una caduta del sistema o un suo stato indefinito. Alcune tecniche per prevenire gli errori:</a:t>
            </a:r>
          </a:p>
          <a:p>
            <a:r>
              <a:rPr lang="it-IT" sz="1600" dirty="0"/>
              <a:t>• Diversificare le azioni dell’utente;</a:t>
            </a:r>
          </a:p>
          <a:p>
            <a:r>
              <a:rPr lang="it-IT" sz="1600" dirty="0"/>
              <a:t>• Evitare comportamenti modali;</a:t>
            </a:r>
          </a:p>
          <a:p>
            <a:r>
              <a:rPr lang="it-IT" sz="1600" dirty="0"/>
              <a:t>• Usare funzioni obbliganti;</a:t>
            </a:r>
          </a:p>
          <a:p>
            <a:r>
              <a:rPr lang="it-IT" sz="1600" dirty="0"/>
              <a:t>• Imporre input vincolati;</a:t>
            </a:r>
          </a:p>
          <a:p>
            <a:r>
              <a:rPr lang="it-IT" sz="1600" dirty="0"/>
              <a:t>• Non sovraccaricare la memoria a breve termine dell’utente;</a:t>
            </a:r>
          </a:p>
          <a:p>
            <a:r>
              <a:rPr lang="it-IT" sz="1600" dirty="0"/>
              <a:t>• Richiedere conferme;</a:t>
            </a:r>
          </a:p>
          <a:p>
            <a:r>
              <a:rPr lang="it-IT" sz="1600" dirty="0"/>
              <a:t>• Usare default inoffensivi.</a:t>
            </a:r>
          </a:p>
        </p:txBody>
      </p:sp>
      <p:grpSp>
        <p:nvGrpSpPr>
          <p:cNvPr id="24" name="Group 23">
            <a:extLst>
              <a:ext uri="{FF2B5EF4-FFF2-40B4-BE49-F238E27FC236}">
                <a16:creationId xmlns:a16="http://schemas.microsoft.com/office/drawing/2014/main" id="{81573198-5B55-45DB-82CD-28027041EBC9}"/>
              </a:ext>
            </a:extLst>
          </p:cNvPr>
          <p:cNvGrpSpPr/>
          <p:nvPr/>
        </p:nvGrpSpPr>
        <p:grpSpPr>
          <a:xfrm>
            <a:off x="11147899" y="6168958"/>
            <a:ext cx="729574" cy="570689"/>
            <a:chOff x="11147899" y="6168958"/>
            <a:chExt cx="729574" cy="570689"/>
          </a:xfrm>
        </p:grpSpPr>
        <p:sp>
          <p:nvSpPr>
            <p:cNvPr id="25" name="Rectangle 24">
              <a:extLst>
                <a:ext uri="{FF2B5EF4-FFF2-40B4-BE49-F238E27FC236}">
                  <a16:creationId xmlns:a16="http://schemas.microsoft.com/office/drawing/2014/main" id="{A712233D-2ACB-49C6-AD66-75C25A8E72EA}"/>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RTL">
              <a:hlinkClick r:id="rId5" action="ppaction://hlinksldjump"/>
              <a:extLst>
                <a:ext uri="{FF2B5EF4-FFF2-40B4-BE49-F238E27FC236}">
                  <a16:creationId xmlns:a16="http://schemas.microsoft.com/office/drawing/2014/main" id="{C874C706-6C57-43A2-8706-BA0D49C5B2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95248660"/>
      </p:ext>
    </p:extLst>
  </p:cSld>
  <p:clrMapOvr>
    <a:masterClrMapping/>
  </p:clrMapOvr>
  <p:transition>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812112" y="-4530"/>
            <a:ext cx="5063887" cy="432547"/>
          </a:xfrm>
        </p:spPr>
        <p:txBody>
          <a:bodyPr>
            <a:normAutofit fontScale="90000"/>
          </a:bodyPr>
          <a:lstStyle/>
          <a:p>
            <a:r>
              <a:rPr lang="it-IT" sz="3200" dirty="0"/>
              <a:t>Progettare per l’errore (2)</a:t>
            </a:r>
          </a:p>
        </p:txBody>
      </p:sp>
      <p:sp>
        <p:nvSpPr>
          <p:cNvPr id="2" name="Rectangle 1">
            <a:extLst>
              <a:ext uri="{FF2B5EF4-FFF2-40B4-BE49-F238E27FC236}">
                <a16:creationId xmlns:a16="http://schemas.microsoft.com/office/drawing/2014/main" id="{A4F96CE6-EDBF-4108-9022-E0A937676F55}"/>
              </a:ext>
            </a:extLst>
          </p:cNvPr>
          <p:cNvSpPr/>
          <p:nvPr/>
        </p:nvSpPr>
        <p:spPr>
          <a:xfrm>
            <a:off x="171002" y="405844"/>
            <a:ext cx="12020999" cy="6201698"/>
          </a:xfrm>
          <a:prstGeom prst="rect">
            <a:avLst/>
          </a:prstGeom>
        </p:spPr>
        <p:txBody>
          <a:bodyPr wrap="square">
            <a:spAutoFit/>
          </a:bodyPr>
          <a:lstStyle/>
          <a:p>
            <a:r>
              <a:rPr lang="it-IT" sz="1600" b="1" dirty="0"/>
              <a:t>Diversificare le azioni di un utente</a:t>
            </a:r>
            <a:r>
              <a:rPr lang="it-IT" sz="1600" dirty="0"/>
              <a:t>: Si tratta di fare in modo che le azioni che l’utente deve eseguire per effettuare compiti diversi siano ben diversificate, in modo da minimizzare la probabilità che l’utente ne esegua inavvertitamente una al posto dell’altra. Per esempio, è bene distanziare fisicamente i pulsanti o le voci di menu di uso più frequente da pulsanti o voci di menu relative a comandi “pericolosi”.</a:t>
            </a:r>
          </a:p>
          <a:p>
            <a:endParaRPr lang="it-IT" sz="1050" dirty="0"/>
          </a:p>
          <a:p>
            <a:r>
              <a:rPr lang="it-IT" sz="1600" b="1" dirty="0"/>
              <a:t>Evitare comportamenti modali</a:t>
            </a:r>
            <a:r>
              <a:rPr lang="it-IT" sz="1600" dirty="0"/>
              <a:t>: Chiamiamo modale un sistema che, a fronte di una stessa azione dell’utente, si comporta diversamente a seconda dello stato in cui si trova e questo stato non è facilmente riconoscibile dall’utente. Es: CAPS LOCK non visibile al rifiuto di una password</a:t>
            </a:r>
          </a:p>
          <a:p>
            <a:r>
              <a:rPr lang="it-IT" sz="1600" dirty="0"/>
              <a:t>Il programma Paint risolveva un problema modale in modo elegante. L’utente poteva selezionare da una paletta lo strumento desiderato, e il sistema cambiava stato, per compiere le funzioni associate allo strumento. Il programma evidenziava lo strumento selezionato, e quindi lo stato del sistema, sulla paletta ed il cursore assumeva la forma dello strumento prescelto.</a:t>
            </a:r>
          </a:p>
          <a:p>
            <a:endParaRPr lang="it-IT" sz="1050" dirty="0"/>
          </a:p>
          <a:p>
            <a:r>
              <a:rPr lang="it-IT" sz="1600" b="1" dirty="0"/>
              <a:t>Usare funzioni obbliganti</a:t>
            </a:r>
            <a:r>
              <a:rPr lang="it-IT" sz="1600" dirty="0"/>
              <a:t>: una funzione in cui le azioni dell’utente sono vincolate in modo tale che la mancata esecuzione di un passaggio impedisca il successivo. Es: per prendere il motorino devi sbloccare lo sterzo, mettere in moto…, A livello software un esempio è la selezione di un oggetto su cui operare in modo che il sistema è in grado di disabilitare tutte quelle voci di menu che corrispondono ad azioni che non hanno senso su tale oggetto.</a:t>
            </a:r>
          </a:p>
          <a:p>
            <a:endParaRPr lang="it-IT" sz="1000" dirty="0"/>
          </a:p>
          <a:p>
            <a:r>
              <a:rPr lang="it-IT" sz="1600" b="1" dirty="0"/>
              <a:t>Imporre input vincolati: </a:t>
            </a:r>
            <a:r>
              <a:rPr lang="it-IT" sz="1600" dirty="0"/>
              <a:t>Ad esempio form di data. Esistono vari tipi di input vincolanti che possono velocizzare o rallentare il processo con il compromesso di renderlo meno propenso agli errori.</a:t>
            </a:r>
          </a:p>
          <a:p>
            <a:endParaRPr lang="it-IT" sz="1050" dirty="0"/>
          </a:p>
          <a:p>
            <a:r>
              <a:rPr lang="it-IT" sz="1600" b="1" dirty="0"/>
              <a:t>Richiedere conferme: </a:t>
            </a:r>
            <a:r>
              <a:rPr lang="it-IT" sz="1600" dirty="0"/>
              <a:t>Il sistema dovrebbe sempre avvertire l'utente quando questi richiede l’esecuzione di azioni irreversibili o comunque</a:t>
            </a:r>
          </a:p>
          <a:p>
            <a:r>
              <a:rPr lang="it-IT" sz="1600" dirty="0"/>
              <a:t>potenzialmente pericolose, e domandare conferma. Esistono meccanismi di conferma più o meno stringenti ad esempio il pop up di salvataggio ha anche un pulsante cancel, no e la x che fanno la stessa cosa, oppure per evitare casualità c’è inserimento di una parola (dipende dalla finalità quale metodo utilizzare).</a:t>
            </a:r>
          </a:p>
          <a:p>
            <a:endParaRPr lang="it-IT" sz="1000" dirty="0"/>
          </a:p>
          <a:p>
            <a:r>
              <a:rPr lang="it-IT" sz="1600" b="1" dirty="0"/>
              <a:t>Usare default inoffensivi</a:t>
            </a:r>
            <a:r>
              <a:rPr lang="it-IT" sz="1600" dirty="0"/>
              <a:t>: Questa tecnica consiste nell'usare, per quanto possibile, valori di default inoffensivi. Il sistema, in altre parole, non</a:t>
            </a:r>
          </a:p>
          <a:p>
            <a:r>
              <a:rPr lang="it-IT" sz="1600" dirty="0"/>
              <a:t>dovrebbe mai intraprendere per default l’azione più pericolosa tra quelle possibili in un determinato contesto. Es: Se premo invio al momento della cancellazione di qualcosa non dovrebbe cancellarla</a:t>
            </a:r>
          </a:p>
          <a:p>
            <a:endParaRPr lang="it-IT" sz="1600" dirty="0"/>
          </a:p>
        </p:txBody>
      </p:sp>
      <p:grpSp>
        <p:nvGrpSpPr>
          <p:cNvPr id="14" name="Group 13">
            <a:extLst>
              <a:ext uri="{FF2B5EF4-FFF2-40B4-BE49-F238E27FC236}">
                <a16:creationId xmlns:a16="http://schemas.microsoft.com/office/drawing/2014/main" id="{D270F1C3-0046-4FE7-997F-1386591F7BA1}"/>
              </a:ext>
            </a:extLst>
          </p:cNvPr>
          <p:cNvGrpSpPr/>
          <p:nvPr/>
        </p:nvGrpSpPr>
        <p:grpSpPr>
          <a:xfrm>
            <a:off x="11147899" y="6168958"/>
            <a:ext cx="729574" cy="570689"/>
            <a:chOff x="11147899" y="6168958"/>
            <a:chExt cx="729574" cy="570689"/>
          </a:xfrm>
        </p:grpSpPr>
        <p:sp>
          <p:nvSpPr>
            <p:cNvPr id="15" name="Rectangle 14">
              <a:extLst>
                <a:ext uri="{FF2B5EF4-FFF2-40B4-BE49-F238E27FC236}">
                  <a16:creationId xmlns:a16="http://schemas.microsoft.com/office/drawing/2014/main" id="{74A91123-797E-4691-BD97-934C9CD32416}"/>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Graphic 15" descr="Back RTL">
              <a:hlinkClick r:id="rId3" action="ppaction://hlinksldjump"/>
              <a:extLst>
                <a:ext uri="{FF2B5EF4-FFF2-40B4-BE49-F238E27FC236}">
                  <a16:creationId xmlns:a16="http://schemas.microsoft.com/office/drawing/2014/main" id="{28DABD7E-AD8D-404B-A8B4-9C8AD62F80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341" y="6168958"/>
              <a:ext cx="570689" cy="570689"/>
            </a:xfrm>
            <a:prstGeom prst="rect">
              <a:avLst/>
            </a:prstGeom>
          </p:spPr>
        </p:pic>
      </p:grpSp>
      <p:grpSp>
        <p:nvGrpSpPr>
          <p:cNvPr id="24" name="Group 23">
            <a:extLst>
              <a:ext uri="{FF2B5EF4-FFF2-40B4-BE49-F238E27FC236}">
                <a16:creationId xmlns:a16="http://schemas.microsoft.com/office/drawing/2014/main" id="{67EFF389-1A21-486E-B25A-E5F3DE33A3D0}"/>
              </a:ext>
            </a:extLst>
          </p:cNvPr>
          <p:cNvGrpSpPr/>
          <p:nvPr/>
        </p:nvGrpSpPr>
        <p:grpSpPr>
          <a:xfrm>
            <a:off x="155601" y="6168958"/>
            <a:ext cx="729574" cy="576000"/>
            <a:chOff x="155601" y="6168958"/>
            <a:chExt cx="729574" cy="576000"/>
          </a:xfrm>
        </p:grpSpPr>
        <p:sp>
          <p:nvSpPr>
            <p:cNvPr id="25" name="Rectangle 24">
              <a:extLst>
                <a:ext uri="{FF2B5EF4-FFF2-40B4-BE49-F238E27FC236}">
                  <a16:creationId xmlns:a16="http://schemas.microsoft.com/office/drawing/2014/main" id="{F984E18E-20D2-4292-B62B-8E899DC93694}"/>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a:hlinkClick r:id="" action="ppaction://hlinkshowjump?jump=lastslideviewed"/>
              <a:extLst>
                <a:ext uri="{FF2B5EF4-FFF2-40B4-BE49-F238E27FC236}">
                  <a16:creationId xmlns:a16="http://schemas.microsoft.com/office/drawing/2014/main" id="{3559CD20-6BD1-49B6-9DE7-B08E5A2CC5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635" y="6168958"/>
              <a:ext cx="576000" cy="576000"/>
            </a:xfrm>
            <a:prstGeom prst="rect">
              <a:avLst/>
            </a:prstGeom>
          </p:spPr>
        </p:pic>
      </p:grpSp>
    </p:spTree>
    <p:extLst>
      <p:ext uri="{BB962C8B-B14F-4D97-AF65-F5344CB8AC3E}">
        <p14:creationId xmlns:p14="http://schemas.microsoft.com/office/powerpoint/2010/main" val="2042045458"/>
      </p:ext>
    </p:extLst>
  </p:cSld>
  <p:clrMapOvr>
    <a:masterClrMapping/>
  </p:clrMapOvr>
  <p:transition>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812112" y="-4530"/>
            <a:ext cx="5063887" cy="432547"/>
          </a:xfrm>
        </p:spPr>
        <p:txBody>
          <a:bodyPr>
            <a:normAutofit fontScale="90000"/>
          </a:bodyPr>
          <a:lstStyle/>
          <a:p>
            <a:r>
              <a:rPr lang="it-IT" sz="3200" dirty="0"/>
              <a:t>Progettare per l’errore (3)</a:t>
            </a:r>
          </a:p>
        </p:txBody>
      </p:sp>
      <p:grpSp>
        <p:nvGrpSpPr>
          <p:cNvPr id="24" name="Group 23">
            <a:extLst>
              <a:ext uri="{FF2B5EF4-FFF2-40B4-BE49-F238E27FC236}">
                <a16:creationId xmlns:a16="http://schemas.microsoft.com/office/drawing/2014/main" id="{67EFF389-1A21-486E-B25A-E5F3DE33A3D0}"/>
              </a:ext>
            </a:extLst>
          </p:cNvPr>
          <p:cNvGrpSpPr/>
          <p:nvPr/>
        </p:nvGrpSpPr>
        <p:grpSpPr>
          <a:xfrm>
            <a:off x="155601" y="6168958"/>
            <a:ext cx="729574" cy="576000"/>
            <a:chOff x="155601" y="6168958"/>
            <a:chExt cx="729574" cy="576000"/>
          </a:xfrm>
        </p:grpSpPr>
        <p:sp>
          <p:nvSpPr>
            <p:cNvPr id="25" name="Rectangle 24">
              <a:extLst>
                <a:ext uri="{FF2B5EF4-FFF2-40B4-BE49-F238E27FC236}">
                  <a16:creationId xmlns:a16="http://schemas.microsoft.com/office/drawing/2014/main" id="{F984E18E-20D2-4292-B62B-8E899DC93694}"/>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a:hlinkClick r:id="" action="ppaction://hlinkshowjump?jump=lastslideviewed"/>
              <a:extLst>
                <a:ext uri="{FF2B5EF4-FFF2-40B4-BE49-F238E27FC236}">
                  <a16:creationId xmlns:a16="http://schemas.microsoft.com/office/drawing/2014/main" id="{3559CD20-6BD1-49B6-9DE7-B08E5A2CC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3" name="Rectangle 2">
            <a:extLst>
              <a:ext uri="{FF2B5EF4-FFF2-40B4-BE49-F238E27FC236}">
                <a16:creationId xmlns:a16="http://schemas.microsoft.com/office/drawing/2014/main" id="{339AE8C0-6ACA-4B89-B674-6F3FB986EDF7}"/>
              </a:ext>
            </a:extLst>
          </p:cNvPr>
          <p:cNvSpPr/>
          <p:nvPr/>
        </p:nvSpPr>
        <p:spPr>
          <a:xfrm>
            <a:off x="406401" y="526534"/>
            <a:ext cx="11531600" cy="2308324"/>
          </a:xfrm>
          <a:prstGeom prst="rect">
            <a:avLst/>
          </a:prstGeom>
        </p:spPr>
        <p:txBody>
          <a:bodyPr wrap="square">
            <a:spAutoFit/>
          </a:bodyPr>
          <a:lstStyle/>
          <a:p>
            <a:r>
              <a:rPr lang="it-IT" b="1" dirty="0"/>
              <a:t>Diagnosi</a:t>
            </a:r>
          </a:p>
          <a:p>
            <a:r>
              <a:rPr lang="it-IT" dirty="0"/>
              <a:t>Anche se il progettista adotta le tecniche di prevenzione più appropriate, resterà sempre la possibilità che l’utente commetta un errore. Pertanto, il sistema deve sempre controllare l’input e, nel caso che si riveli scorretto, dovrà fornire all’utente una spiegazione adeguata, che gli permetta di recuperare la situazione in modo rapido, senza incertezze e senza stress.</a:t>
            </a:r>
          </a:p>
          <a:p>
            <a:r>
              <a:rPr lang="it-IT" dirty="0"/>
              <a:t>Sono tre le funzioni che un messaggio di errore ben progettato deve svolgere:</a:t>
            </a:r>
          </a:p>
          <a:p>
            <a:r>
              <a:rPr lang="it-IT" dirty="0"/>
              <a:t>• Allertare, cioè segnalare che qualcosa non va;</a:t>
            </a:r>
          </a:p>
          <a:p>
            <a:r>
              <a:rPr lang="it-IT" dirty="0"/>
              <a:t>• Identificare, cioè indicare che cosa non va, e perché;</a:t>
            </a:r>
          </a:p>
          <a:p>
            <a:r>
              <a:rPr lang="it-IT" dirty="0"/>
              <a:t>• Dirigere, cioè spiegare all'utente i passi che deve compiere per ripristinare una situazione corretta: "ora devi fare questo".</a:t>
            </a:r>
          </a:p>
        </p:txBody>
      </p:sp>
      <p:pic>
        <p:nvPicPr>
          <p:cNvPr id="4" name="Picture 3">
            <a:extLst>
              <a:ext uri="{FF2B5EF4-FFF2-40B4-BE49-F238E27FC236}">
                <a16:creationId xmlns:a16="http://schemas.microsoft.com/office/drawing/2014/main" id="{9D85CCBC-C8C1-4C3E-B17B-8D608AB1583D}"/>
              </a:ext>
            </a:extLst>
          </p:cNvPr>
          <p:cNvPicPr>
            <a:picLocks noChangeAspect="1"/>
          </p:cNvPicPr>
          <p:nvPr/>
        </p:nvPicPr>
        <p:blipFill>
          <a:blip r:embed="rId5"/>
          <a:stretch>
            <a:fillRect/>
          </a:stretch>
        </p:blipFill>
        <p:spPr>
          <a:xfrm>
            <a:off x="1336993" y="2834858"/>
            <a:ext cx="3392212" cy="3280896"/>
          </a:xfrm>
          <a:prstGeom prst="rect">
            <a:avLst/>
          </a:prstGeom>
        </p:spPr>
      </p:pic>
      <p:sp>
        <p:nvSpPr>
          <p:cNvPr id="5" name="TextBox 4">
            <a:extLst>
              <a:ext uri="{FF2B5EF4-FFF2-40B4-BE49-F238E27FC236}">
                <a16:creationId xmlns:a16="http://schemas.microsoft.com/office/drawing/2014/main" id="{5FE321B1-4462-4498-A4A1-761A34F8F988}"/>
              </a:ext>
            </a:extLst>
          </p:cNvPr>
          <p:cNvSpPr txBox="1"/>
          <p:nvPr/>
        </p:nvSpPr>
        <p:spPr>
          <a:xfrm>
            <a:off x="4091939" y="3105834"/>
            <a:ext cx="5703887" cy="646331"/>
          </a:xfrm>
          <a:prstGeom prst="rect">
            <a:avLst/>
          </a:prstGeom>
          <a:noFill/>
        </p:spPr>
        <p:txBody>
          <a:bodyPr wrap="square" rtlCol="0">
            <a:spAutoFit/>
          </a:bodyPr>
          <a:lstStyle/>
          <a:p>
            <a:r>
              <a:rPr lang="it-IT" dirty="0">
                <a:sym typeface="Wingdings" panose="05000000000000000000" pitchFamily="2" charset="2"/>
              </a:rPr>
              <a:t> </a:t>
            </a:r>
            <a:r>
              <a:rPr lang="it-IT" dirty="0"/>
              <a:t>giusta poiché fornisce una spiegazione e una soluzione al problema</a:t>
            </a:r>
          </a:p>
        </p:txBody>
      </p:sp>
      <p:sp>
        <p:nvSpPr>
          <p:cNvPr id="6" name="Rectangle 5">
            <a:extLst>
              <a:ext uri="{FF2B5EF4-FFF2-40B4-BE49-F238E27FC236}">
                <a16:creationId xmlns:a16="http://schemas.microsoft.com/office/drawing/2014/main" id="{57E05D94-636F-4096-B7BB-003827BA43C3}"/>
              </a:ext>
            </a:extLst>
          </p:cNvPr>
          <p:cNvSpPr/>
          <p:nvPr/>
        </p:nvSpPr>
        <p:spPr>
          <a:xfrm>
            <a:off x="4729204" y="4023141"/>
            <a:ext cx="6611895" cy="1200329"/>
          </a:xfrm>
          <a:prstGeom prst="rect">
            <a:avLst/>
          </a:prstGeom>
        </p:spPr>
        <p:txBody>
          <a:bodyPr wrap="square">
            <a:spAutoFit/>
          </a:bodyPr>
          <a:lstStyle/>
          <a:p>
            <a:r>
              <a:rPr lang="it-IT" dirty="0"/>
              <a:t>E’ molto importante che il messaggio non contenga alcun rimprovero all’utente. Al contrario, molte applicazioni web dell’ultima generazione adottano la politica opposta: il sito sembra chiedere scusa all’utente per averlo portato a commettere un errore</a:t>
            </a:r>
          </a:p>
        </p:txBody>
      </p:sp>
      <p:grpSp>
        <p:nvGrpSpPr>
          <p:cNvPr id="17" name="Group 16">
            <a:extLst>
              <a:ext uri="{FF2B5EF4-FFF2-40B4-BE49-F238E27FC236}">
                <a16:creationId xmlns:a16="http://schemas.microsoft.com/office/drawing/2014/main" id="{5F0B934A-1F08-4B21-88F2-6998E20DCF42}"/>
              </a:ext>
            </a:extLst>
          </p:cNvPr>
          <p:cNvGrpSpPr/>
          <p:nvPr/>
        </p:nvGrpSpPr>
        <p:grpSpPr>
          <a:xfrm>
            <a:off x="11147899" y="6168958"/>
            <a:ext cx="729574" cy="570689"/>
            <a:chOff x="11147899" y="6168958"/>
            <a:chExt cx="729574" cy="570689"/>
          </a:xfrm>
        </p:grpSpPr>
        <p:sp>
          <p:nvSpPr>
            <p:cNvPr id="19" name="Rectangle 18">
              <a:extLst>
                <a:ext uri="{FF2B5EF4-FFF2-40B4-BE49-F238E27FC236}">
                  <a16:creationId xmlns:a16="http://schemas.microsoft.com/office/drawing/2014/main" id="{9A587C85-49D6-4134-9F95-F78691061956}"/>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Graphic 19" descr="Back RTL">
              <a:hlinkClick r:id="rId6" action="ppaction://hlinksldjump"/>
              <a:extLst>
                <a:ext uri="{FF2B5EF4-FFF2-40B4-BE49-F238E27FC236}">
                  <a16:creationId xmlns:a16="http://schemas.microsoft.com/office/drawing/2014/main" id="{C6511167-AA63-4039-93AB-AE818CE813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570671264"/>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164" name="Group 163">
            <a:extLst>
              <a:ext uri="{FF2B5EF4-FFF2-40B4-BE49-F238E27FC236}">
                <a16:creationId xmlns:a16="http://schemas.microsoft.com/office/drawing/2014/main" id="{2BE59D2E-4421-4823-895E-66BEA5E0AE3A}"/>
              </a:ext>
            </a:extLst>
          </p:cNvPr>
          <p:cNvGrpSpPr/>
          <p:nvPr/>
        </p:nvGrpSpPr>
        <p:grpSpPr>
          <a:xfrm>
            <a:off x="0" y="-9428"/>
            <a:ext cx="3301892" cy="6867428"/>
            <a:chOff x="0" y="0"/>
            <a:chExt cx="3301892" cy="6858001"/>
          </a:xfrm>
        </p:grpSpPr>
        <p:sp>
          <p:nvSpPr>
            <p:cNvPr id="165" name="Rectangle 164">
              <a:extLst>
                <a:ext uri="{FF2B5EF4-FFF2-40B4-BE49-F238E27FC236}">
                  <a16:creationId xmlns:a16="http://schemas.microsoft.com/office/drawing/2014/main" id="{A2D2E59C-F12F-4B3B-883C-E36332A3A321}"/>
                </a:ext>
              </a:extLst>
            </p:cNvPr>
            <p:cNvSpPr/>
            <p:nvPr/>
          </p:nvSpPr>
          <p:spPr>
            <a:xfrm>
              <a:off x="0" y="0"/>
              <a:ext cx="2679699" cy="6858001"/>
            </a:xfrm>
            <a:prstGeom prst="rect">
              <a:avLst/>
            </a:prstGeom>
            <a:solidFill>
              <a:srgbClr val="394F8A"/>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6" name="Rectangle: Rounded Corners 165">
              <a:hlinkClick r:id="rId2" action="ppaction://hlinksldjump"/>
              <a:extLst>
                <a:ext uri="{FF2B5EF4-FFF2-40B4-BE49-F238E27FC236}">
                  <a16:creationId xmlns:a16="http://schemas.microsoft.com/office/drawing/2014/main" id="{9E85F06F-30CF-4234-9B19-A75853843F01}"/>
                </a:ext>
              </a:extLst>
            </p:cNvPr>
            <p:cNvSpPr/>
            <p:nvPr/>
          </p:nvSpPr>
          <p:spPr>
            <a:xfrm>
              <a:off x="120649" y="209276"/>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Introduzione</a:t>
              </a:r>
            </a:p>
          </p:txBody>
        </p:sp>
        <p:sp>
          <p:nvSpPr>
            <p:cNvPr id="173" name="Rectangle: Rounded Corners 172">
              <a:hlinkClick r:id="rId3" action="ppaction://hlinksldjump"/>
              <a:extLst>
                <a:ext uri="{FF2B5EF4-FFF2-40B4-BE49-F238E27FC236}">
                  <a16:creationId xmlns:a16="http://schemas.microsoft.com/office/drawing/2014/main" id="{048779C4-974E-4858-9D7A-B449D3FF1B61}"/>
                </a:ext>
              </a:extLst>
            </p:cNvPr>
            <p:cNvSpPr/>
            <p:nvPr/>
          </p:nvSpPr>
          <p:spPr>
            <a:xfrm>
              <a:off x="120649" y="264654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6</a:t>
              </a:r>
            </a:p>
          </p:txBody>
        </p:sp>
        <p:grpSp>
          <p:nvGrpSpPr>
            <p:cNvPr id="167" name="Group 166">
              <a:extLst>
                <a:ext uri="{FF2B5EF4-FFF2-40B4-BE49-F238E27FC236}">
                  <a16:creationId xmlns:a16="http://schemas.microsoft.com/office/drawing/2014/main" id="{1F4A8603-D698-4983-9BA2-6A3337FC1B21}"/>
                </a:ext>
              </a:extLst>
            </p:cNvPr>
            <p:cNvGrpSpPr/>
            <p:nvPr/>
          </p:nvGrpSpPr>
          <p:grpSpPr>
            <a:xfrm>
              <a:off x="2941892" y="190878"/>
              <a:ext cx="360000" cy="217351"/>
              <a:chOff x="2941892" y="190878"/>
              <a:chExt cx="360000" cy="217351"/>
            </a:xfrm>
          </p:grpSpPr>
          <p:sp>
            <p:nvSpPr>
              <p:cNvPr id="185" name="Rectangle: Rounded Corners 184">
                <a:extLst>
                  <a:ext uri="{FF2B5EF4-FFF2-40B4-BE49-F238E27FC236}">
                    <a16:creationId xmlns:a16="http://schemas.microsoft.com/office/drawing/2014/main" id="{AC41CABF-EAF6-4D98-A22F-7FA1228E1B8E}"/>
                  </a:ext>
                </a:extLst>
              </p:cNvPr>
              <p:cNvSpPr/>
              <p:nvPr/>
            </p:nvSpPr>
            <p:spPr>
              <a:xfrm>
                <a:off x="2941892" y="190878"/>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6" name="Rectangle: Rounded Corners 185">
                <a:extLst>
                  <a:ext uri="{FF2B5EF4-FFF2-40B4-BE49-F238E27FC236}">
                    <a16:creationId xmlns:a16="http://schemas.microsoft.com/office/drawing/2014/main" id="{5488AB7A-A418-44B3-AC69-2EA5619CDC97}"/>
                  </a:ext>
                </a:extLst>
              </p:cNvPr>
              <p:cNvSpPr/>
              <p:nvPr/>
            </p:nvSpPr>
            <p:spPr>
              <a:xfrm>
                <a:off x="2941892" y="279771"/>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7" name="Rectangle: Rounded Corners 186">
                <a:extLst>
                  <a:ext uri="{FF2B5EF4-FFF2-40B4-BE49-F238E27FC236}">
                    <a16:creationId xmlns:a16="http://schemas.microsoft.com/office/drawing/2014/main" id="{46972F99-CBDD-46D6-B8FF-9E1B216D8EC6}"/>
                  </a:ext>
                </a:extLst>
              </p:cNvPr>
              <p:cNvSpPr/>
              <p:nvPr/>
            </p:nvSpPr>
            <p:spPr>
              <a:xfrm>
                <a:off x="2941892" y="372229"/>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168" name="Group 167">
              <a:extLst>
                <a:ext uri="{FF2B5EF4-FFF2-40B4-BE49-F238E27FC236}">
                  <a16:creationId xmlns:a16="http://schemas.microsoft.com/office/drawing/2014/main" id="{C830C2A3-0C2D-49D0-8013-05699E507C53}"/>
                </a:ext>
              </a:extLst>
            </p:cNvPr>
            <p:cNvGrpSpPr/>
            <p:nvPr/>
          </p:nvGrpSpPr>
          <p:grpSpPr>
            <a:xfrm>
              <a:off x="120649" y="617505"/>
              <a:ext cx="2438400" cy="2288242"/>
              <a:chOff x="237547" y="162719"/>
              <a:chExt cx="1457325" cy="1335460"/>
            </a:xfrm>
            <a:solidFill>
              <a:schemeClr val="bg1"/>
            </a:solidFill>
          </p:grpSpPr>
          <p:sp>
            <p:nvSpPr>
              <p:cNvPr id="183" name="Rectangle: Rounded Corners 182">
                <a:hlinkClick r:id="rId3" action="ppaction://hlinksldjump"/>
                <a:extLst>
                  <a:ext uri="{FF2B5EF4-FFF2-40B4-BE49-F238E27FC236}">
                    <a16:creationId xmlns:a16="http://schemas.microsoft.com/office/drawing/2014/main" id="{8D2926B0-64C7-482F-8C0F-C8B6532D4651}"/>
                  </a:ext>
                </a:extLst>
              </p:cNvPr>
              <p:cNvSpPr/>
              <p:nvPr/>
            </p:nvSpPr>
            <p:spPr>
              <a:xfrm>
                <a:off x="237547" y="162719"/>
                <a:ext cx="1457325" cy="197644"/>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a:t>
                </a:r>
              </a:p>
            </p:txBody>
          </p:sp>
          <p:sp>
            <p:nvSpPr>
              <p:cNvPr id="184" name="Oval 183">
                <a:extLst>
                  <a:ext uri="{FF2B5EF4-FFF2-40B4-BE49-F238E27FC236}">
                    <a16:creationId xmlns:a16="http://schemas.microsoft.com/office/drawing/2014/main" id="{62973402-440A-4F43-A0B2-2214A2887C84}"/>
                  </a:ext>
                </a:extLst>
              </p:cNvPr>
              <p:cNvSpPr/>
              <p:nvPr/>
            </p:nvSpPr>
            <p:spPr>
              <a:xfrm>
                <a:off x="283088" y="1393272"/>
                <a:ext cx="107578" cy="104907"/>
              </a:xfrm>
              <a:prstGeom prst="ellipse">
                <a:avLst/>
              </a:prstGeom>
              <a:solidFill>
                <a:schemeClr val="accent6">
                  <a:lumMod val="20000"/>
                  <a:lumOff val="80000"/>
                </a:schemeClr>
              </a:solidFill>
              <a:ln>
                <a:solidFill>
                  <a:srgbClr val="EAD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9" name="Rectangle: Rounded Corners 168">
              <a:hlinkClick r:id="rId4" action="ppaction://hlinksldjump"/>
              <a:extLst>
                <a:ext uri="{FF2B5EF4-FFF2-40B4-BE49-F238E27FC236}">
                  <a16:creationId xmlns:a16="http://schemas.microsoft.com/office/drawing/2014/main" id="{A95425F9-EE56-48E7-8F62-CCCF651E5A8D}"/>
                </a:ext>
              </a:extLst>
            </p:cNvPr>
            <p:cNvSpPr/>
            <p:nvPr/>
          </p:nvSpPr>
          <p:spPr>
            <a:xfrm>
              <a:off x="120649" y="102331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2</a:t>
              </a:r>
            </a:p>
          </p:txBody>
        </p:sp>
        <p:sp>
          <p:nvSpPr>
            <p:cNvPr id="170" name="Rectangle: Rounded Corners 169">
              <a:hlinkClick r:id="rId5" action="ppaction://hlinksldjump"/>
              <a:extLst>
                <a:ext uri="{FF2B5EF4-FFF2-40B4-BE49-F238E27FC236}">
                  <a16:creationId xmlns:a16="http://schemas.microsoft.com/office/drawing/2014/main" id="{67CD38A2-A7C1-4E75-89EE-3EC06D65CF61}"/>
                </a:ext>
              </a:extLst>
            </p:cNvPr>
            <p:cNvSpPr/>
            <p:nvPr/>
          </p:nvSpPr>
          <p:spPr>
            <a:xfrm>
              <a:off x="120649" y="142912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3</a:t>
              </a:r>
            </a:p>
          </p:txBody>
        </p:sp>
        <p:sp>
          <p:nvSpPr>
            <p:cNvPr id="171" name="Rectangle: Rounded Corners 170">
              <a:hlinkClick r:id="rId6" action="ppaction://hlinksldjump"/>
              <a:extLst>
                <a:ext uri="{FF2B5EF4-FFF2-40B4-BE49-F238E27FC236}">
                  <a16:creationId xmlns:a16="http://schemas.microsoft.com/office/drawing/2014/main" id="{E6B18370-146F-41E4-8979-681EBC23C9BC}"/>
                </a:ext>
              </a:extLst>
            </p:cNvPr>
            <p:cNvSpPr/>
            <p:nvPr/>
          </p:nvSpPr>
          <p:spPr>
            <a:xfrm>
              <a:off x="120649" y="183492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4</a:t>
              </a:r>
            </a:p>
          </p:txBody>
        </p:sp>
        <p:sp>
          <p:nvSpPr>
            <p:cNvPr id="172" name="Rectangle: Rounded Corners 171">
              <a:hlinkClick r:id="rId7" action="ppaction://hlinksldjump"/>
              <a:extLst>
                <a:ext uri="{FF2B5EF4-FFF2-40B4-BE49-F238E27FC236}">
                  <a16:creationId xmlns:a16="http://schemas.microsoft.com/office/drawing/2014/main" id="{C8007BEB-03C1-44D2-B95D-96257E1E4843}"/>
                </a:ext>
              </a:extLst>
            </p:cNvPr>
            <p:cNvSpPr/>
            <p:nvPr/>
          </p:nvSpPr>
          <p:spPr>
            <a:xfrm>
              <a:off x="120649" y="224073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5</a:t>
              </a:r>
            </a:p>
          </p:txBody>
        </p:sp>
        <p:sp>
          <p:nvSpPr>
            <p:cNvPr id="174" name="Rectangle: Rounded Corners 173">
              <a:extLst>
                <a:ext uri="{FF2B5EF4-FFF2-40B4-BE49-F238E27FC236}">
                  <a16:creationId xmlns:a16="http://schemas.microsoft.com/office/drawing/2014/main" id="{D7B014CA-CF86-4BF9-86E6-0C020474CB81}"/>
                </a:ext>
              </a:extLst>
            </p:cNvPr>
            <p:cNvSpPr/>
            <p:nvPr/>
          </p:nvSpPr>
          <p:spPr>
            <a:xfrm>
              <a:off x="120649" y="305235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7</a:t>
              </a:r>
            </a:p>
          </p:txBody>
        </p:sp>
        <p:sp>
          <p:nvSpPr>
            <p:cNvPr id="175" name="Rectangle: Rounded Corners 174">
              <a:extLst>
                <a:ext uri="{FF2B5EF4-FFF2-40B4-BE49-F238E27FC236}">
                  <a16:creationId xmlns:a16="http://schemas.microsoft.com/office/drawing/2014/main" id="{E9EE9A7B-EDAB-4BEF-8782-BFA90253820C}"/>
                </a:ext>
              </a:extLst>
            </p:cNvPr>
            <p:cNvSpPr/>
            <p:nvPr/>
          </p:nvSpPr>
          <p:spPr>
            <a:xfrm>
              <a:off x="120649" y="345816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8</a:t>
              </a:r>
            </a:p>
          </p:txBody>
        </p:sp>
        <p:sp>
          <p:nvSpPr>
            <p:cNvPr id="176" name="Rectangle: Rounded Corners 175">
              <a:extLst>
                <a:ext uri="{FF2B5EF4-FFF2-40B4-BE49-F238E27FC236}">
                  <a16:creationId xmlns:a16="http://schemas.microsoft.com/office/drawing/2014/main" id="{B85DEBBF-8920-4B3F-8976-E88E70A76A1D}"/>
                </a:ext>
              </a:extLst>
            </p:cNvPr>
            <p:cNvSpPr/>
            <p:nvPr/>
          </p:nvSpPr>
          <p:spPr>
            <a:xfrm>
              <a:off x="120649" y="386396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9</a:t>
              </a:r>
            </a:p>
          </p:txBody>
        </p:sp>
        <p:sp>
          <p:nvSpPr>
            <p:cNvPr id="177" name="Rectangle: Rounded Corners 176">
              <a:extLst>
                <a:ext uri="{FF2B5EF4-FFF2-40B4-BE49-F238E27FC236}">
                  <a16:creationId xmlns:a16="http://schemas.microsoft.com/office/drawing/2014/main" id="{0BE7D402-8303-4DA3-82C5-21D66A2FDBB8}"/>
                </a:ext>
              </a:extLst>
            </p:cNvPr>
            <p:cNvSpPr/>
            <p:nvPr/>
          </p:nvSpPr>
          <p:spPr>
            <a:xfrm>
              <a:off x="120649" y="426977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10</a:t>
              </a:r>
            </a:p>
          </p:txBody>
        </p:sp>
        <p:sp>
          <p:nvSpPr>
            <p:cNvPr id="178" name="Rectangle: Rounded Corners 177">
              <a:extLst>
                <a:ext uri="{FF2B5EF4-FFF2-40B4-BE49-F238E27FC236}">
                  <a16:creationId xmlns:a16="http://schemas.microsoft.com/office/drawing/2014/main" id="{65533E41-A1A2-4AF3-83CC-CF1122B48150}"/>
                </a:ext>
              </a:extLst>
            </p:cNvPr>
            <p:cNvSpPr/>
            <p:nvPr/>
          </p:nvSpPr>
          <p:spPr>
            <a:xfrm>
              <a:off x="120649" y="467558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11</a:t>
              </a:r>
            </a:p>
          </p:txBody>
        </p:sp>
        <p:sp>
          <p:nvSpPr>
            <p:cNvPr id="179" name="Rectangle: Rounded Corners 178">
              <a:extLst>
                <a:ext uri="{FF2B5EF4-FFF2-40B4-BE49-F238E27FC236}">
                  <a16:creationId xmlns:a16="http://schemas.microsoft.com/office/drawing/2014/main" id="{823B1FCD-BC2A-464D-8207-709442F29163}"/>
                </a:ext>
              </a:extLst>
            </p:cNvPr>
            <p:cNvSpPr/>
            <p:nvPr/>
          </p:nvSpPr>
          <p:spPr>
            <a:xfrm>
              <a:off x="120649" y="508139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12</a:t>
              </a:r>
            </a:p>
          </p:txBody>
        </p:sp>
        <p:sp>
          <p:nvSpPr>
            <p:cNvPr id="180" name="Rectangle: Rounded Corners 179">
              <a:extLst>
                <a:ext uri="{FF2B5EF4-FFF2-40B4-BE49-F238E27FC236}">
                  <a16:creationId xmlns:a16="http://schemas.microsoft.com/office/drawing/2014/main" id="{8727E009-620C-43EE-BCED-67B47E101ACA}"/>
                </a:ext>
              </a:extLst>
            </p:cNvPr>
            <p:cNvSpPr/>
            <p:nvPr/>
          </p:nvSpPr>
          <p:spPr>
            <a:xfrm>
              <a:off x="120649" y="548720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13</a:t>
              </a:r>
            </a:p>
          </p:txBody>
        </p:sp>
        <p:sp>
          <p:nvSpPr>
            <p:cNvPr id="181" name="Rectangle: Rounded Corners 180">
              <a:extLst>
                <a:ext uri="{FF2B5EF4-FFF2-40B4-BE49-F238E27FC236}">
                  <a16:creationId xmlns:a16="http://schemas.microsoft.com/office/drawing/2014/main" id="{5D7D8031-4080-409B-B9D8-3981F84EA7AF}"/>
                </a:ext>
              </a:extLst>
            </p:cNvPr>
            <p:cNvSpPr/>
            <p:nvPr/>
          </p:nvSpPr>
          <p:spPr>
            <a:xfrm>
              <a:off x="120649" y="589300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14</a:t>
              </a:r>
            </a:p>
          </p:txBody>
        </p:sp>
        <p:sp>
          <p:nvSpPr>
            <p:cNvPr id="182" name="Rectangle: Rounded Corners 181">
              <a:extLst>
                <a:ext uri="{FF2B5EF4-FFF2-40B4-BE49-F238E27FC236}">
                  <a16:creationId xmlns:a16="http://schemas.microsoft.com/office/drawing/2014/main" id="{8BAD9D6E-633D-409D-9577-38107128A1B5}"/>
                </a:ext>
              </a:extLst>
            </p:cNvPr>
            <p:cNvSpPr/>
            <p:nvPr/>
          </p:nvSpPr>
          <p:spPr>
            <a:xfrm>
              <a:off x="120649" y="629881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15</a:t>
              </a:r>
            </a:p>
          </p:txBody>
        </p:sp>
      </p:grpSp>
      <p:sp>
        <p:nvSpPr>
          <p:cNvPr id="26" name="TextBox 25">
            <a:extLst>
              <a:ext uri="{FF2B5EF4-FFF2-40B4-BE49-F238E27FC236}">
                <a16:creationId xmlns:a16="http://schemas.microsoft.com/office/drawing/2014/main" id="{BE0F4EA2-043F-4CB4-8D24-9FFEEC268FBE}"/>
              </a:ext>
            </a:extLst>
          </p:cNvPr>
          <p:cNvSpPr txBox="1"/>
          <p:nvPr/>
        </p:nvSpPr>
        <p:spPr>
          <a:xfrm>
            <a:off x="4958216" y="18797"/>
            <a:ext cx="2570993" cy="707886"/>
          </a:xfrm>
          <a:prstGeom prst="rect">
            <a:avLst/>
          </a:prstGeom>
          <a:noFill/>
        </p:spPr>
        <p:txBody>
          <a:bodyPr wrap="square" rtlCol="0">
            <a:spAutoFit/>
          </a:bodyPr>
          <a:lstStyle/>
          <a:p>
            <a:r>
              <a:rPr lang="it-IT" sz="4000" dirty="0">
                <a:latin typeface="Britannic Bold" panose="020B0903060703020204" pitchFamily="34" charset="0"/>
              </a:rPr>
              <a:t>Lezione VI</a:t>
            </a:r>
          </a:p>
        </p:txBody>
      </p:sp>
      <p:sp>
        <p:nvSpPr>
          <p:cNvPr id="2" name="Hexagon 26">
            <a:hlinkClick r:id="rId8" action="ppaction://hlinksldjump"/>
            <a:extLst>
              <a:ext uri="{FF2B5EF4-FFF2-40B4-BE49-F238E27FC236}">
                <a16:creationId xmlns:a16="http://schemas.microsoft.com/office/drawing/2014/main" id="{E2CB34C6-A099-796F-EA85-AA34E2AFF210}"/>
              </a:ext>
            </a:extLst>
          </p:cNvPr>
          <p:cNvSpPr/>
          <p:nvPr/>
        </p:nvSpPr>
        <p:spPr>
          <a:xfrm>
            <a:off x="10348913" y="5602326"/>
            <a:ext cx="953335"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API REST</a:t>
            </a:r>
          </a:p>
        </p:txBody>
      </p:sp>
      <p:sp>
        <p:nvSpPr>
          <p:cNvPr id="3" name="Hexagon 27">
            <a:hlinkClick r:id="rId9" action="ppaction://hlinksldjump"/>
            <a:extLst>
              <a:ext uri="{FF2B5EF4-FFF2-40B4-BE49-F238E27FC236}">
                <a16:creationId xmlns:a16="http://schemas.microsoft.com/office/drawing/2014/main" id="{AC45E51F-3DB8-37DE-4F1A-156132606A85}"/>
              </a:ext>
            </a:extLst>
          </p:cNvPr>
          <p:cNvSpPr/>
          <p:nvPr/>
        </p:nvSpPr>
        <p:spPr>
          <a:xfrm>
            <a:off x="11131296" y="4398839"/>
            <a:ext cx="1008908"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Cloud</a:t>
            </a:r>
          </a:p>
        </p:txBody>
      </p:sp>
      <p:sp>
        <p:nvSpPr>
          <p:cNvPr id="4" name="Hexagon 28">
            <a:hlinkClick r:id="rId10" action="ppaction://hlinksldjump"/>
            <a:extLst>
              <a:ext uri="{FF2B5EF4-FFF2-40B4-BE49-F238E27FC236}">
                <a16:creationId xmlns:a16="http://schemas.microsoft.com/office/drawing/2014/main" id="{F33A8AAC-EEF3-4E0A-BDDE-3DDE1C00B062}"/>
              </a:ext>
            </a:extLst>
          </p:cNvPr>
          <p:cNvSpPr/>
          <p:nvPr/>
        </p:nvSpPr>
        <p:spPr>
          <a:xfrm>
            <a:off x="10293340" y="3957483"/>
            <a:ext cx="1008908" cy="720000"/>
          </a:xfrm>
          <a:prstGeom prst="hexagon">
            <a:avLst>
              <a:gd name="adj" fmla="val 25000"/>
              <a:gd name="vf" fmla="val 115470"/>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it-IT" sz="900" dirty="0"/>
              <a:t>Design Pattern</a:t>
            </a:r>
          </a:p>
        </p:txBody>
      </p:sp>
      <p:sp>
        <p:nvSpPr>
          <p:cNvPr id="5" name="Hexagon 29">
            <a:hlinkClick r:id="rId11" action="ppaction://hlinksldjump"/>
            <a:extLst>
              <a:ext uri="{FF2B5EF4-FFF2-40B4-BE49-F238E27FC236}">
                <a16:creationId xmlns:a16="http://schemas.microsoft.com/office/drawing/2014/main" id="{4678BC82-31EB-E349-2280-DAC2CBB3CA09}"/>
              </a:ext>
            </a:extLst>
          </p:cNvPr>
          <p:cNvSpPr/>
          <p:nvPr/>
        </p:nvSpPr>
        <p:spPr>
          <a:xfrm>
            <a:off x="9491403" y="4397716"/>
            <a:ext cx="972889"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t>JUnit</a:t>
            </a:r>
            <a:endParaRPr lang="it-IT" sz="1000" dirty="0"/>
          </a:p>
        </p:txBody>
      </p:sp>
      <p:sp>
        <p:nvSpPr>
          <p:cNvPr id="6" name="Hexagon 30">
            <a:hlinkClick r:id="rId12" action="ppaction://hlinksldjump"/>
            <a:extLst>
              <a:ext uri="{FF2B5EF4-FFF2-40B4-BE49-F238E27FC236}">
                <a16:creationId xmlns:a16="http://schemas.microsoft.com/office/drawing/2014/main" id="{C0626412-E289-5DFA-6AF4-C0A50A23071E}"/>
              </a:ext>
            </a:extLst>
          </p:cNvPr>
          <p:cNvSpPr/>
          <p:nvPr/>
        </p:nvSpPr>
        <p:spPr>
          <a:xfrm>
            <a:off x="9529903" y="5180071"/>
            <a:ext cx="972889"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Verifica e Validazione</a:t>
            </a:r>
          </a:p>
        </p:txBody>
      </p:sp>
      <p:grpSp>
        <p:nvGrpSpPr>
          <p:cNvPr id="7" name="Group 31">
            <a:extLst>
              <a:ext uri="{FF2B5EF4-FFF2-40B4-BE49-F238E27FC236}">
                <a16:creationId xmlns:a16="http://schemas.microsoft.com/office/drawing/2014/main" id="{1DBF3CDF-6E98-F9CC-0366-864F5B69D997}"/>
              </a:ext>
            </a:extLst>
          </p:cNvPr>
          <p:cNvGrpSpPr/>
          <p:nvPr/>
        </p:nvGrpSpPr>
        <p:grpSpPr>
          <a:xfrm>
            <a:off x="10385044" y="4774744"/>
            <a:ext cx="864000" cy="720000"/>
            <a:chOff x="10385044" y="4774744"/>
            <a:chExt cx="864000" cy="720000"/>
          </a:xfrm>
        </p:grpSpPr>
        <p:sp>
          <p:nvSpPr>
            <p:cNvPr id="8" name="Hexagon 32">
              <a:extLst>
                <a:ext uri="{FF2B5EF4-FFF2-40B4-BE49-F238E27FC236}">
                  <a16:creationId xmlns:a16="http://schemas.microsoft.com/office/drawing/2014/main" id="{51D7BF41-DF2C-11B3-B4AA-53D718ED3C35}"/>
                </a:ext>
              </a:extLst>
            </p:cNvPr>
            <p:cNvSpPr/>
            <p:nvPr/>
          </p:nvSpPr>
          <p:spPr>
            <a:xfrm>
              <a:off x="10385044" y="4774744"/>
              <a:ext cx="864000"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33" descr="Paperclip">
              <a:extLst>
                <a:ext uri="{FF2B5EF4-FFF2-40B4-BE49-F238E27FC236}">
                  <a16:creationId xmlns:a16="http://schemas.microsoft.com/office/drawing/2014/main" id="{45416FFF-6D76-80B2-9130-766AEC506A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43540" y="4851571"/>
              <a:ext cx="587756" cy="587756"/>
            </a:xfrm>
            <a:prstGeom prst="rect">
              <a:avLst/>
            </a:prstGeom>
          </p:spPr>
        </p:pic>
      </p:grpSp>
      <p:sp>
        <p:nvSpPr>
          <p:cNvPr id="10" name="Hexagon 34">
            <a:hlinkClick r:id="rId15" action="ppaction://hlinksldjump"/>
            <a:extLst>
              <a:ext uri="{FF2B5EF4-FFF2-40B4-BE49-F238E27FC236}">
                <a16:creationId xmlns:a16="http://schemas.microsoft.com/office/drawing/2014/main" id="{0D8985BD-7B58-61E3-0CDD-7F7B9ECC587B}"/>
              </a:ext>
            </a:extLst>
          </p:cNvPr>
          <p:cNvSpPr/>
          <p:nvPr/>
        </p:nvSpPr>
        <p:spPr>
          <a:xfrm>
            <a:off x="11131296" y="5195666"/>
            <a:ext cx="1008908"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Container</a:t>
            </a:r>
          </a:p>
        </p:txBody>
      </p:sp>
    </p:spTree>
    <p:extLst>
      <p:ext uri="{BB962C8B-B14F-4D97-AF65-F5344CB8AC3E}">
        <p14:creationId xmlns:p14="http://schemas.microsoft.com/office/powerpoint/2010/main" val="3614567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00091 -0.0007 L -0.22019 -0.00139 " pathEditMode="relative" rAng="0" ptsTypes="AA">
                                      <p:cBhvr>
                                        <p:cTn id="6" dur="1000" fill="hold"/>
                                        <p:tgtEl>
                                          <p:spTgt spid="164"/>
                                        </p:tgtEl>
                                        <p:attrNameLst>
                                          <p:attrName>ppt_x</p:attrName>
                                          <p:attrName>ppt_y</p:attrName>
                                        </p:attrNameLst>
                                      </p:cBhvr>
                                      <p:rCtr x="-10964" y="-46"/>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4"/>
                    </p:tgtEl>
                  </p:cond>
                </p:stCondLst>
                <p:endSync evt="end" delay="0">
                  <p:rtn val="all"/>
                </p:endSync>
                <p:childTnLst>
                  <p:par>
                    <p:cTn id="8" fill="hold">
                      <p:stCondLst>
                        <p:cond delay="0"/>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22019 -1.11111E-6 L -0.0009 0.00069 " pathEditMode="fixed" rAng="0" ptsTypes="AA">
                                      <p:cBhvr>
                                        <p:cTn id="11" dur="1000" fill="hold"/>
                                        <p:tgtEl>
                                          <p:spTgt spid="164"/>
                                        </p:tgtEl>
                                        <p:attrNameLst>
                                          <p:attrName>ppt_x</p:attrName>
                                          <p:attrName>ppt_y</p:attrName>
                                        </p:attrNameLst>
                                      </p:cBhvr>
                                      <p:rCtr x="10990" y="0"/>
                                    </p:animMotion>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3.33333E-6 -0.00093 L -0.22019 -0.00139 " pathEditMode="relative" rAng="0" ptsTypes="AA">
                                      <p:cBhvr>
                                        <p:cTn id="15" dur="1000" fill="hold"/>
                                        <p:tgtEl>
                                          <p:spTgt spid="164"/>
                                        </p:tgtEl>
                                        <p:attrNameLst>
                                          <p:attrName>ppt_x</p:attrName>
                                          <p:attrName>ppt_y</p:attrName>
                                        </p:attrNameLst>
                                      </p:cBhvr>
                                      <p:rCtr x="-11016" y="-23"/>
                                    </p:animMotion>
                                  </p:childTnLst>
                                </p:cTn>
                              </p:par>
                            </p:childTnLst>
                          </p:cTn>
                        </p:par>
                      </p:childTnLst>
                    </p:cTn>
                  </p:par>
                </p:childTnLst>
              </p:cTn>
              <p:nextCondLst>
                <p:cond evt="onClick" delay="0">
                  <p:tgtEl>
                    <p:spTgt spid="164"/>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xit" presetSubtype="1" fill="hold" grpId="1" nodeType="clickEffect">
                                  <p:stCondLst>
                                    <p:cond delay="0"/>
                                  </p:stCondLst>
                                  <p:childTnLst>
                                    <p:animEffect transition="out" filter="wheel(1)">
                                      <p:cBhvr>
                                        <p:cTn id="46" dur="200"/>
                                        <p:tgtEl>
                                          <p:spTgt spid="4"/>
                                        </p:tgtEl>
                                      </p:cBhvr>
                                    </p:animEffect>
                                    <p:set>
                                      <p:cBhvr>
                                        <p:cTn id="47" dur="1" fill="hold">
                                          <p:stCondLst>
                                            <p:cond delay="199"/>
                                          </p:stCondLst>
                                        </p:cTn>
                                        <p:tgtEl>
                                          <p:spTgt spid="4"/>
                                        </p:tgtEl>
                                        <p:attrNameLst>
                                          <p:attrName>style.visibility</p:attrName>
                                        </p:attrNameLst>
                                      </p:cBhvr>
                                      <p:to>
                                        <p:strVal val="hidden"/>
                                      </p:to>
                                    </p:set>
                                  </p:childTnLst>
                                </p:cTn>
                              </p:par>
                            </p:childTnLst>
                          </p:cTn>
                        </p:par>
                        <p:par>
                          <p:cTn id="48" fill="hold">
                            <p:stCondLst>
                              <p:cond delay="200"/>
                            </p:stCondLst>
                            <p:childTnLst>
                              <p:par>
                                <p:cTn id="49" presetID="21" presetClass="exit" presetSubtype="1" fill="hold" grpId="1" nodeType="afterEffect">
                                  <p:stCondLst>
                                    <p:cond delay="0"/>
                                  </p:stCondLst>
                                  <p:childTnLst>
                                    <p:animEffect transition="out" filter="wheel(1)">
                                      <p:cBhvr>
                                        <p:cTn id="50" dur="200"/>
                                        <p:tgtEl>
                                          <p:spTgt spid="5"/>
                                        </p:tgtEl>
                                      </p:cBhvr>
                                    </p:animEffect>
                                    <p:set>
                                      <p:cBhvr>
                                        <p:cTn id="51" dur="1" fill="hold">
                                          <p:stCondLst>
                                            <p:cond delay="199"/>
                                          </p:stCondLst>
                                        </p:cTn>
                                        <p:tgtEl>
                                          <p:spTgt spid="5"/>
                                        </p:tgtEl>
                                        <p:attrNameLst>
                                          <p:attrName>style.visibility</p:attrName>
                                        </p:attrNameLst>
                                      </p:cBhvr>
                                      <p:to>
                                        <p:strVal val="hidden"/>
                                      </p:to>
                                    </p:set>
                                  </p:childTnLst>
                                </p:cTn>
                              </p:par>
                            </p:childTnLst>
                          </p:cTn>
                        </p:par>
                        <p:par>
                          <p:cTn id="52" fill="hold">
                            <p:stCondLst>
                              <p:cond delay="400"/>
                            </p:stCondLst>
                            <p:childTnLst>
                              <p:par>
                                <p:cTn id="53" presetID="21" presetClass="exit" presetSubtype="1" fill="hold" grpId="1" nodeType="afterEffect">
                                  <p:stCondLst>
                                    <p:cond delay="0"/>
                                  </p:stCondLst>
                                  <p:childTnLst>
                                    <p:animEffect transition="out" filter="wheel(1)">
                                      <p:cBhvr>
                                        <p:cTn id="54" dur="200"/>
                                        <p:tgtEl>
                                          <p:spTgt spid="3"/>
                                        </p:tgtEl>
                                      </p:cBhvr>
                                    </p:animEffect>
                                    <p:set>
                                      <p:cBhvr>
                                        <p:cTn id="55" dur="1" fill="hold">
                                          <p:stCondLst>
                                            <p:cond delay="199"/>
                                          </p:stCondLst>
                                        </p:cTn>
                                        <p:tgtEl>
                                          <p:spTgt spid="3"/>
                                        </p:tgtEl>
                                        <p:attrNameLst>
                                          <p:attrName>style.visibility</p:attrName>
                                        </p:attrNameLst>
                                      </p:cBhvr>
                                      <p:to>
                                        <p:strVal val="hidden"/>
                                      </p:to>
                                    </p:set>
                                  </p:childTnLst>
                                </p:cTn>
                              </p:par>
                            </p:childTnLst>
                          </p:cTn>
                        </p:par>
                        <p:par>
                          <p:cTn id="56" fill="hold">
                            <p:stCondLst>
                              <p:cond delay="600"/>
                            </p:stCondLst>
                            <p:childTnLst>
                              <p:par>
                                <p:cTn id="57" presetID="21" presetClass="exit" presetSubtype="1" fill="hold" grpId="1" nodeType="afterEffect">
                                  <p:stCondLst>
                                    <p:cond delay="0"/>
                                  </p:stCondLst>
                                  <p:childTnLst>
                                    <p:animEffect transition="out" filter="wheel(1)">
                                      <p:cBhvr>
                                        <p:cTn id="58" dur="200"/>
                                        <p:tgtEl>
                                          <p:spTgt spid="2"/>
                                        </p:tgtEl>
                                      </p:cBhvr>
                                    </p:animEffect>
                                    <p:set>
                                      <p:cBhvr>
                                        <p:cTn id="59" dur="1" fill="hold">
                                          <p:stCondLst>
                                            <p:cond delay="199"/>
                                          </p:stCondLst>
                                        </p:cTn>
                                        <p:tgtEl>
                                          <p:spTgt spid="2"/>
                                        </p:tgtEl>
                                        <p:attrNameLst>
                                          <p:attrName>style.visibility</p:attrName>
                                        </p:attrNameLst>
                                      </p:cBhvr>
                                      <p:to>
                                        <p:strVal val="hidden"/>
                                      </p:to>
                                    </p:set>
                                  </p:childTnLst>
                                </p:cTn>
                              </p:par>
                            </p:childTnLst>
                          </p:cTn>
                        </p:par>
                        <p:par>
                          <p:cTn id="60" fill="hold">
                            <p:stCondLst>
                              <p:cond delay="800"/>
                            </p:stCondLst>
                            <p:childTnLst>
                              <p:par>
                                <p:cTn id="61" presetID="21" presetClass="exit" presetSubtype="1" fill="hold" grpId="1" nodeType="afterEffect">
                                  <p:stCondLst>
                                    <p:cond delay="0"/>
                                  </p:stCondLst>
                                  <p:childTnLst>
                                    <p:animEffect transition="out" filter="wheel(1)">
                                      <p:cBhvr>
                                        <p:cTn id="62" dur="200"/>
                                        <p:tgtEl>
                                          <p:spTgt spid="6"/>
                                        </p:tgtEl>
                                      </p:cBhvr>
                                    </p:animEffect>
                                    <p:set>
                                      <p:cBhvr>
                                        <p:cTn id="63" dur="1" fill="hold">
                                          <p:stCondLst>
                                            <p:cond delay="199"/>
                                          </p:stCondLst>
                                        </p:cTn>
                                        <p:tgtEl>
                                          <p:spTgt spid="6"/>
                                        </p:tgtEl>
                                        <p:attrNameLst>
                                          <p:attrName>style.visibility</p:attrName>
                                        </p:attrNameLst>
                                      </p:cBhvr>
                                      <p:to>
                                        <p:strVal val="hidden"/>
                                      </p:to>
                                    </p:set>
                                  </p:childTnLst>
                                </p:cTn>
                              </p:par>
                            </p:childTnLst>
                          </p:cTn>
                        </p:par>
                        <p:par>
                          <p:cTn id="64" fill="hold">
                            <p:stCondLst>
                              <p:cond delay="1000"/>
                            </p:stCondLst>
                            <p:childTnLst>
                              <p:par>
                                <p:cTn id="65" presetID="21" presetClass="exit" presetSubtype="1" fill="hold" grpId="1" nodeType="afterEffect">
                                  <p:stCondLst>
                                    <p:cond delay="0"/>
                                  </p:stCondLst>
                                  <p:childTnLst>
                                    <p:animEffect transition="out" filter="wheel(1)">
                                      <p:cBhvr>
                                        <p:cTn id="66" dur="300"/>
                                        <p:tgtEl>
                                          <p:spTgt spid="10"/>
                                        </p:tgtEl>
                                      </p:cBhvr>
                                    </p:animEffect>
                                    <p:set>
                                      <p:cBhvr>
                                        <p:cTn id="67" dur="1" fill="hold">
                                          <p:stCondLst>
                                            <p:cond delay="2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10" grpId="0" animBg="1"/>
      <p:bldP spid="10"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812112" y="-4530"/>
            <a:ext cx="5063887" cy="432547"/>
          </a:xfrm>
        </p:spPr>
        <p:txBody>
          <a:bodyPr>
            <a:normAutofit fontScale="90000"/>
          </a:bodyPr>
          <a:lstStyle/>
          <a:p>
            <a:r>
              <a:rPr lang="it-IT" sz="3200" dirty="0"/>
              <a:t>Progettare per l’errore (4)</a:t>
            </a:r>
          </a:p>
        </p:txBody>
      </p:sp>
      <p:grpSp>
        <p:nvGrpSpPr>
          <p:cNvPr id="24" name="Group 23">
            <a:extLst>
              <a:ext uri="{FF2B5EF4-FFF2-40B4-BE49-F238E27FC236}">
                <a16:creationId xmlns:a16="http://schemas.microsoft.com/office/drawing/2014/main" id="{67EFF389-1A21-486E-B25A-E5F3DE33A3D0}"/>
              </a:ext>
            </a:extLst>
          </p:cNvPr>
          <p:cNvGrpSpPr/>
          <p:nvPr/>
        </p:nvGrpSpPr>
        <p:grpSpPr>
          <a:xfrm>
            <a:off x="155601" y="6168958"/>
            <a:ext cx="729574" cy="576000"/>
            <a:chOff x="155601" y="6168958"/>
            <a:chExt cx="729574" cy="576000"/>
          </a:xfrm>
        </p:grpSpPr>
        <p:sp>
          <p:nvSpPr>
            <p:cNvPr id="25" name="Rectangle 24">
              <a:extLst>
                <a:ext uri="{FF2B5EF4-FFF2-40B4-BE49-F238E27FC236}">
                  <a16:creationId xmlns:a16="http://schemas.microsoft.com/office/drawing/2014/main" id="{F984E18E-20D2-4292-B62B-8E899DC93694}"/>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a:hlinkClick r:id="" action="ppaction://hlinkshowjump?jump=lastslideviewed"/>
              <a:extLst>
                <a:ext uri="{FF2B5EF4-FFF2-40B4-BE49-F238E27FC236}">
                  <a16:creationId xmlns:a16="http://schemas.microsoft.com/office/drawing/2014/main" id="{3559CD20-6BD1-49B6-9DE7-B08E5A2CC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3" name="Rectangle 2">
            <a:extLst>
              <a:ext uri="{FF2B5EF4-FFF2-40B4-BE49-F238E27FC236}">
                <a16:creationId xmlns:a16="http://schemas.microsoft.com/office/drawing/2014/main" id="{339AE8C0-6ACA-4B89-B674-6F3FB986EDF7}"/>
              </a:ext>
            </a:extLst>
          </p:cNvPr>
          <p:cNvSpPr/>
          <p:nvPr/>
        </p:nvSpPr>
        <p:spPr>
          <a:xfrm>
            <a:off x="406401" y="526534"/>
            <a:ext cx="11531600" cy="3570208"/>
          </a:xfrm>
          <a:prstGeom prst="rect">
            <a:avLst/>
          </a:prstGeom>
        </p:spPr>
        <p:txBody>
          <a:bodyPr wrap="square">
            <a:spAutoFit/>
          </a:bodyPr>
          <a:lstStyle/>
          <a:p>
            <a:r>
              <a:rPr lang="it-IT" sz="1600" dirty="0"/>
              <a:t>Sono frequenti situazioni più complesse, in cui l’utente compie più di uno sbaglio. L’esempio più tipico è la compilazione di una form in un’applicazione web. Poiché più di un valore può essere errato, ne possono seguire messaggi di errore multipli, che devono possedere un’adeguata “granularità” ed essere facilmente associabili ai valori cui si riferiscono. </a:t>
            </a:r>
          </a:p>
          <a:p>
            <a:r>
              <a:rPr lang="it-IT" sz="1600" dirty="0"/>
              <a:t>Non bisogna sovraccaricare la memoria a breve termine fornendo gli errori ma poi facendo tornare alla pagina precedente.</a:t>
            </a:r>
          </a:p>
          <a:p>
            <a:r>
              <a:rPr lang="it-IT" sz="1600" dirty="0"/>
              <a:t>Non bisogna far ricompilare il form all’utente.</a:t>
            </a:r>
          </a:p>
          <a:p>
            <a:endParaRPr lang="it-IT" sz="1000" dirty="0"/>
          </a:p>
          <a:p>
            <a:r>
              <a:rPr lang="it-IT" sz="1600" b="1" dirty="0"/>
              <a:t>Correzione</a:t>
            </a:r>
          </a:p>
          <a:p>
            <a:r>
              <a:rPr lang="it-IT" sz="1600" dirty="0"/>
              <a:t>Quando l’utente commette un errore, deve essere possibile correggerlo. Questo processo può essere attuato, secondo i casi, dall’utente o dal sistema, o da entrambi, in modo cooperativo. A partire da uno stato iniziale del sistema, l’utente compie un’azione, per esempio l’immissione del valore di una data in un campo di una form. Se l’azione è corretta, il sistema si porta nello stato desiderato, indicato in figura come stato finale. Per esempio, la data viene accettata e registrata in un file. Se invece l’azione non è corretta (per esempio, perché la data contiene degli errori formali), il sistema si porta in uno stato di errore. A partire da questo stato, il processo di correzione può avvenire con due strategie diverse, a seconda delle situazioni: </a:t>
            </a:r>
          </a:p>
          <a:p>
            <a:r>
              <a:rPr lang="it-IT" sz="1600" dirty="0"/>
              <a:t>Backward recovery o Forward recovery</a:t>
            </a:r>
          </a:p>
        </p:txBody>
      </p:sp>
      <p:pic>
        <p:nvPicPr>
          <p:cNvPr id="2" name="Picture 1">
            <a:extLst>
              <a:ext uri="{FF2B5EF4-FFF2-40B4-BE49-F238E27FC236}">
                <a16:creationId xmlns:a16="http://schemas.microsoft.com/office/drawing/2014/main" id="{BBE45716-DF6D-4742-A907-B5758D9C6F89}"/>
              </a:ext>
            </a:extLst>
          </p:cNvPr>
          <p:cNvPicPr>
            <a:picLocks noChangeAspect="1"/>
          </p:cNvPicPr>
          <p:nvPr/>
        </p:nvPicPr>
        <p:blipFill>
          <a:blip r:embed="rId5"/>
          <a:stretch>
            <a:fillRect/>
          </a:stretch>
        </p:blipFill>
        <p:spPr>
          <a:xfrm>
            <a:off x="8699500" y="4242649"/>
            <a:ext cx="3238501" cy="2405744"/>
          </a:xfrm>
          <a:prstGeom prst="rect">
            <a:avLst/>
          </a:prstGeom>
        </p:spPr>
      </p:pic>
      <p:sp>
        <p:nvSpPr>
          <p:cNvPr id="7" name="Rectangle 6">
            <a:extLst>
              <a:ext uri="{FF2B5EF4-FFF2-40B4-BE49-F238E27FC236}">
                <a16:creationId xmlns:a16="http://schemas.microsoft.com/office/drawing/2014/main" id="{F5963E68-4D66-47C9-9DD0-16A6FAC9E491}"/>
              </a:ext>
            </a:extLst>
          </p:cNvPr>
          <p:cNvSpPr/>
          <p:nvPr/>
        </p:nvSpPr>
        <p:spPr>
          <a:xfrm>
            <a:off x="406401" y="4096742"/>
            <a:ext cx="8166099" cy="2585323"/>
          </a:xfrm>
          <a:prstGeom prst="rect">
            <a:avLst/>
          </a:prstGeom>
        </p:spPr>
        <p:txBody>
          <a:bodyPr wrap="square">
            <a:spAutoFit/>
          </a:bodyPr>
          <a:lstStyle/>
          <a:p>
            <a:r>
              <a:rPr lang="it-IT" sz="1600" b="1" dirty="0"/>
              <a:t>Backward recovery</a:t>
            </a:r>
            <a:r>
              <a:rPr lang="it-IT" sz="1600" dirty="0"/>
              <a:t>: Secondo questa strategia, si tratterà di annullare le conseguenze negative dell’errore commesso, e riportare il sistema nello stato iniziale, dal quale l’utente potrà compiere, questa volta in modo corretto, l’azione che aveva sbagliato. Questo compito può essere svolto dall’utente oppure effettuato dal sistema, che sbianca il campo e posiziona il cursore all’inizio dello stesso, in attesa del nuovo input che porterà allo stato finale desiderato. Es: funzione undo</a:t>
            </a:r>
          </a:p>
          <a:p>
            <a:endParaRPr lang="it-IT" sz="900" dirty="0"/>
          </a:p>
          <a:p>
            <a:r>
              <a:rPr lang="it-IT" sz="1600" b="1" dirty="0"/>
              <a:t>Forward recovery</a:t>
            </a:r>
            <a:r>
              <a:rPr lang="it-IT" sz="1600" dirty="0"/>
              <a:t>: può essere effettuato automaticamente dal sistema, o richiedere l’intervento dell’utente. Es: forse cercavi di google</a:t>
            </a:r>
          </a:p>
          <a:p>
            <a:endParaRPr lang="it-IT" sz="700" dirty="0"/>
          </a:p>
          <a:p>
            <a:r>
              <a:rPr lang="it-IT" sz="1600" dirty="0"/>
              <a:t>	Differenza tra backward e forward: disegnare un quadrato su paint se viene storto posso 	modificarlo (forward) o cancellarlo e rifarlo (backward)</a:t>
            </a:r>
          </a:p>
        </p:txBody>
      </p:sp>
    </p:spTree>
    <p:extLst>
      <p:ext uri="{BB962C8B-B14F-4D97-AF65-F5344CB8AC3E}">
        <p14:creationId xmlns:p14="http://schemas.microsoft.com/office/powerpoint/2010/main" val="1668414472"/>
      </p:ext>
    </p:extLst>
  </p:cSld>
  <p:clrMapOvr>
    <a:masterClrMapping/>
  </p:clrMapOvr>
  <p:transition>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812112" y="-4530"/>
            <a:ext cx="5063887" cy="432547"/>
          </a:xfrm>
        </p:spPr>
        <p:txBody>
          <a:bodyPr>
            <a:normAutofit fontScale="90000"/>
          </a:bodyPr>
          <a:lstStyle/>
          <a:p>
            <a:r>
              <a:rPr lang="it-IT" sz="3200" dirty="0"/>
              <a:t>Valutare l’usabilità (1)</a:t>
            </a:r>
          </a:p>
        </p:txBody>
      </p:sp>
      <p:sp>
        <p:nvSpPr>
          <p:cNvPr id="4" name="Rectangle 3">
            <a:extLst>
              <a:ext uri="{FF2B5EF4-FFF2-40B4-BE49-F238E27FC236}">
                <a16:creationId xmlns:a16="http://schemas.microsoft.com/office/drawing/2014/main" id="{FE18DB9D-8D5F-4A3F-805B-FABC0A7C6A8E}"/>
              </a:ext>
            </a:extLst>
          </p:cNvPr>
          <p:cNvSpPr/>
          <p:nvPr/>
        </p:nvSpPr>
        <p:spPr>
          <a:xfrm>
            <a:off x="496111" y="729973"/>
            <a:ext cx="11235445" cy="3539430"/>
          </a:xfrm>
          <a:prstGeom prst="rect">
            <a:avLst/>
          </a:prstGeom>
        </p:spPr>
        <p:txBody>
          <a:bodyPr wrap="square">
            <a:spAutoFit/>
          </a:bodyPr>
          <a:lstStyle/>
          <a:p>
            <a:r>
              <a:rPr lang="it-IT" sz="1600" dirty="0"/>
              <a:t>Due tecniche più utilizzate per valutare l’usabilità dei sistemi: </a:t>
            </a:r>
          </a:p>
          <a:p>
            <a:pPr marL="285750" indent="-285750">
              <a:buFontTx/>
              <a:buChar char="-"/>
            </a:pPr>
            <a:r>
              <a:rPr lang="it-IT" sz="1600" b="1" dirty="0"/>
              <a:t>valutazioni euristiche </a:t>
            </a:r>
            <a:r>
              <a:rPr lang="it-IT" sz="1600" dirty="0"/>
              <a:t>: la valutazione è eseguita da esperti di usabilità, con l’aiuto di regole più o meno dettagliate, che riflettono lo stato delle conoscenze del settore.</a:t>
            </a:r>
          </a:p>
          <a:p>
            <a:pPr marL="285750" indent="-285750">
              <a:buFontTx/>
              <a:buChar char="-"/>
            </a:pPr>
            <a:r>
              <a:rPr lang="it-IT" sz="1600" b="1" dirty="0"/>
              <a:t>test di usabilità </a:t>
            </a:r>
            <a:r>
              <a:rPr lang="it-IT" sz="1600" dirty="0"/>
              <a:t>: i test sono effettuati da un campione di utenti, che utilizzano il sistema in un ambiente controllato, sotto osservazione da parte dei valutatori. I test di usabilità si possono classificare in formativi e sommativi; in test di compito e di scenario.</a:t>
            </a:r>
          </a:p>
          <a:p>
            <a:r>
              <a:rPr lang="it-IT" sz="1600" dirty="0"/>
              <a:t>L’usabilità viene valutata 3 volte e a 3 diversi scopi: </a:t>
            </a:r>
            <a:r>
              <a:rPr lang="it-IT" sz="1600" b="1" dirty="0"/>
              <a:t>All’inizio del progetto</a:t>
            </a:r>
            <a:r>
              <a:rPr lang="it-IT" sz="1600" dirty="0"/>
              <a:t>, l’obiettivo principale sarà la raccolta di indicazioni per orientare le attività di progettazione successive. </a:t>
            </a:r>
            <a:r>
              <a:rPr lang="it-IT" sz="1600" b="1" dirty="0"/>
              <a:t>Con la disponibilità di prototipi più completi,</a:t>
            </a:r>
            <a:r>
              <a:rPr lang="it-IT" sz="1600" dirty="0"/>
              <a:t> sarà invece possibile quantificare il livello di raggiungimento degli obiettivi dell’utente e dell’organizzazione. </a:t>
            </a:r>
            <a:r>
              <a:rPr lang="it-IT" sz="1600" b="1" dirty="0"/>
              <a:t>Dopo il rilascio del sistema, </a:t>
            </a:r>
            <a:r>
              <a:rPr lang="it-IT" sz="1600" dirty="0"/>
              <a:t>sarà possibile monitorarne l’adeguatezza ai nuovi contesti di utilizzo.</a:t>
            </a:r>
          </a:p>
          <a:p>
            <a:endParaRPr lang="it-IT" sz="1600" dirty="0"/>
          </a:p>
          <a:p>
            <a:r>
              <a:rPr lang="it-IT" sz="1600" dirty="0"/>
              <a:t>I termini generici “valutazione” o “test” possono denotare due attività molto diverse:</a:t>
            </a:r>
          </a:p>
          <a:p>
            <a:r>
              <a:rPr lang="it-IT" sz="1600" dirty="0"/>
              <a:t>• il controllo che il prodotto sia congruente con quanto espresso nei documenti di  specifica dei requisiti (verifica);</a:t>
            </a:r>
          </a:p>
          <a:p>
            <a:r>
              <a:rPr lang="it-IT" sz="1600" dirty="0"/>
              <a:t>• il controllo che il prodotto soddisfi effettivamente le esigenze per le quali è stato concepito. (validazione).</a:t>
            </a:r>
          </a:p>
          <a:p>
            <a:endParaRPr lang="it-IT" sz="1600" dirty="0"/>
          </a:p>
        </p:txBody>
      </p:sp>
      <p:grpSp>
        <p:nvGrpSpPr>
          <p:cNvPr id="12" name="Group 11">
            <a:extLst>
              <a:ext uri="{FF2B5EF4-FFF2-40B4-BE49-F238E27FC236}">
                <a16:creationId xmlns:a16="http://schemas.microsoft.com/office/drawing/2014/main" id="{1BAA8A06-B2D7-45BF-BA5A-773010921B97}"/>
              </a:ext>
            </a:extLst>
          </p:cNvPr>
          <p:cNvGrpSpPr/>
          <p:nvPr/>
        </p:nvGrpSpPr>
        <p:grpSpPr>
          <a:xfrm>
            <a:off x="11147899" y="6168958"/>
            <a:ext cx="729574" cy="570689"/>
            <a:chOff x="11147899" y="6168958"/>
            <a:chExt cx="729574" cy="570689"/>
          </a:xfrm>
        </p:grpSpPr>
        <p:sp>
          <p:nvSpPr>
            <p:cNvPr id="14" name="Rectangle 13">
              <a:extLst>
                <a:ext uri="{FF2B5EF4-FFF2-40B4-BE49-F238E27FC236}">
                  <a16:creationId xmlns:a16="http://schemas.microsoft.com/office/drawing/2014/main" id="{0E83F94E-DFC7-4CEB-A70E-906E6A836394}"/>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Graphic 14" descr="Back RTL">
              <a:hlinkClick r:id="rId3" action="ppaction://hlinksldjump"/>
              <a:extLst>
                <a:ext uri="{FF2B5EF4-FFF2-40B4-BE49-F238E27FC236}">
                  <a16:creationId xmlns:a16="http://schemas.microsoft.com/office/drawing/2014/main" id="{E0465B40-D480-4063-8512-9CF0E652AD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113074042"/>
      </p:ext>
    </p:extLst>
  </p:cSld>
  <p:clrMapOvr>
    <a:masterClrMapping/>
  </p:clrMapOvr>
  <p:transition>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812112" y="-4530"/>
            <a:ext cx="5063887" cy="432547"/>
          </a:xfrm>
        </p:spPr>
        <p:txBody>
          <a:bodyPr>
            <a:normAutofit fontScale="90000"/>
          </a:bodyPr>
          <a:lstStyle/>
          <a:p>
            <a:r>
              <a:rPr lang="it-IT" sz="3200" dirty="0"/>
              <a:t>Valutare l’usabilità (2)</a:t>
            </a:r>
          </a:p>
        </p:txBody>
      </p:sp>
      <p:grpSp>
        <p:nvGrpSpPr>
          <p:cNvPr id="24" name="Group 23">
            <a:extLst>
              <a:ext uri="{FF2B5EF4-FFF2-40B4-BE49-F238E27FC236}">
                <a16:creationId xmlns:a16="http://schemas.microsoft.com/office/drawing/2014/main" id="{67EFF389-1A21-486E-B25A-E5F3DE33A3D0}"/>
              </a:ext>
            </a:extLst>
          </p:cNvPr>
          <p:cNvGrpSpPr/>
          <p:nvPr/>
        </p:nvGrpSpPr>
        <p:grpSpPr>
          <a:xfrm>
            <a:off x="155601" y="6168958"/>
            <a:ext cx="729574" cy="576000"/>
            <a:chOff x="155601" y="6168958"/>
            <a:chExt cx="729574" cy="576000"/>
          </a:xfrm>
        </p:grpSpPr>
        <p:sp>
          <p:nvSpPr>
            <p:cNvPr id="25" name="Rectangle 24">
              <a:extLst>
                <a:ext uri="{FF2B5EF4-FFF2-40B4-BE49-F238E27FC236}">
                  <a16:creationId xmlns:a16="http://schemas.microsoft.com/office/drawing/2014/main" id="{F984E18E-20D2-4292-B62B-8E899DC93694}"/>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a:hlinkClick r:id="" action="ppaction://hlinkshowjump?jump=lastslideviewed"/>
              <a:extLst>
                <a:ext uri="{FF2B5EF4-FFF2-40B4-BE49-F238E27FC236}">
                  <a16:creationId xmlns:a16="http://schemas.microsoft.com/office/drawing/2014/main" id="{3559CD20-6BD1-49B6-9DE7-B08E5A2CC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4" name="Rectangle 3">
            <a:extLst>
              <a:ext uri="{FF2B5EF4-FFF2-40B4-BE49-F238E27FC236}">
                <a16:creationId xmlns:a16="http://schemas.microsoft.com/office/drawing/2014/main" id="{FE18DB9D-8D5F-4A3F-805B-FABC0A7C6A8E}"/>
              </a:ext>
            </a:extLst>
          </p:cNvPr>
          <p:cNvSpPr/>
          <p:nvPr/>
        </p:nvSpPr>
        <p:spPr>
          <a:xfrm>
            <a:off x="171003" y="627210"/>
            <a:ext cx="11960288" cy="5478423"/>
          </a:xfrm>
          <a:prstGeom prst="rect">
            <a:avLst/>
          </a:prstGeom>
        </p:spPr>
        <p:txBody>
          <a:bodyPr wrap="square">
            <a:spAutoFit/>
          </a:bodyPr>
          <a:lstStyle/>
          <a:p>
            <a:r>
              <a:rPr lang="it-IT" sz="1400" b="1" dirty="0"/>
              <a:t>Valutazioni euristiche : </a:t>
            </a:r>
            <a:r>
              <a:rPr lang="it-IT" sz="1400" dirty="0"/>
              <a:t>avvengono analizzando sistematicamente il comportamento di un sistema e verificandone la conformità a specifiche “regole d’oro” derivanti da principi o linee guida generalmente accettati. La valutazione euristica ha il vantaggio di essere relativamente poco costosa. Tuttavia fornisce risultati piuttosto soggettivi.</a:t>
            </a:r>
          </a:p>
          <a:p>
            <a:r>
              <a:rPr lang="it-IT" sz="1400" dirty="0"/>
              <a:t>Es: </a:t>
            </a:r>
            <a:r>
              <a:rPr lang="it-IT" sz="1400" b="1" dirty="0"/>
              <a:t>Euristiche di Nielsen :</a:t>
            </a:r>
            <a:r>
              <a:rPr lang="it-IT" sz="1400" dirty="0"/>
              <a:t> </a:t>
            </a:r>
          </a:p>
          <a:p>
            <a:r>
              <a:rPr lang="it-IT" sz="1400" b="1" dirty="0"/>
              <a:t>1. Visibilità dello stato del sistema: </a:t>
            </a:r>
            <a:r>
              <a:rPr lang="it-IT" sz="1400" dirty="0"/>
              <a:t>Il sistema dovrebbe sempre informare gli utenti su ciò che sta accadendo, mediante feedback appropriati in un tempo ragionevole.</a:t>
            </a:r>
          </a:p>
          <a:p>
            <a:endParaRPr lang="it-IT" sz="600" dirty="0"/>
          </a:p>
          <a:p>
            <a:r>
              <a:rPr lang="it-IT" sz="1400" b="1" dirty="0"/>
              <a:t>2. Corrispondenza fra il mondo reale e il sistema: </a:t>
            </a:r>
            <a:r>
              <a:rPr lang="it-IT" sz="1400" dirty="0"/>
              <a:t>Il sistema dovrebbe parlare il linguaggio dell’utente, con parole, frasi e concetti familiari all’utente, piuttosto che termini orientati al sistema. </a:t>
            </a:r>
          </a:p>
          <a:p>
            <a:endParaRPr lang="it-IT" sz="600" dirty="0"/>
          </a:p>
          <a:p>
            <a:r>
              <a:rPr lang="it-IT" sz="1400" b="1" dirty="0"/>
              <a:t>3. Libertà e controllo da parte degli utenti: </a:t>
            </a:r>
            <a:r>
              <a:rPr lang="it-IT" sz="1400" dirty="0"/>
              <a:t>Gli utenti spesso selezionano delle funzioni del sistema per errore e hanno bisogno di una “uscita di emergenza” segnalata con chiarezza per uscire da uno stato non desiderato. Fornire all’utente le funzioni di undo e redo.</a:t>
            </a:r>
          </a:p>
          <a:p>
            <a:endParaRPr lang="it-IT" sz="600" dirty="0"/>
          </a:p>
          <a:p>
            <a:r>
              <a:rPr lang="it-IT" sz="1400" b="1" dirty="0"/>
              <a:t>4. Consistenza e standard: </a:t>
            </a:r>
            <a:r>
              <a:rPr lang="it-IT" sz="1400" dirty="0"/>
              <a:t>Gli utenti non dovrebbero aver bisogno di chiedersi se parole, situazioni o azioni differenti hanno lo stesso significato. </a:t>
            </a:r>
          </a:p>
          <a:p>
            <a:endParaRPr lang="it-IT" sz="600" dirty="0"/>
          </a:p>
          <a:p>
            <a:r>
              <a:rPr lang="it-IT" sz="1400" b="1" dirty="0"/>
              <a:t>5. Prevenzione degli errori:</a:t>
            </a:r>
            <a:r>
              <a:rPr lang="it-IT" sz="1400" dirty="0"/>
              <a:t> invece di buoni messaggi di errore è un’attenta progettazione che eviti innanzitutto l’insorgere del problema. Eliminare le situazioni che possono provocare errori da parte dell’utente, e chiedergli conferma prima di eseguire le azioni richieste.</a:t>
            </a:r>
          </a:p>
          <a:p>
            <a:endParaRPr lang="it-IT" sz="600" dirty="0"/>
          </a:p>
          <a:p>
            <a:r>
              <a:rPr lang="it-IT" sz="1400" b="1" dirty="0"/>
              <a:t>6. Riconoscere piuttosto che ricordare</a:t>
            </a:r>
            <a:r>
              <a:rPr lang="it-IT" sz="1400" dirty="0"/>
              <a:t>: Minimizzare il ricorso alla memoria dell’utente, rendendo visibili gli oggetti, le azioni e le opzioni. </a:t>
            </a:r>
          </a:p>
          <a:p>
            <a:endParaRPr lang="it-IT" sz="600" dirty="0"/>
          </a:p>
          <a:p>
            <a:r>
              <a:rPr lang="it-IT" sz="1400" b="1" dirty="0"/>
              <a:t>7. Flessibilità ed efficienza d’uso: </a:t>
            </a:r>
            <a:r>
              <a:rPr lang="it-IT" sz="1400" dirty="0"/>
              <a:t>Acceleratori possono spesso rendere veloce l’interazione dell’utente esperto, in modo che il sistema possa soddisfare sia l’utente esperto sia quello inesperto. Permettere all’utente di personalizzare le azioni frequenti.</a:t>
            </a:r>
          </a:p>
          <a:p>
            <a:endParaRPr lang="it-IT" sz="600" dirty="0"/>
          </a:p>
          <a:p>
            <a:r>
              <a:rPr lang="it-IT" sz="1400" b="1" dirty="0"/>
              <a:t>8. Design minimalista ed estetico</a:t>
            </a:r>
            <a:r>
              <a:rPr lang="it-IT" sz="1400" dirty="0"/>
              <a:t>: I dialoghi non dovrebbero contenere informazioni irrilevanti o necessarie solo di rado. Ogni informazione</a:t>
            </a:r>
          </a:p>
          <a:p>
            <a:r>
              <a:rPr lang="it-IT" sz="1400" dirty="0"/>
              <a:t>aggiuntiva in un dialogo compete con le unità di informazione rilevanti e diminuisce la loro visibilità relativa.</a:t>
            </a:r>
          </a:p>
          <a:p>
            <a:endParaRPr lang="it-IT" sz="600" dirty="0"/>
          </a:p>
          <a:p>
            <a:r>
              <a:rPr lang="it-IT" sz="1400" b="1" dirty="0"/>
              <a:t>9. Aiutare gli utenti a riconoscere gli errori, diagnosticarli e correggerli</a:t>
            </a:r>
            <a:r>
              <a:rPr lang="it-IT" sz="1400" dirty="0"/>
              <a:t>: I messaggi di errore dovrebbero essere espressi in linguaggio semplice indicando il problema con precisione e suggerendo una soluzione in modo costruttivo.</a:t>
            </a:r>
          </a:p>
          <a:p>
            <a:endParaRPr lang="it-IT" sz="600" dirty="0"/>
          </a:p>
          <a:p>
            <a:r>
              <a:rPr lang="it-IT" sz="1400" b="1" dirty="0"/>
              <a:t>10. Guida e documentazione</a:t>
            </a:r>
            <a:r>
              <a:rPr lang="it-IT" sz="1400" dirty="0"/>
              <a:t>: Anche se è preferibile che il sistema sia utilizzabile senza documentazione, può essere necessario fornire aiuto e documentazione. Ogni tale informazione dovrebbe essere facilmente raggiungibile, focalizzata sul compito dell’utente, e dovrebbe elencare i passi concreti da fare, senza essere troppo ampia.</a:t>
            </a:r>
          </a:p>
          <a:p>
            <a:endParaRPr lang="it-IT" sz="1600" dirty="0"/>
          </a:p>
        </p:txBody>
      </p:sp>
      <p:grpSp>
        <p:nvGrpSpPr>
          <p:cNvPr id="8" name="Group 7">
            <a:extLst>
              <a:ext uri="{FF2B5EF4-FFF2-40B4-BE49-F238E27FC236}">
                <a16:creationId xmlns:a16="http://schemas.microsoft.com/office/drawing/2014/main" id="{22028C19-58ED-4473-9653-E224588C070B}"/>
              </a:ext>
            </a:extLst>
          </p:cNvPr>
          <p:cNvGrpSpPr/>
          <p:nvPr/>
        </p:nvGrpSpPr>
        <p:grpSpPr>
          <a:xfrm>
            <a:off x="11147899" y="6168958"/>
            <a:ext cx="729574" cy="570689"/>
            <a:chOff x="11147899" y="6168958"/>
            <a:chExt cx="729574" cy="570689"/>
          </a:xfrm>
        </p:grpSpPr>
        <p:sp>
          <p:nvSpPr>
            <p:cNvPr id="9" name="Rectangle 8">
              <a:extLst>
                <a:ext uri="{FF2B5EF4-FFF2-40B4-BE49-F238E27FC236}">
                  <a16:creationId xmlns:a16="http://schemas.microsoft.com/office/drawing/2014/main" id="{978B8C00-235A-4B6E-833C-5174C811C961}"/>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RTL">
              <a:hlinkClick r:id="rId5" action="ppaction://hlinksldjump"/>
              <a:extLst>
                <a:ext uri="{FF2B5EF4-FFF2-40B4-BE49-F238E27FC236}">
                  <a16:creationId xmlns:a16="http://schemas.microsoft.com/office/drawing/2014/main" id="{5479C361-16B4-46CB-B191-2CA38906DA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2163907321"/>
      </p:ext>
    </p:extLst>
  </p:cSld>
  <p:clrMapOvr>
    <a:masterClrMapping/>
  </p:clrMapOvr>
  <p:transition>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812112" y="-4530"/>
            <a:ext cx="5063887" cy="432547"/>
          </a:xfrm>
        </p:spPr>
        <p:txBody>
          <a:bodyPr>
            <a:normAutofit fontScale="90000"/>
          </a:bodyPr>
          <a:lstStyle/>
          <a:p>
            <a:r>
              <a:rPr lang="it-IT" sz="3200" dirty="0"/>
              <a:t>Valutare l’usabilità (3)</a:t>
            </a:r>
          </a:p>
        </p:txBody>
      </p:sp>
      <p:grpSp>
        <p:nvGrpSpPr>
          <p:cNvPr id="24" name="Group 23">
            <a:extLst>
              <a:ext uri="{FF2B5EF4-FFF2-40B4-BE49-F238E27FC236}">
                <a16:creationId xmlns:a16="http://schemas.microsoft.com/office/drawing/2014/main" id="{67EFF389-1A21-486E-B25A-E5F3DE33A3D0}"/>
              </a:ext>
            </a:extLst>
          </p:cNvPr>
          <p:cNvGrpSpPr/>
          <p:nvPr/>
        </p:nvGrpSpPr>
        <p:grpSpPr>
          <a:xfrm>
            <a:off x="155601" y="6168958"/>
            <a:ext cx="729574" cy="576000"/>
            <a:chOff x="155601" y="6168958"/>
            <a:chExt cx="729574" cy="576000"/>
          </a:xfrm>
        </p:grpSpPr>
        <p:sp>
          <p:nvSpPr>
            <p:cNvPr id="25" name="Rectangle 24">
              <a:extLst>
                <a:ext uri="{FF2B5EF4-FFF2-40B4-BE49-F238E27FC236}">
                  <a16:creationId xmlns:a16="http://schemas.microsoft.com/office/drawing/2014/main" id="{F984E18E-20D2-4292-B62B-8E899DC93694}"/>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a:hlinkClick r:id="" action="ppaction://hlinkshowjump?jump=lastslideviewed"/>
              <a:extLst>
                <a:ext uri="{FF2B5EF4-FFF2-40B4-BE49-F238E27FC236}">
                  <a16:creationId xmlns:a16="http://schemas.microsoft.com/office/drawing/2014/main" id="{3559CD20-6BD1-49B6-9DE7-B08E5A2CC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8" name="Group 7">
            <a:extLst>
              <a:ext uri="{FF2B5EF4-FFF2-40B4-BE49-F238E27FC236}">
                <a16:creationId xmlns:a16="http://schemas.microsoft.com/office/drawing/2014/main" id="{22028C19-58ED-4473-9653-E224588C070B}"/>
              </a:ext>
            </a:extLst>
          </p:cNvPr>
          <p:cNvGrpSpPr/>
          <p:nvPr/>
        </p:nvGrpSpPr>
        <p:grpSpPr>
          <a:xfrm>
            <a:off x="11147899" y="6168958"/>
            <a:ext cx="729574" cy="570689"/>
            <a:chOff x="11147899" y="6168958"/>
            <a:chExt cx="729574" cy="570689"/>
          </a:xfrm>
        </p:grpSpPr>
        <p:sp>
          <p:nvSpPr>
            <p:cNvPr id="9" name="Rectangle 8">
              <a:extLst>
                <a:ext uri="{FF2B5EF4-FFF2-40B4-BE49-F238E27FC236}">
                  <a16:creationId xmlns:a16="http://schemas.microsoft.com/office/drawing/2014/main" id="{978B8C00-235A-4B6E-833C-5174C811C961}"/>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RTL">
              <a:hlinkClick r:id="rId5" action="ppaction://hlinksldjump"/>
              <a:extLst>
                <a:ext uri="{FF2B5EF4-FFF2-40B4-BE49-F238E27FC236}">
                  <a16:creationId xmlns:a16="http://schemas.microsoft.com/office/drawing/2014/main" id="{5479C361-16B4-46CB-B191-2CA38906DA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2" name="Rectangle 1">
            <a:extLst>
              <a:ext uri="{FF2B5EF4-FFF2-40B4-BE49-F238E27FC236}">
                <a16:creationId xmlns:a16="http://schemas.microsoft.com/office/drawing/2014/main" id="{8751846D-7919-41F8-9802-2B68B353B012}"/>
              </a:ext>
            </a:extLst>
          </p:cNvPr>
          <p:cNvSpPr/>
          <p:nvPr/>
        </p:nvSpPr>
        <p:spPr>
          <a:xfrm>
            <a:off x="661482" y="436166"/>
            <a:ext cx="11136548" cy="1477328"/>
          </a:xfrm>
          <a:prstGeom prst="rect">
            <a:avLst/>
          </a:prstGeom>
        </p:spPr>
        <p:txBody>
          <a:bodyPr wrap="square">
            <a:spAutoFit/>
          </a:bodyPr>
          <a:lstStyle/>
          <a:p>
            <a:r>
              <a:rPr lang="it-IT" dirty="0"/>
              <a:t>Questa tecnica non garantisce che vengano rilevati tutti i problemi di usabilità, e può capitare che vengano segnalati problemi che, in realtà, non esistono. Ciò è dovuto al fatto che i valutatori possono avere delle preferenze personali su come determinate funzioni del sistema debbano essere sviluppate, e non è detto che queste corrispondano a criteri oggettivamente verificabili. È anche evidente che i risultati saranno tanto </a:t>
            </a:r>
            <a:r>
              <a:rPr lang="it-IT" b="1" dirty="0"/>
              <a:t>più affidabili quanto più i valutatori saranno esperti </a:t>
            </a:r>
            <a:r>
              <a:rPr lang="it-IT" dirty="0"/>
              <a:t>nel particolare ambito in esame.</a:t>
            </a:r>
          </a:p>
        </p:txBody>
      </p:sp>
      <p:pic>
        <p:nvPicPr>
          <p:cNvPr id="3" name="Picture 2">
            <a:extLst>
              <a:ext uri="{FF2B5EF4-FFF2-40B4-BE49-F238E27FC236}">
                <a16:creationId xmlns:a16="http://schemas.microsoft.com/office/drawing/2014/main" id="{1BA9EFAF-7E24-4B3B-9CD9-E59B7EA207B1}"/>
              </a:ext>
            </a:extLst>
          </p:cNvPr>
          <p:cNvPicPr>
            <a:picLocks noChangeAspect="1"/>
          </p:cNvPicPr>
          <p:nvPr/>
        </p:nvPicPr>
        <p:blipFill>
          <a:blip r:embed="rId8"/>
          <a:stretch>
            <a:fillRect/>
          </a:stretch>
        </p:blipFill>
        <p:spPr>
          <a:xfrm>
            <a:off x="800635" y="2024537"/>
            <a:ext cx="3570457" cy="2808926"/>
          </a:xfrm>
          <a:prstGeom prst="rect">
            <a:avLst/>
          </a:prstGeom>
        </p:spPr>
      </p:pic>
      <p:pic>
        <p:nvPicPr>
          <p:cNvPr id="14" name="Picture 13">
            <a:extLst>
              <a:ext uri="{FF2B5EF4-FFF2-40B4-BE49-F238E27FC236}">
                <a16:creationId xmlns:a16="http://schemas.microsoft.com/office/drawing/2014/main" id="{D142B34C-F2B1-4A25-AE46-B4018EF2C9C6}"/>
              </a:ext>
            </a:extLst>
          </p:cNvPr>
          <p:cNvPicPr>
            <a:picLocks noChangeAspect="1"/>
          </p:cNvPicPr>
          <p:nvPr/>
        </p:nvPicPr>
        <p:blipFill>
          <a:blip r:embed="rId9"/>
          <a:stretch>
            <a:fillRect/>
          </a:stretch>
        </p:blipFill>
        <p:spPr>
          <a:xfrm>
            <a:off x="6417872" y="1791335"/>
            <a:ext cx="4205008" cy="3275329"/>
          </a:xfrm>
          <a:prstGeom prst="rect">
            <a:avLst/>
          </a:prstGeom>
        </p:spPr>
      </p:pic>
    </p:spTree>
    <p:extLst>
      <p:ext uri="{BB962C8B-B14F-4D97-AF65-F5344CB8AC3E}">
        <p14:creationId xmlns:p14="http://schemas.microsoft.com/office/powerpoint/2010/main" val="2301422565"/>
      </p:ext>
    </p:extLst>
  </p:cSld>
  <p:clrMapOvr>
    <a:masterClrMapping/>
  </p:clrMapOvr>
  <p:transition>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812112" y="-4530"/>
            <a:ext cx="5063887" cy="432547"/>
          </a:xfrm>
        </p:spPr>
        <p:txBody>
          <a:bodyPr>
            <a:normAutofit fontScale="90000"/>
          </a:bodyPr>
          <a:lstStyle/>
          <a:p>
            <a:r>
              <a:rPr lang="it-IT" sz="3200" dirty="0"/>
              <a:t>Valutare l’usabilità (4)</a:t>
            </a:r>
          </a:p>
        </p:txBody>
      </p:sp>
      <p:grpSp>
        <p:nvGrpSpPr>
          <p:cNvPr id="24" name="Group 23">
            <a:extLst>
              <a:ext uri="{FF2B5EF4-FFF2-40B4-BE49-F238E27FC236}">
                <a16:creationId xmlns:a16="http://schemas.microsoft.com/office/drawing/2014/main" id="{67EFF389-1A21-486E-B25A-E5F3DE33A3D0}"/>
              </a:ext>
            </a:extLst>
          </p:cNvPr>
          <p:cNvGrpSpPr/>
          <p:nvPr/>
        </p:nvGrpSpPr>
        <p:grpSpPr>
          <a:xfrm>
            <a:off x="155601" y="6168958"/>
            <a:ext cx="729574" cy="576000"/>
            <a:chOff x="155601" y="6168958"/>
            <a:chExt cx="729574" cy="576000"/>
          </a:xfrm>
        </p:grpSpPr>
        <p:sp>
          <p:nvSpPr>
            <p:cNvPr id="25" name="Rectangle 24">
              <a:extLst>
                <a:ext uri="{FF2B5EF4-FFF2-40B4-BE49-F238E27FC236}">
                  <a16:creationId xmlns:a16="http://schemas.microsoft.com/office/drawing/2014/main" id="{F984E18E-20D2-4292-B62B-8E899DC93694}"/>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a:hlinkClick r:id="" action="ppaction://hlinkshowjump?jump=lastslideviewed"/>
              <a:extLst>
                <a:ext uri="{FF2B5EF4-FFF2-40B4-BE49-F238E27FC236}">
                  <a16:creationId xmlns:a16="http://schemas.microsoft.com/office/drawing/2014/main" id="{3559CD20-6BD1-49B6-9DE7-B08E5A2CC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8" name="Group 7">
            <a:extLst>
              <a:ext uri="{FF2B5EF4-FFF2-40B4-BE49-F238E27FC236}">
                <a16:creationId xmlns:a16="http://schemas.microsoft.com/office/drawing/2014/main" id="{22028C19-58ED-4473-9653-E224588C070B}"/>
              </a:ext>
            </a:extLst>
          </p:cNvPr>
          <p:cNvGrpSpPr/>
          <p:nvPr/>
        </p:nvGrpSpPr>
        <p:grpSpPr>
          <a:xfrm>
            <a:off x="11147899" y="6168958"/>
            <a:ext cx="729574" cy="570689"/>
            <a:chOff x="11147899" y="6168958"/>
            <a:chExt cx="729574" cy="570689"/>
          </a:xfrm>
        </p:grpSpPr>
        <p:sp>
          <p:nvSpPr>
            <p:cNvPr id="9" name="Rectangle 8">
              <a:extLst>
                <a:ext uri="{FF2B5EF4-FFF2-40B4-BE49-F238E27FC236}">
                  <a16:creationId xmlns:a16="http://schemas.microsoft.com/office/drawing/2014/main" id="{978B8C00-235A-4B6E-833C-5174C811C961}"/>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RTL">
              <a:hlinkClick r:id="rId5" action="ppaction://hlinksldjump"/>
              <a:extLst>
                <a:ext uri="{FF2B5EF4-FFF2-40B4-BE49-F238E27FC236}">
                  <a16:creationId xmlns:a16="http://schemas.microsoft.com/office/drawing/2014/main" id="{5479C361-16B4-46CB-B191-2CA38906DA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4" name="Rectangle 3">
            <a:extLst>
              <a:ext uri="{FF2B5EF4-FFF2-40B4-BE49-F238E27FC236}">
                <a16:creationId xmlns:a16="http://schemas.microsoft.com/office/drawing/2014/main" id="{6AA56196-1467-4408-A848-49DB9090FDD6}"/>
              </a:ext>
            </a:extLst>
          </p:cNvPr>
          <p:cNvSpPr/>
          <p:nvPr/>
        </p:nvSpPr>
        <p:spPr>
          <a:xfrm>
            <a:off x="800635" y="484762"/>
            <a:ext cx="10877150" cy="3693319"/>
          </a:xfrm>
          <a:prstGeom prst="rect">
            <a:avLst/>
          </a:prstGeom>
        </p:spPr>
        <p:txBody>
          <a:bodyPr wrap="square">
            <a:spAutoFit/>
          </a:bodyPr>
          <a:lstStyle/>
          <a:p>
            <a:r>
              <a:rPr lang="it-IT" dirty="0"/>
              <a:t>Test di usabilità: Un test di usabilità consiste nel far eseguire a un gruppo di utenti dei compiti tipici di utilizzo del sistema in un ambiente controllato. Si sceglie un campione di utenti che sia rappresentativo della categoria di utenti cui il sistema si rivolge, e si chiede a tutti di svolgere, separatamente, gli stessi compiti. Il test coinvolge, oltre all’utente che prova il sistema, almeno due altre persone: un facilitatore, che ha il compito di gestire la “regia” della prova, e uno o più osservatori, che assistono al test, annotando i comportamenti dell’utente che ritengono significativi. Il ruolo degli osservatori è critico: essi dovrebbero conoscere bene il sistema, e avere eseguito personalmente i compiti chiesti agli utenti. Solo in questo modo saranno in grado di interpretarne e valutarne correttamente i comportamenti.</a:t>
            </a:r>
          </a:p>
          <a:p>
            <a:endParaRPr lang="it-IT" dirty="0"/>
          </a:p>
          <a:p>
            <a:r>
              <a:rPr lang="it-IT" dirty="0"/>
              <a:t>Chi lo conduce dovrà esaminare in dettaglio le operazioni svolte dagli utenti per capire dove nascono le difficoltà, da che cosa sono causate e in quale modo possano essere rimosse. Per questo, è molto utile la cosiddetta tecnica del “pensare ad alta voce“, che consiste nel chiedere all’utente di esprimere a voce alta ciò che pensa mentre compie le varie operazioni. Se possibile, è preferibile eseguire una registrazione (audio e video) della sessione di test, per rivedere in seguito tutto ciò che è avvenuto durante la prova.</a:t>
            </a:r>
          </a:p>
        </p:txBody>
      </p:sp>
    </p:spTree>
    <p:extLst>
      <p:ext uri="{BB962C8B-B14F-4D97-AF65-F5344CB8AC3E}">
        <p14:creationId xmlns:p14="http://schemas.microsoft.com/office/powerpoint/2010/main" val="2530461103"/>
      </p:ext>
    </p:extLst>
  </p:cSld>
  <p:clrMapOvr>
    <a:masterClrMapping/>
  </p:clrMapOvr>
  <p:transition>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812112" y="-4530"/>
            <a:ext cx="5063887" cy="432547"/>
          </a:xfrm>
        </p:spPr>
        <p:txBody>
          <a:bodyPr>
            <a:normAutofit fontScale="90000"/>
          </a:bodyPr>
          <a:lstStyle/>
          <a:p>
            <a:r>
              <a:rPr lang="it-IT" sz="3200" dirty="0"/>
              <a:t>Valutare l’usabilità (5)</a:t>
            </a:r>
          </a:p>
        </p:txBody>
      </p:sp>
      <p:grpSp>
        <p:nvGrpSpPr>
          <p:cNvPr id="24" name="Group 23">
            <a:extLst>
              <a:ext uri="{FF2B5EF4-FFF2-40B4-BE49-F238E27FC236}">
                <a16:creationId xmlns:a16="http://schemas.microsoft.com/office/drawing/2014/main" id="{67EFF389-1A21-486E-B25A-E5F3DE33A3D0}"/>
              </a:ext>
            </a:extLst>
          </p:cNvPr>
          <p:cNvGrpSpPr/>
          <p:nvPr/>
        </p:nvGrpSpPr>
        <p:grpSpPr>
          <a:xfrm>
            <a:off x="155601" y="6168958"/>
            <a:ext cx="729574" cy="576000"/>
            <a:chOff x="155601" y="6168958"/>
            <a:chExt cx="729574" cy="576000"/>
          </a:xfrm>
        </p:grpSpPr>
        <p:sp>
          <p:nvSpPr>
            <p:cNvPr id="25" name="Rectangle 24">
              <a:extLst>
                <a:ext uri="{FF2B5EF4-FFF2-40B4-BE49-F238E27FC236}">
                  <a16:creationId xmlns:a16="http://schemas.microsoft.com/office/drawing/2014/main" id="{F984E18E-20D2-4292-B62B-8E899DC93694}"/>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a:hlinkClick r:id="" action="ppaction://hlinkshowjump?jump=lastslideviewed"/>
              <a:extLst>
                <a:ext uri="{FF2B5EF4-FFF2-40B4-BE49-F238E27FC236}">
                  <a16:creationId xmlns:a16="http://schemas.microsoft.com/office/drawing/2014/main" id="{3559CD20-6BD1-49B6-9DE7-B08E5A2CC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8" name="Group 7">
            <a:extLst>
              <a:ext uri="{FF2B5EF4-FFF2-40B4-BE49-F238E27FC236}">
                <a16:creationId xmlns:a16="http://schemas.microsoft.com/office/drawing/2014/main" id="{22028C19-58ED-4473-9653-E224588C070B}"/>
              </a:ext>
            </a:extLst>
          </p:cNvPr>
          <p:cNvGrpSpPr/>
          <p:nvPr/>
        </p:nvGrpSpPr>
        <p:grpSpPr>
          <a:xfrm>
            <a:off x="11147899" y="6168958"/>
            <a:ext cx="729574" cy="570689"/>
            <a:chOff x="11147899" y="6168958"/>
            <a:chExt cx="729574" cy="570689"/>
          </a:xfrm>
        </p:grpSpPr>
        <p:sp>
          <p:nvSpPr>
            <p:cNvPr id="9" name="Rectangle 8">
              <a:extLst>
                <a:ext uri="{FF2B5EF4-FFF2-40B4-BE49-F238E27FC236}">
                  <a16:creationId xmlns:a16="http://schemas.microsoft.com/office/drawing/2014/main" id="{978B8C00-235A-4B6E-833C-5174C811C961}"/>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RTL">
              <a:hlinkClick r:id="rId5" action="ppaction://hlinksldjump"/>
              <a:extLst>
                <a:ext uri="{FF2B5EF4-FFF2-40B4-BE49-F238E27FC236}">
                  <a16:creationId xmlns:a16="http://schemas.microsoft.com/office/drawing/2014/main" id="{5479C361-16B4-46CB-B191-2CA38906DA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4" name="Rectangle 3">
            <a:extLst>
              <a:ext uri="{FF2B5EF4-FFF2-40B4-BE49-F238E27FC236}">
                <a16:creationId xmlns:a16="http://schemas.microsoft.com/office/drawing/2014/main" id="{6AA56196-1467-4408-A848-49DB9090FDD6}"/>
              </a:ext>
            </a:extLst>
          </p:cNvPr>
          <p:cNvSpPr/>
          <p:nvPr/>
        </p:nvSpPr>
        <p:spPr>
          <a:xfrm>
            <a:off x="800635" y="484762"/>
            <a:ext cx="10877150" cy="4278094"/>
          </a:xfrm>
          <a:prstGeom prst="rect">
            <a:avLst/>
          </a:prstGeom>
        </p:spPr>
        <p:txBody>
          <a:bodyPr wrap="square">
            <a:spAutoFit/>
          </a:bodyPr>
          <a:lstStyle/>
          <a:p>
            <a:r>
              <a:rPr lang="it-IT" sz="1600" b="1" dirty="0"/>
              <a:t>Test formativi: </a:t>
            </a:r>
            <a:r>
              <a:rPr lang="it-IT" sz="1600" dirty="0"/>
              <a:t>I primi sono utilizzati durante il ciclo iterativo di progettazione, per sottoporre i vari prototipi a prove d’uso con gli utenti, allo scopo di identificarne i difetti e migliorarne l’usabilità. Questo perché nelle fasi iniziali del progetto, quando il design concept è appena abbozzato, i test mettono in luce rapidamente i difetti macroscopici, che richiedono una parziale riprogettazione dell’interfaccia. </a:t>
            </a:r>
          </a:p>
          <a:p>
            <a:r>
              <a:rPr lang="it-IT" sz="1600" dirty="0"/>
              <a:t>Un articolo del 1993 aveva osservato che utilizzare molti utenti nei test di usabilità è inutilmente costoso, e che sono in genere sufficienti da 3 a 5 utenti per rilevare più del 75% dei problemi di usabilità in un sistema</a:t>
            </a:r>
          </a:p>
          <a:p>
            <a:endParaRPr lang="it-IT" sz="1600" dirty="0"/>
          </a:p>
          <a:p>
            <a:r>
              <a:rPr lang="it-IT" sz="1600" dirty="0"/>
              <a:t>più complessiva del prodotto, al di fuori – o al termine – del processo di progettazione e sviluppo. </a:t>
            </a:r>
          </a:p>
          <a:p>
            <a:r>
              <a:rPr lang="it-IT" sz="1600" dirty="0"/>
              <a:t>Test sommativi: indica una valutazione Hanno lo scopo di valutare in modo sistematico pregi e difetti del prodotto, o sue particolari caratteristiche. Sono di solito condotti quando il sistema è completamente funzionante, per esempio per indicarne i punti deboli e valutare l’opportunità di un redesign migliorativo. Oppure per confrontarne le caratteristiche con quelle di sistemi concorrenti. Anche se non si possono dare regole fisse, un test di usabilità ben strutturato, di tipo sommativo, coinvolge di solito un numero maggiore di utenti, per esempio 10-15, o anche di più.</a:t>
            </a:r>
          </a:p>
          <a:p>
            <a:r>
              <a:rPr lang="it-IT" sz="1600" dirty="0"/>
              <a:t>I soggetti da utilizzare nei test dovranno sempre essere scelti con cura, affinché rappresentino utenti tipici. Per poter interpretare correttamente l’esito di ciascun test, chi lo conduce dovrà conoscere  il livello di esperienza nell’uso di sistemi analoghi a quello in esame. Il suo profilo dovrebbe essere classificato su due dimensioni: il livello di conoscenza del dominio applicativo del sistema, e il livello di familiarità con la tecnologia utilizzata</a:t>
            </a:r>
          </a:p>
        </p:txBody>
      </p:sp>
      <p:pic>
        <p:nvPicPr>
          <p:cNvPr id="2" name="Picture 1">
            <a:extLst>
              <a:ext uri="{FF2B5EF4-FFF2-40B4-BE49-F238E27FC236}">
                <a16:creationId xmlns:a16="http://schemas.microsoft.com/office/drawing/2014/main" id="{B69BE67E-5FDA-4C0B-AFA3-71EBDACDB181}"/>
              </a:ext>
            </a:extLst>
          </p:cNvPr>
          <p:cNvPicPr>
            <a:picLocks noChangeAspect="1"/>
          </p:cNvPicPr>
          <p:nvPr/>
        </p:nvPicPr>
        <p:blipFill>
          <a:blip r:embed="rId8"/>
          <a:stretch>
            <a:fillRect/>
          </a:stretch>
        </p:blipFill>
        <p:spPr>
          <a:xfrm>
            <a:off x="4902198" y="4524343"/>
            <a:ext cx="2387604" cy="2158560"/>
          </a:xfrm>
          <a:prstGeom prst="rect">
            <a:avLst/>
          </a:prstGeom>
        </p:spPr>
      </p:pic>
    </p:spTree>
    <p:extLst>
      <p:ext uri="{BB962C8B-B14F-4D97-AF65-F5344CB8AC3E}">
        <p14:creationId xmlns:p14="http://schemas.microsoft.com/office/powerpoint/2010/main" val="2124239086"/>
      </p:ext>
    </p:extLst>
  </p:cSld>
  <p:clrMapOvr>
    <a:masterClrMapping/>
  </p:clrMapOvr>
  <p:transition>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812112" y="-4530"/>
            <a:ext cx="5063887" cy="432547"/>
          </a:xfrm>
        </p:spPr>
        <p:txBody>
          <a:bodyPr>
            <a:normAutofit fontScale="90000"/>
          </a:bodyPr>
          <a:lstStyle/>
          <a:p>
            <a:r>
              <a:rPr lang="it-IT" sz="3200" dirty="0"/>
              <a:t>Valutare l’usabilità (6)</a:t>
            </a:r>
          </a:p>
        </p:txBody>
      </p:sp>
      <p:grpSp>
        <p:nvGrpSpPr>
          <p:cNvPr id="24" name="Group 23">
            <a:extLst>
              <a:ext uri="{FF2B5EF4-FFF2-40B4-BE49-F238E27FC236}">
                <a16:creationId xmlns:a16="http://schemas.microsoft.com/office/drawing/2014/main" id="{67EFF389-1A21-486E-B25A-E5F3DE33A3D0}"/>
              </a:ext>
            </a:extLst>
          </p:cNvPr>
          <p:cNvGrpSpPr/>
          <p:nvPr/>
        </p:nvGrpSpPr>
        <p:grpSpPr>
          <a:xfrm>
            <a:off x="155601" y="6168958"/>
            <a:ext cx="729574" cy="576000"/>
            <a:chOff x="155601" y="6168958"/>
            <a:chExt cx="729574" cy="576000"/>
          </a:xfrm>
        </p:grpSpPr>
        <p:sp>
          <p:nvSpPr>
            <p:cNvPr id="25" name="Rectangle 24">
              <a:extLst>
                <a:ext uri="{FF2B5EF4-FFF2-40B4-BE49-F238E27FC236}">
                  <a16:creationId xmlns:a16="http://schemas.microsoft.com/office/drawing/2014/main" id="{F984E18E-20D2-4292-B62B-8E899DC93694}"/>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a:hlinkClick r:id="" action="ppaction://hlinkshowjump?jump=lastslideviewed"/>
              <a:extLst>
                <a:ext uri="{FF2B5EF4-FFF2-40B4-BE49-F238E27FC236}">
                  <a16:creationId xmlns:a16="http://schemas.microsoft.com/office/drawing/2014/main" id="{3559CD20-6BD1-49B6-9DE7-B08E5A2CC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8" name="Group 7">
            <a:extLst>
              <a:ext uri="{FF2B5EF4-FFF2-40B4-BE49-F238E27FC236}">
                <a16:creationId xmlns:a16="http://schemas.microsoft.com/office/drawing/2014/main" id="{22028C19-58ED-4473-9653-E224588C070B}"/>
              </a:ext>
            </a:extLst>
          </p:cNvPr>
          <p:cNvGrpSpPr/>
          <p:nvPr/>
        </p:nvGrpSpPr>
        <p:grpSpPr>
          <a:xfrm>
            <a:off x="11147899" y="6168958"/>
            <a:ext cx="729574" cy="570689"/>
            <a:chOff x="11147899" y="6168958"/>
            <a:chExt cx="729574" cy="570689"/>
          </a:xfrm>
        </p:grpSpPr>
        <p:sp>
          <p:nvSpPr>
            <p:cNvPr id="9" name="Rectangle 8">
              <a:extLst>
                <a:ext uri="{FF2B5EF4-FFF2-40B4-BE49-F238E27FC236}">
                  <a16:creationId xmlns:a16="http://schemas.microsoft.com/office/drawing/2014/main" id="{978B8C00-235A-4B6E-833C-5174C811C961}"/>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RTL">
              <a:hlinkClick r:id="rId5" action="ppaction://hlinksldjump"/>
              <a:extLst>
                <a:ext uri="{FF2B5EF4-FFF2-40B4-BE49-F238E27FC236}">
                  <a16:creationId xmlns:a16="http://schemas.microsoft.com/office/drawing/2014/main" id="{5479C361-16B4-46CB-B191-2CA38906DA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3" name="Rectangle 2">
            <a:extLst>
              <a:ext uri="{FF2B5EF4-FFF2-40B4-BE49-F238E27FC236}">
                <a16:creationId xmlns:a16="http://schemas.microsoft.com/office/drawing/2014/main" id="{13895DEF-6F43-42D7-AC35-0FB0B95461B0}"/>
              </a:ext>
            </a:extLst>
          </p:cNvPr>
          <p:cNvSpPr/>
          <p:nvPr/>
        </p:nvSpPr>
        <p:spPr>
          <a:xfrm>
            <a:off x="689496" y="375001"/>
            <a:ext cx="11375504" cy="1169551"/>
          </a:xfrm>
          <a:prstGeom prst="rect">
            <a:avLst/>
          </a:prstGeom>
        </p:spPr>
        <p:txBody>
          <a:bodyPr wrap="square">
            <a:spAutoFit/>
          </a:bodyPr>
          <a:lstStyle/>
          <a:p>
            <a:r>
              <a:rPr lang="it-IT" sz="1400" dirty="0"/>
              <a:t>Test di compito: gli utenti svolgono singoli compiti, che permettono di esercitare funzioni specifiche del sistema. </a:t>
            </a:r>
          </a:p>
          <a:p>
            <a:r>
              <a:rPr lang="it-IT" sz="1400" dirty="0"/>
              <a:t>Questi test possono essere eseguiti anche quando il sistema non è completamente sviluppato. L’utente non deve essere guidato e tantomeno i compiti non devono avere le informazioni troppo guidate</a:t>
            </a:r>
          </a:p>
          <a:p>
            <a:r>
              <a:rPr lang="it-IT" sz="1400" dirty="0"/>
              <a:t>Test di scenario: agli utenti viene indicato un obiettivo da raggiungere attraverso una serie di compiti elementari, senza indicarli esplicitamente. All’utente potrà essere indicato uno scenario complessivo che definisca meglio il contesto in cui dovrà immaginare di muoversi.</a:t>
            </a:r>
          </a:p>
        </p:txBody>
      </p:sp>
      <p:sp>
        <p:nvSpPr>
          <p:cNvPr id="5" name="Rectangle 4">
            <a:extLst>
              <a:ext uri="{FF2B5EF4-FFF2-40B4-BE49-F238E27FC236}">
                <a16:creationId xmlns:a16="http://schemas.microsoft.com/office/drawing/2014/main" id="{1C008F3D-542F-408B-841A-DD57B3182B53}"/>
              </a:ext>
            </a:extLst>
          </p:cNvPr>
          <p:cNvSpPr/>
          <p:nvPr/>
        </p:nvSpPr>
        <p:spPr>
          <a:xfrm>
            <a:off x="689496" y="1543834"/>
            <a:ext cx="8788400" cy="1169551"/>
          </a:xfrm>
          <a:prstGeom prst="rect">
            <a:avLst/>
          </a:prstGeom>
        </p:spPr>
        <p:txBody>
          <a:bodyPr wrap="square">
            <a:spAutoFit/>
          </a:bodyPr>
          <a:lstStyle/>
          <a:p>
            <a:r>
              <a:rPr lang="it-IT" sz="1400" i="1" dirty="0"/>
              <a:t>Compito 1: Ricerca nel catalogo dei prodotti una scatola di pomodori pelati da 500 grammi;</a:t>
            </a:r>
          </a:p>
          <a:p>
            <a:endParaRPr lang="it-IT" sz="1400" i="1" dirty="0"/>
          </a:p>
          <a:p>
            <a:r>
              <a:rPr lang="it-IT" sz="1400" i="1" dirty="0"/>
              <a:t>Domani sera hai due amici a cena, ma non hai il tempo di andare al supermercato. Decidi quindi di fare la spesa online, pagando con la tua carta di credito. Collegati al sito e ordina gli ingredienti per una cena veloce e poco costosa, ma simpatica.</a:t>
            </a:r>
          </a:p>
        </p:txBody>
      </p:sp>
      <p:sp>
        <p:nvSpPr>
          <p:cNvPr id="6" name="TextBox 5">
            <a:extLst>
              <a:ext uri="{FF2B5EF4-FFF2-40B4-BE49-F238E27FC236}">
                <a16:creationId xmlns:a16="http://schemas.microsoft.com/office/drawing/2014/main" id="{CF852948-D78D-4D37-8BC8-7F69F070A547}"/>
              </a:ext>
            </a:extLst>
          </p:cNvPr>
          <p:cNvSpPr txBox="1"/>
          <p:nvPr/>
        </p:nvSpPr>
        <p:spPr>
          <a:xfrm>
            <a:off x="689496" y="2713385"/>
            <a:ext cx="11187977" cy="738664"/>
          </a:xfrm>
          <a:prstGeom prst="rect">
            <a:avLst/>
          </a:prstGeom>
          <a:noFill/>
        </p:spPr>
        <p:txBody>
          <a:bodyPr wrap="square" rtlCol="0">
            <a:spAutoFit/>
          </a:bodyPr>
          <a:lstStyle/>
          <a:p>
            <a:r>
              <a:rPr lang="it-IT" sz="1400" dirty="0"/>
              <a:t>Alla fine dei test di usabilità </a:t>
            </a:r>
            <a:r>
              <a:rPr lang="it-IT" sz="1400" b="1" dirty="0"/>
              <a:t>devono essere forniti dei numeri (misure) </a:t>
            </a:r>
            <a:r>
              <a:rPr lang="it-IT" sz="1400" dirty="0"/>
              <a:t>che diano idea di ciò che è stato fatto.</a:t>
            </a:r>
          </a:p>
          <a:p>
            <a:r>
              <a:rPr lang="it-IT" sz="1400" dirty="0"/>
              <a:t>Quelle più significative sono il tempo impiegato da ogni utente per l’esecuzione di ciascun compito, e il tasso di successo (success rate), cioè la percentuale di compiti che ciascuno riesce a portare a termine.</a:t>
            </a:r>
          </a:p>
        </p:txBody>
      </p:sp>
      <p:pic>
        <p:nvPicPr>
          <p:cNvPr id="7" name="Picture 6">
            <a:extLst>
              <a:ext uri="{FF2B5EF4-FFF2-40B4-BE49-F238E27FC236}">
                <a16:creationId xmlns:a16="http://schemas.microsoft.com/office/drawing/2014/main" id="{25316963-2DBF-4BFA-A9CF-600EDF70E390}"/>
              </a:ext>
            </a:extLst>
          </p:cNvPr>
          <p:cNvPicPr>
            <a:picLocks noChangeAspect="1"/>
          </p:cNvPicPr>
          <p:nvPr/>
        </p:nvPicPr>
        <p:blipFill>
          <a:blip r:embed="rId8"/>
          <a:stretch>
            <a:fillRect/>
          </a:stretch>
        </p:blipFill>
        <p:spPr>
          <a:xfrm>
            <a:off x="2766542" y="3571458"/>
            <a:ext cx="5724298" cy="2654245"/>
          </a:xfrm>
          <a:prstGeom prst="rect">
            <a:avLst/>
          </a:prstGeom>
        </p:spPr>
      </p:pic>
    </p:spTree>
    <p:extLst>
      <p:ext uri="{BB962C8B-B14F-4D97-AF65-F5344CB8AC3E}">
        <p14:creationId xmlns:p14="http://schemas.microsoft.com/office/powerpoint/2010/main" val="3681496524"/>
      </p:ext>
    </p:extLst>
  </p:cSld>
  <p:clrMapOvr>
    <a:masterClrMapping/>
  </p:clrMapOvr>
  <p:transition>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812112" y="-4530"/>
            <a:ext cx="5063887" cy="432547"/>
          </a:xfrm>
        </p:spPr>
        <p:txBody>
          <a:bodyPr>
            <a:normAutofit fontScale="90000"/>
          </a:bodyPr>
          <a:lstStyle/>
          <a:p>
            <a:r>
              <a:rPr lang="it-IT" sz="3200" dirty="0"/>
              <a:t>Valutare l’usabilità (7)</a:t>
            </a:r>
          </a:p>
        </p:txBody>
      </p:sp>
      <p:grpSp>
        <p:nvGrpSpPr>
          <p:cNvPr id="24" name="Group 23">
            <a:extLst>
              <a:ext uri="{FF2B5EF4-FFF2-40B4-BE49-F238E27FC236}">
                <a16:creationId xmlns:a16="http://schemas.microsoft.com/office/drawing/2014/main" id="{67EFF389-1A21-486E-B25A-E5F3DE33A3D0}"/>
              </a:ext>
            </a:extLst>
          </p:cNvPr>
          <p:cNvGrpSpPr/>
          <p:nvPr/>
        </p:nvGrpSpPr>
        <p:grpSpPr>
          <a:xfrm>
            <a:off x="155601" y="6168958"/>
            <a:ext cx="729574" cy="576000"/>
            <a:chOff x="155601" y="6168958"/>
            <a:chExt cx="729574" cy="576000"/>
          </a:xfrm>
        </p:grpSpPr>
        <p:sp>
          <p:nvSpPr>
            <p:cNvPr id="25" name="Rectangle 24">
              <a:extLst>
                <a:ext uri="{FF2B5EF4-FFF2-40B4-BE49-F238E27FC236}">
                  <a16:creationId xmlns:a16="http://schemas.microsoft.com/office/drawing/2014/main" id="{F984E18E-20D2-4292-B62B-8E899DC93694}"/>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a:hlinkClick r:id="" action="ppaction://hlinkshowjump?jump=lastslideviewed"/>
              <a:extLst>
                <a:ext uri="{FF2B5EF4-FFF2-40B4-BE49-F238E27FC236}">
                  <a16:creationId xmlns:a16="http://schemas.microsoft.com/office/drawing/2014/main" id="{3559CD20-6BD1-49B6-9DE7-B08E5A2CC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8" name="Group 7">
            <a:extLst>
              <a:ext uri="{FF2B5EF4-FFF2-40B4-BE49-F238E27FC236}">
                <a16:creationId xmlns:a16="http://schemas.microsoft.com/office/drawing/2014/main" id="{22028C19-58ED-4473-9653-E224588C070B}"/>
              </a:ext>
            </a:extLst>
          </p:cNvPr>
          <p:cNvGrpSpPr/>
          <p:nvPr/>
        </p:nvGrpSpPr>
        <p:grpSpPr>
          <a:xfrm>
            <a:off x="11147899" y="6168958"/>
            <a:ext cx="729574" cy="570689"/>
            <a:chOff x="11147899" y="6168958"/>
            <a:chExt cx="729574" cy="570689"/>
          </a:xfrm>
        </p:grpSpPr>
        <p:sp>
          <p:nvSpPr>
            <p:cNvPr id="9" name="Rectangle 8">
              <a:extLst>
                <a:ext uri="{FF2B5EF4-FFF2-40B4-BE49-F238E27FC236}">
                  <a16:creationId xmlns:a16="http://schemas.microsoft.com/office/drawing/2014/main" id="{978B8C00-235A-4B6E-833C-5174C811C961}"/>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9" descr="Back RTL">
              <a:hlinkClick r:id="rId5" action="ppaction://hlinksldjump"/>
              <a:extLst>
                <a:ext uri="{FF2B5EF4-FFF2-40B4-BE49-F238E27FC236}">
                  <a16:creationId xmlns:a16="http://schemas.microsoft.com/office/drawing/2014/main" id="{5479C361-16B4-46CB-B191-2CA38906DA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2" name="Rectangle 1">
            <a:extLst>
              <a:ext uri="{FF2B5EF4-FFF2-40B4-BE49-F238E27FC236}">
                <a16:creationId xmlns:a16="http://schemas.microsoft.com/office/drawing/2014/main" id="{F5C0AF2B-6BD5-4F3A-B067-3CAC555E1EE4}"/>
              </a:ext>
            </a:extLst>
          </p:cNvPr>
          <p:cNvSpPr/>
          <p:nvPr/>
        </p:nvSpPr>
        <p:spPr>
          <a:xfrm>
            <a:off x="496111" y="578955"/>
            <a:ext cx="11157625" cy="2031325"/>
          </a:xfrm>
          <a:prstGeom prst="rect">
            <a:avLst/>
          </a:prstGeom>
        </p:spPr>
        <p:txBody>
          <a:bodyPr wrap="square">
            <a:spAutoFit/>
          </a:bodyPr>
          <a:lstStyle/>
          <a:p>
            <a:r>
              <a:rPr lang="it-IT" sz="1400"/>
              <a:t>Come condurre un test di usabilità: 4 fasi</a:t>
            </a:r>
          </a:p>
          <a:p>
            <a:r>
              <a:rPr lang="it-IT" sz="1400"/>
              <a:t>Pianificazione: quali parti del sistema devono essere valutate e come; quali prototipi dovranno essere realizzati, come deve essere eseguita la valutazione e con quali risorse; quali dovranno essere le interazioni con gli utenti e come dovrà essere condotta l’analisi dei risultati.</a:t>
            </a:r>
          </a:p>
          <a:p>
            <a:r>
              <a:rPr lang="it-IT" sz="1400"/>
              <a:t>Preparazione del test: il team di valutazione deve innanzitutto definire il numero e il profilo degli utenti campione e i compiti che si richiederà loro di svolgere. Sono decisioni molto delicate, poiché da esse dipenderà in larga misura l’utilità del test.</a:t>
            </a:r>
          </a:p>
          <a:p>
            <a:r>
              <a:rPr lang="it-IT" sz="1400"/>
              <a:t>Esecuzione del test</a:t>
            </a:r>
          </a:p>
          <a:p>
            <a:r>
              <a:rPr lang="it-IT" sz="1400"/>
              <a:t>Analisi dei risultati e proposte: L’ultima fase del test è quella in cui si analizza il materiale raccolto e si traggono conclusioni. L’elenco dei problemi rilevati sarà poi riesaminato per produrre un elenco di interventi proposti per migliorare il prodotto (o il prototipo). Esse dovranno essere organizzate in diversi livelli di loro priorità.</a:t>
            </a:r>
            <a:endParaRPr lang="it-IT" sz="1400" dirty="0"/>
          </a:p>
        </p:txBody>
      </p:sp>
      <p:pic>
        <p:nvPicPr>
          <p:cNvPr id="4" name="Picture 3">
            <a:extLst>
              <a:ext uri="{FF2B5EF4-FFF2-40B4-BE49-F238E27FC236}">
                <a16:creationId xmlns:a16="http://schemas.microsoft.com/office/drawing/2014/main" id="{A064097E-FBAE-4413-8088-6F58F5C58D12}"/>
              </a:ext>
            </a:extLst>
          </p:cNvPr>
          <p:cNvPicPr>
            <a:picLocks noChangeAspect="1"/>
          </p:cNvPicPr>
          <p:nvPr/>
        </p:nvPicPr>
        <p:blipFill>
          <a:blip r:embed="rId8"/>
          <a:stretch>
            <a:fillRect/>
          </a:stretch>
        </p:blipFill>
        <p:spPr>
          <a:xfrm>
            <a:off x="512635" y="2761218"/>
            <a:ext cx="4512839" cy="2297042"/>
          </a:xfrm>
          <a:prstGeom prst="rect">
            <a:avLst/>
          </a:prstGeom>
        </p:spPr>
      </p:pic>
      <p:sp>
        <p:nvSpPr>
          <p:cNvPr id="11" name="Rectangle 10">
            <a:extLst>
              <a:ext uri="{FF2B5EF4-FFF2-40B4-BE49-F238E27FC236}">
                <a16:creationId xmlns:a16="http://schemas.microsoft.com/office/drawing/2014/main" id="{A14F839C-FECA-4CB3-9B0C-2B8B74375985}"/>
              </a:ext>
            </a:extLst>
          </p:cNvPr>
          <p:cNvSpPr/>
          <p:nvPr/>
        </p:nvSpPr>
        <p:spPr>
          <a:xfrm>
            <a:off x="5949688" y="2761218"/>
            <a:ext cx="5927785" cy="2246769"/>
          </a:xfrm>
          <a:prstGeom prst="rect">
            <a:avLst/>
          </a:prstGeom>
        </p:spPr>
        <p:txBody>
          <a:bodyPr wrap="square">
            <a:spAutoFit/>
          </a:bodyPr>
          <a:lstStyle/>
          <a:p>
            <a:r>
              <a:rPr lang="it-IT" sz="1400" dirty="0"/>
              <a:t>Il rapporto di valutazione: L’esito di una valutazione di usabilità dovrebbe essere descritto in modo accurato nel rapporto di valutazione. Esso non solo descrive i risultati dei test effettuati, ma fornisce anche evidenza del fatto che essi siano stati condotti con metodi adeguati. In particolare, che gli utenti utilizzati nelle prove siano rappresentativi delle categorie identificate nei requisiti e che siano in numero adeguato, che i test effettuati siano sufficienti per fornire indicazioni attendibili nei vari casi e contesti d’uso e, infine, che siano stati usati metodi appropriati sia nella conduzione del test sia nella raccolta dei dati. Uno schema generale per la stesura del rapporto di valutazione, un po’ più semplice di quello suggerito dall’ISO 13407, può essere il seguente (prossima slide): </a:t>
            </a:r>
          </a:p>
        </p:txBody>
      </p:sp>
    </p:spTree>
    <p:extLst>
      <p:ext uri="{BB962C8B-B14F-4D97-AF65-F5344CB8AC3E}">
        <p14:creationId xmlns:p14="http://schemas.microsoft.com/office/powerpoint/2010/main" val="1289278267"/>
      </p:ext>
    </p:extLst>
  </p:cSld>
  <p:clrMapOvr>
    <a:masterClrMapping/>
  </p:clrMapOvr>
  <p:transition>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564056" y="1765904"/>
            <a:ext cx="5063887" cy="432547"/>
          </a:xfrm>
        </p:spPr>
        <p:txBody>
          <a:bodyPr>
            <a:normAutofit fontScale="90000"/>
          </a:bodyPr>
          <a:lstStyle/>
          <a:p>
            <a:r>
              <a:rPr lang="it-IT" sz="3200" dirty="0"/>
              <a:t>Valutare l’usabilità (9)</a:t>
            </a:r>
          </a:p>
        </p:txBody>
      </p:sp>
      <p:grpSp>
        <p:nvGrpSpPr>
          <p:cNvPr id="24" name="Group 23">
            <a:extLst>
              <a:ext uri="{FF2B5EF4-FFF2-40B4-BE49-F238E27FC236}">
                <a16:creationId xmlns:a16="http://schemas.microsoft.com/office/drawing/2014/main" id="{67EFF389-1A21-486E-B25A-E5F3DE33A3D0}"/>
              </a:ext>
            </a:extLst>
          </p:cNvPr>
          <p:cNvGrpSpPr/>
          <p:nvPr/>
        </p:nvGrpSpPr>
        <p:grpSpPr>
          <a:xfrm>
            <a:off x="155601" y="6168958"/>
            <a:ext cx="729574" cy="576000"/>
            <a:chOff x="155601" y="6168958"/>
            <a:chExt cx="729574" cy="576000"/>
          </a:xfrm>
        </p:grpSpPr>
        <p:sp>
          <p:nvSpPr>
            <p:cNvPr id="25" name="Rectangle 24">
              <a:extLst>
                <a:ext uri="{FF2B5EF4-FFF2-40B4-BE49-F238E27FC236}">
                  <a16:creationId xmlns:a16="http://schemas.microsoft.com/office/drawing/2014/main" id="{F984E18E-20D2-4292-B62B-8E899DC93694}"/>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a:hlinkClick r:id="" action="ppaction://hlinkshowjump?jump=lastslideviewed"/>
              <a:extLst>
                <a:ext uri="{FF2B5EF4-FFF2-40B4-BE49-F238E27FC236}">
                  <a16:creationId xmlns:a16="http://schemas.microsoft.com/office/drawing/2014/main" id="{3559CD20-6BD1-49B6-9DE7-B08E5A2CC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pic>
        <p:nvPicPr>
          <p:cNvPr id="3" name="Picture 2">
            <a:extLst>
              <a:ext uri="{FF2B5EF4-FFF2-40B4-BE49-F238E27FC236}">
                <a16:creationId xmlns:a16="http://schemas.microsoft.com/office/drawing/2014/main" id="{089019AA-4E42-423D-A124-670DDEC262CB}"/>
              </a:ext>
            </a:extLst>
          </p:cNvPr>
          <p:cNvPicPr>
            <a:picLocks noChangeAspect="1"/>
          </p:cNvPicPr>
          <p:nvPr/>
        </p:nvPicPr>
        <p:blipFill>
          <a:blip r:embed="rId5"/>
          <a:stretch>
            <a:fillRect/>
          </a:stretch>
        </p:blipFill>
        <p:spPr>
          <a:xfrm>
            <a:off x="3327573" y="0"/>
            <a:ext cx="5541909" cy="6858000"/>
          </a:xfrm>
          <a:prstGeom prst="rect">
            <a:avLst/>
          </a:prstGeom>
        </p:spPr>
      </p:pic>
    </p:spTree>
    <p:extLst>
      <p:ext uri="{BB962C8B-B14F-4D97-AF65-F5344CB8AC3E}">
        <p14:creationId xmlns:p14="http://schemas.microsoft.com/office/powerpoint/2010/main" val="2579498797"/>
      </p:ext>
    </p:extLst>
  </p:cSld>
  <p:clrMapOvr>
    <a:masterClrMapping/>
  </p:clrMapOvr>
  <p:transition>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914252" y="79053"/>
            <a:ext cx="5063887" cy="432547"/>
          </a:xfrm>
        </p:spPr>
        <p:txBody>
          <a:bodyPr>
            <a:normAutofit fontScale="90000"/>
          </a:bodyPr>
          <a:lstStyle/>
          <a:p>
            <a:r>
              <a:rPr lang="it-IT" sz="3200" dirty="0"/>
              <a:t>Architettura software (1)</a:t>
            </a:r>
          </a:p>
        </p:txBody>
      </p:sp>
      <p:sp>
        <p:nvSpPr>
          <p:cNvPr id="2" name="Rectangle 1">
            <a:extLst>
              <a:ext uri="{FF2B5EF4-FFF2-40B4-BE49-F238E27FC236}">
                <a16:creationId xmlns:a16="http://schemas.microsoft.com/office/drawing/2014/main" id="{F739F8E2-7413-4FDF-A5FE-3B4CF7204560}"/>
              </a:ext>
            </a:extLst>
          </p:cNvPr>
          <p:cNvSpPr/>
          <p:nvPr/>
        </p:nvSpPr>
        <p:spPr>
          <a:xfrm>
            <a:off x="1034374" y="771196"/>
            <a:ext cx="10862554" cy="1200329"/>
          </a:xfrm>
          <a:prstGeom prst="rect">
            <a:avLst/>
          </a:prstGeom>
        </p:spPr>
        <p:txBody>
          <a:bodyPr wrap="square">
            <a:spAutoFit/>
          </a:bodyPr>
          <a:lstStyle/>
          <a:p>
            <a:r>
              <a:rPr lang="it-IT" dirty="0"/>
              <a:t>In generale parliamo di un’astrazione del sistema con un livello di dettaglio variabile. L’obiettivo della scelta di un’architettura è quella di impostare la visione complessiva del software, in termini di visibilità all’esterno.</a:t>
            </a:r>
          </a:p>
          <a:p>
            <a:r>
              <a:rPr lang="it-IT" dirty="0"/>
              <a:t>Come accennato precedentemente la scelta dell’architettura è un punto cruciale. Ad esempio un software basato sul real time in Java non è realizzabile…</a:t>
            </a:r>
          </a:p>
        </p:txBody>
      </p:sp>
      <p:sp>
        <p:nvSpPr>
          <p:cNvPr id="4" name="Rectangle 3">
            <a:extLst>
              <a:ext uri="{FF2B5EF4-FFF2-40B4-BE49-F238E27FC236}">
                <a16:creationId xmlns:a16="http://schemas.microsoft.com/office/drawing/2014/main" id="{52493DC5-7D67-47C6-A8E7-F04137709208}"/>
              </a:ext>
            </a:extLst>
          </p:cNvPr>
          <p:cNvSpPr/>
          <p:nvPr/>
        </p:nvSpPr>
        <p:spPr>
          <a:xfrm>
            <a:off x="1034373" y="1978063"/>
            <a:ext cx="10541541" cy="1754326"/>
          </a:xfrm>
          <a:prstGeom prst="rect">
            <a:avLst/>
          </a:prstGeom>
        </p:spPr>
        <p:txBody>
          <a:bodyPr wrap="square">
            <a:spAutoFit/>
          </a:bodyPr>
          <a:lstStyle/>
          <a:p>
            <a:r>
              <a:rPr lang="it-IT" b="1" dirty="0"/>
              <a:t>Architettura a strati (layers)</a:t>
            </a:r>
          </a:p>
          <a:p>
            <a:r>
              <a:rPr lang="it-IT" dirty="0"/>
              <a:t>Di conseguenza definire un’architettura consiste nell’identificare i moduli e le politiche di comunicazione tra questi. Per fare una buona decomposizione entra in gioco il concetto di layer.</a:t>
            </a:r>
          </a:p>
          <a:p>
            <a:r>
              <a:rPr lang="it-IT" dirty="0"/>
              <a:t>Un Layer è una decomposizione gerarchica di un software in macro blocchi, ogni blocco consiste in vari sottosistemi. Ognuno di questi sottosistemi offre servizi ai layer soprastanti, senza conoscerli e si appoggiano a quelli sottostanti.</a:t>
            </a:r>
          </a:p>
        </p:txBody>
      </p:sp>
      <p:pic>
        <p:nvPicPr>
          <p:cNvPr id="5" name="Picture 4">
            <a:extLst>
              <a:ext uri="{FF2B5EF4-FFF2-40B4-BE49-F238E27FC236}">
                <a16:creationId xmlns:a16="http://schemas.microsoft.com/office/drawing/2014/main" id="{F8E6EB10-F27C-43B0-9BFC-E39CEECD180D}"/>
              </a:ext>
            </a:extLst>
          </p:cNvPr>
          <p:cNvPicPr>
            <a:picLocks noChangeAspect="1"/>
          </p:cNvPicPr>
          <p:nvPr/>
        </p:nvPicPr>
        <p:blipFill>
          <a:blip r:embed="rId3"/>
          <a:stretch>
            <a:fillRect/>
          </a:stretch>
        </p:blipFill>
        <p:spPr>
          <a:xfrm>
            <a:off x="3405492" y="3450076"/>
            <a:ext cx="4571189" cy="3287147"/>
          </a:xfrm>
          <a:prstGeom prst="rect">
            <a:avLst/>
          </a:prstGeom>
        </p:spPr>
      </p:pic>
      <p:grpSp>
        <p:nvGrpSpPr>
          <p:cNvPr id="12" name="Group 11">
            <a:extLst>
              <a:ext uri="{FF2B5EF4-FFF2-40B4-BE49-F238E27FC236}">
                <a16:creationId xmlns:a16="http://schemas.microsoft.com/office/drawing/2014/main" id="{CB8BFC0E-E473-4FCC-A569-3320E7439D46}"/>
              </a:ext>
            </a:extLst>
          </p:cNvPr>
          <p:cNvGrpSpPr/>
          <p:nvPr/>
        </p:nvGrpSpPr>
        <p:grpSpPr>
          <a:xfrm>
            <a:off x="11147899" y="6168958"/>
            <a:ext cx="729574" cy="570689"/>
            <a:chOff x="11147899" y="6168958"/>
            <a:chExt cx="729574" cy="570689"/>
          </a:xfrm>
        </p:grpSpPr>
        <p:sp>
          <p:nvSpPr>
            <p:cNvPr id="14" name="Rectangle 13">
              <a:extLst>
                <a:ext uri="{FF2B5EF4-FFF2-40B4-BE49-F238E27FC236}">
                  <a16:creationId xmlns:a16="http://schemas.microsoft.com/office/drawing/2014/main" id="{BF7264D2-663C-4785-8987-B0A9F1FE5280}"/>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Graphic 14" descr="Back RTL">
              <a:hlinkClick r:id="rId4" action="ppaction://hlinksldjump"/>
              <a:extLst>
                <a:ext uri="{FF2B5EF4-FFF2-40B4-BE49-F238E27FC236}">
                  <a16:creationId xmlns:a16="http://schemas.microsoft.com/office/drawing/2014/main" id="{27268D1C-EF6D-4EFB-B28C-25869B78D7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980140899"/>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164" name="Group 163">
            <a:extLst>
              <a:ext uri="{FF2B5EF4-FFF2-40B4-BE49-F238E27FC236}">
                <a16:creationId xmlns:a16="http://schemas.microsoft.com/office/drawing/2014/main" id="{4FDB9756-B34C-4447-AF62-3F916E6BD3F4}"/>
              </a:ext>
            </a:extLst>
          </p:cNvPr>
          <p:cNvGrpSpPr/>
          <p:nvPr/>
        </p:nvGrpSpPr>
        <p:grpSpPr>
          <a:xfrm>
            <a:off x="0" y="0"/>
            <a:ext cx="3301892" cy="6867428"/>
            <a:chOff x="0" y="0"/>
            <a:chExt cx="3301892" cy="6858001"/>
          </a:xfrm>
        </p:grpSpPr>
        <p:sp>
          <p:nvSpPr>
            <p:cNvPr id="165" name="Rectangle 164">
              <a:extLst>
                <a:ext uri="{FF2B5EF4-FFF2-40B4-BE49-F238E27FC236}">
                  <a16:creationId xmlns:a16="http://schemas.microsoft.com/office/drawing/2014/main" id="{0BACE3BF-2522-4D0B-AFD4-3211BA8D7760}"/>
                </a:ext>
              </a:extLst>
            </p:cNvPr>
            <p:cNvSpPr/>
            <p:nvPr/>
          </p:nvSpPr>
          <p:spPr>
            <a:xfrm>
              <a:off x="0" y="0"/>
              <a:ext cx="2679699" cy="6858001"/>
            </a:xfrm>
            <a:prstGeom prst="rect">
              <a:avLst/>
            </a:prstGeom>
            <a:solidFill>
              <a:srgbClr val="394F8A"/>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6" name="Rectangle: Rounded Corners 165">
              <a:hlinkClick r:id="rId2" action="ppaction://hlinksldjump"/>
              <a:extLst>
                <a:ext uri="{FF2B5EF4-FFF2-40B4-BE49-F238E27FC236}">
                  <a16:creationId xmlns:a16="http://schemas.microsoft.com/office/drawing/2014/main" id="{8C2D4451-0B8E-4337-930F-B61EF2C55226}"/>
                </a:ext>
              </a:extLst>
            </p:cNvPr>
            <p:cNvSpPr/>
            <p:nvPr/>
          </p:nvSpPr>
          <p:spPr>
            <a:xfrm>
              <a:off x="120649" y="209276"/>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Introduzione</a:t>
              </a:r>
            </a:p>
          </p:txBody>
        </p:sp>
        <p:sp>
          <p:nvSpPr>
            <p:cNvPr id="174" name="Rectangle: Rounded Corners 173">
              <a:extLst>
                <a:ext uri="{FF2B5EF4-FFF2-40B4-BE49-F238E27FC236}">
                  <a16:creationId xmlns:a16="http://schemas.microsoft.com/office/drawing/2014/main" id="{0D48CF4D-A8C1-4BD9-8287-E7B7FEC4DD0C}"/>
                </a:ext>
              </a:extLst>
            </p:cNvPr>
            <p:cNvSpPr/>
            <p:nvPr/>
          </p:nvSpPr>
          <p:spPr>
            <a:xfrm>
              <a:off x="120649" y="305235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7</a:t>
              </a:r>
            </a:p>
          </p:txBody>
        </p:sp>
        <p:grpSp>
          <p:nvGrpSpPr>
            <p:cNvPr id="167" name="Group 166">
              <a:extLst>
                <a:ext uri="{FF2B5EF4-FFF2-40B4-BE49-F238E27FC236}">
                  <a16:creationId xmlns:a16="http://schemas.microsoft.com/office/drawing/2014/main" id="{B8CB2EE7-9DDA-4903-A382-B4C8FAEF47E3}"/>
                </a:ext>
              </a:extLst>
            </p:cNvPr>
            <p:cNvGrpSpPr/>
            <p:nvPr/>
          </p:nvGrpSpPr>
          <p:grpSpPr>
            <a:xfrm>
              <a:off x="2941892" y="190878"/>
              <a:ext cx="360000" cy="217351"/>
              <a:chOff x="2941892" y="190878"/>
              <a:chExt cx="360000" cy="217351"/>
            </a:xfrm>
          </p:grpSpPr>
          <p:sp>
            <p:nvSpPr>
              <p:cNvPr id="185" name="Rectangle: Rounded Corners 184">
                <a:extLst>
                  <a:ext uri="{FF2B5EF4-FFF2-40B4-BE49-F238E27FC236}">
                    <a16:creationId xmlns:a16="http://schemas.microsoft.com/office/drawing/2014/main" id="{C2147B7F-417E-4FB6-AC61-80C68A097523}"/>
                  </a:ext>
                </a:extLst>
              </p:cNvPr>
              <p:cNvSpPr/>
              <p:nvPr/>
            </p:nvSpPr>
            <p:spPr>
              <a:xfrm>
                <a:off x="2941892" y="190878"/>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6" name="Rectangle: Rounded Corners 185">
                <a:extLst>
                  <a:ext uri="{FF2B5EF4-FFF2-40B4-BE49-F238E27FC236}">
                    <a16:creationId xmlns:a16="http://schemas.microsoft.com/office/drawing/2014/main" id="{367A567A-FB56-436D-B72A-D1A635D38886}"/>
                  </a:ext>
                </a:extLst>
              </p:cNvPr>
              <p:cNvSpPr/>
              <p:nvPr/>
            </p:nvSpPr>
            <p:spPr>
              <a:xfrm>
                <a:off x="2941892" y="279771"/>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7" name="Rectangle: Rounded Corners 186">
                <a:extLst>
                  <a:ext uri="{FF2B5EF4-FFF2-40B4-BE49-F238E27FC236}">
                    <a16:creationId xmlns:a16="http://schemas.microsoft.com/office/drawing/2014/main" id="{38384A47-28F2-4B9A-A366-7A2E69E4D77B}"/>
                  </a:ext>
                </a:extLst>
              </p:cNvPr>
              <p:cNvSpPr/>
              <p:nvPr/>
            </p:nvSpPr>
            <p:spPr>
              <a:xfrm>
                <a:off x="2941892" y="372229"/>
                <a:ext cx="360000" cy="36000"/>
              </a:xfrm>
              <a:prstGeom prst="round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168" name="Group 167">
              <a:extLst>
                <a:ext uri="{FF2B5EF4-FFF2-40B4-BE49-F238E27FC236}">
                  <a16:creationId xmlns:a16="http://schemas.microsoft.com/office/drawing/2014/main" id="{571BAEAF-1B1C-4383-9165-24AD920E677E}"/>
                </a:ext>
              </a:extLst>
            </p:cNvPr>
            <p:cNvGrpSpPr/>
            <p:nvPr/>
          </p:nvGrpSpPr>
          <p:grpSpPr>
            <a:xfrm>
              <a:off x="120649" y="617505"/>
              <a:ext cx="2438400" cy="2694051"/>
              <a:chOff x="237547" y="162719"/>
              <a:chExt cx="1457325" cy="1572297"/>
            </a:xfrm>
            <a:solidFill>
              <a:schemeClr val="bg1"/>
            </a:solidFill>
          </p:grpSpPr>
          <p:sp>
            <p:nvSpPr>
              <p:cNvPr id="183" name="Rectangle: Rounded Corners 182">
                <a:hlinkClick r:id="rId3" action="ppaction://hlinksldjump"/>
                <a:extLst>
                  <a:ext uri="{FF2B5EF4-FFF2-40B4-BE49-F238E27FC236}">
                    <a16:creationId xmlns:a16="http://schemas.microsoft.com/office/drawing/2014/main" id="{DCAB0D30-56DF-4FFD-9DD0-6D8AB1936271}"/>
                  </a:ext>
                </a:extLst>
              </p:cNvPr>
              <p:cNvSpPr/>
              <p:nvPr/>
            </p:nvSpPr>
            <p:spPr>
              <a:xfrm>
                <a:off x="237547" y="162719"/>
                <a:ext cx="1457325" cy="197644"/>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a:t>
                </a:r>
              </a:p>
            </p:txBody>
          </p:sp>
          <p:sp>
            <p:nvSpPr>
              <p:cNvPr id="184" name="Oval 183">
                <a:extLst>
                  <a:ext uri="{FF2B5EF4-FFF2-40B4-BE49-F238E27FC236}">
                    <a16:creationId xmlns:a16="http://schemas.microsoft.com/office/drawing/2014/main" id="{40FE8203-1CDA-443F-8B92-BB0533485870}"/>
                  </a:ext>
                </a:extLst>
              </p:cNvPr>
              <p:cNvSpPr/>
              <p:nvPr/>
            </p:nvSpPr>
            <p:spPr>
              <a:xfrm>
                <a:off x="305858" y="1630109"/>
                <a:ext cx="107578" cy="104907"/>
              </a:xfrm>
              <a:prstGeom prst="ellipse">
                <a:avLst/>
              </a:prstGeom>
              <a:solidFill>
                <a:schemeClr val="accent1">
                  <a:lumMod val="20000"/>
                  <a:lumOff val="80000"/>
                </a:schemeClr>
              </a:solidFill>
              <a:ln>
                <a:solidFill>
                  <a:srgbClr val="EAD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9" name="Rectangle: Rounded Corners 168">
              <a:hlinkClick r:id="rId4" action="ppaction://hlinksldjump"/>
              <a:extLst>
                <a:ext uri="{FF2B5EF4-FFF2-40B4-BE49-F238E27FC236}">
                  <a16:creationId xmlns:a16="http://schemas.microsoft.com/office/drawing/2014/main" id="{97A457A5-299B-4A7F-B242-C32425D20771}"/>
                </a:ext>
              </a:extLst>
            </p:cNvPr>
            <p:cNvSpPr/>
            <p:nvPr/>
          </p:nvSpPr>
          <p:spPr>
            <a:xfrm>
              <a:off x="120649" y="102331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2</a:t>
              </a:r>
            </a:p>
          </p:txBody>
        </p:sp>
        <p:sp>
          <p:nvSpPr>
            <p:cNvPr id="170" name="Rectangle: Rounded Corners 169">
              <a:hlinkClick r:id="rId5" action="ppaction://hlinksldjump"/>
              <a:extLst>
                <a:ext uri="{FF2B5EF4-FFF2-40B4-BE49-F238E27FC236}">
                  <a16:creationId xmlns:a16="http://schemas.microsoft.com/office/drawing/2014/main" id="{21008685-0C46-4FDB-99D7-D06B5FFFE7D7}"/>
                </a:ext>
              </a:extLst>
            </p:cNvPr>
            <p:cNvSpPr/>
            <p:nvPr/>
          </p:nvSpPr>
          <p:spPr>
            <a:xfrm>
              <a:off x="120649" y="142912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3</a:t>
              </a:r>
            </a:p>
          </p:txBody>
        </p:sp>
        <p:sp>
          <p:nvSpPr>
            <p:cNvPr id="171" name="Rectangle: Rounded Corners 170">
              <a:hlinkClick r:id="rId6" action="ppaction://hlinksldjump"/>
              <a:extLst>
                <a:ext uri="{FF2B5EF4-FFF2-40B4-BE49-F238E27FC236}">
                  <a16:creationId xmlns:a16="http://schemas.microsoft.com/office/drawing/2014/main" id="{303C5CEC-9AD5-48D4-ADC4-00C923C974D1}"/>
                </a:ext>
              </a:extLst>
            </p:cNvPr>
            <p:cNvSpPr/>
            <p:nvPr/>
          </p:nvSpPr>
          <p:spPr>
            <a:xfrm>
              <a:off x="120649" y="183492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4</a:t>
              </a:r>
            </a:p>
          </p:txBody>
        </p:sp>
        <p:sp>
          <p:nvSpPr>
            <p:cNvPr id="172" name="Rectangle: Rounded Corners 171">
              <a:hlinkClick r:id="rId7" action="ppaction://hlinksldjump"/>
              <a:extLst>
                <a:ext uri="{FF2B5EF4-FFF2-40B4-BE49-F238E27FC236}">
                  <a16:creationId xmlns:a16="http://schemas.microsoft.com/office/drawing/2014/main" id="{ABFE273A-E4B1-4EF0-A2E0-FFE47F2BB943}"/>
                </a:ext>
              </a:extLst>
            </p:cNvPr>
            <p:cNvSpPr/>
            <p:nvPr/>
          </p:nvSpPr>
          <p:spPr>
            <a:xfrm>
              <a:off x="120649" y="224073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5</a:t>
              </a:r>
            </a:p>
          </p:txBody>
        </p:sp>
        <p:sp>
          <p:nvSpPr>
            <p:cNvPr id="173" name="Rectangle: Rounded Corners 172">
              <a:hlinkClick r:id="rId3" action="ppaction://hlinksldjump"/>
              <a:extLst>
                <a:ext uri="{FF2B5EF4-FFF2-40B4-BE49-F238E27FC236}">
                  <a16:creationId xmlns:a16="http://schemas.microsoft.com/office/drawing/2014/main" id="{D699428C-62C9-4195-8BAC-8CF9B45A5A50}"/>
                </a:ext>
              </a:extLst>
            </p:cNvPr>
            <p:cNvSpPr/>
            <p:nvPr/>
          </p:nvSpPr>
          <p:spPr>
            <a:xfrm>
              <a:off x="120649" y="264654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6</a:t>
              </a:r>
            </a:p>
          </p:txBody>
        </p:sp>
        <p:sp>
          <p:nvSpPr>
            <p:cNvPr id="175" name="Rectangle: Rounded Corners 174">
              <a:extLst>
                <a:ext uri="{FF2B5EF4-FFF2-40B4-BE49-F238E27FC236}">
                  <a16:creationId xmlns:a16="http://schemas.microsoft.com/office/drawing/2014/main" id="{E2AC6228-BF27-4FF7-95AD-A250E1984402}"/>
                </a:ext>
              </a:extLst>
            </p:cNvPr>
            <p:cNvSpPr/>
            <p:nvPr/>
          </p:nvSpPr>
          <p:spPr>
            <a:xfrm>
              <a:off x="120649" y="345816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8</a:t>
              </a:r>
            </a:p>
          </p:txBody>
        </p:sp>
        <p:sp>
          <p:nvSpPr>
            <p:cNvPr id="176" name="Rectangle: Rounded Corners 175">
              <a:extLst>
                <a:ext uri="{FF2B5EF4-FFF2-40B4-BE49-F238E27FC236}">
                  <a16:creationId xmlns:a16="http://schemas.microsoft.com/office/drawing/2014/main" id="{985A4350-0AD4-4DEB-9821-D396709D7C12}"/>
                </a:ext>
              </a:extLst>
            </p:cNvPr>
            <p:cNvSpPr/>
            <p:nvPr/>
          </p:nvSpPr>
          <p:spPr>
            <a:xfrm>
              <a:off x="120649" y="386396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9</a:t>
              </a:r>
            </a:p>
          </p:txBody>
        </p:sp>
        <p:sp>
          <p:nvSpPr>
            <p:cNvPr id="177" name="Rectangle: Rounded Corners 176">
              <a:extLst>
                <a:ext uri="{FF2B5EF4-FFF2-40B4-BE49-F238E27FC236}">
                  <a16:creationId xmlns:a16="http://schemas.microsoft.com/office/drawing/2014/main" id="{244D2284-BF1F-490F-95B3-EB098041D261}"/>
                </a:ext>
              </a:extLst>
            </p:cNvPr>
            <p:cNvSpPr/>
            <p:nvPr/>
          </p:nvSpPr>
          <p:spPr>
            <a:xfrm>
              <a:off x="120649" y="426977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10</a:t>
              </a:r>
            </a:p>
          </p:txBody>
        </p:sp>
        <p:sp>
          <p:nvSpPr>
            <p:cNvPr id="178" name="Rectangle: Rounded Corners 177">
              <a:extLst>
                <a:ext uri="{FF2B5EF4-FFF2-40B4-BE49-F238E27FC236}">
                  <a16:creationId xmlns:a16="http://schemas.microsoft.com/office/drawing/2014/main" id="{B334005F-6AD6-4063-95DA-A70D3B5ED688}"/>
                </a:ext>
              </a:extLst>
            </p:cNvPr>
            <p:cNvSpPr/>
            <p:nvPr/>
          </p:nvSpPr>
          <p:spPr>
            <a:xfrm>
              <a:off x="120649" y="4675585"/>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11</a:t>
              </a:r>
            </a:p>
          </p:txBody>
        </p:sp>
        <p:sp>
          <p:nvSpPr>
            <p:cNvPr id="179" name="Rectangle: Rounded Corners 178">
              <a:extLst>
                <a:ext uri="{FF2B5EF4-FFF2-40B4-BE49-F238E27FC236}">
                  <a16:creationId xmlns:a16="http://schemas.microsoft.com/office/drawing/2014/main" id="{2F4F7101-A114-4412-8F15-14817E29D523}"/>
                </a:ext>
              </a:extLst>
            </p:cNvPr>
            <p:cNvSpPr/>
            <p:nvPr/>
          </p:nvSpPr>
          <p:spPr>
            <a:xfrm>
              <a:off x="120649" y="5081393"/>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12</a:t>
              </a:r>
            </a:p>
          </p:txBody>
        </p:sp>
        <p:sp>
          <p:nvSpPr>
            <p:cNvPr id="180" name="Rectangle: Rounded Corners 179">
              <a:extLst>
                <a:ext uri="{FF2B5EF4-FFF2-40B4-BE49-F238E27FC236}">
                  <a16:creationId xmlns:a16="http://schemas.microsoft.com/office/drawing/2014/main" id="{2A779084-D631-4162-BD00-38B195E41BF9}"/>
                </a:ext>
              </a:extLst>
            </p:cNvPr>
            <p:cNvSpPr/>
            <p:nvPr/>
          </p:nvSpPr>
          <p:spPr>
            <a:xfrm>
              <a:off x="120649" y="5487201"/>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13</a:t>
              </a:r>
            </a:p>
          </p:txBody>
        </p:sp>
        <p:sp>
          <p:nvSpPr>
            <p:cNvPr id="181" name="Rectangle: Rounded Corners 180">
              <a:extLst>
                <a:ext uri="{FF2B5EF4-FFF2-40B4-BE49-F238E27FC236}">
                  <a16:creationId xmlns:a16="http://schemas.microsoft.com/office/drawing/2014/main" id="{61DB140F-535B-4A05-9A5F-0BB05B4A242C}"/>
                </a:ext>
              </a:extLst>
            </p:cNvPr>
            <p:cNvSpPr/>
            <p:nvPr/>
          </p:nvSpPr>
          <p:spPr>
            <a:xfrm>
              <a:off x="120649" y="5893009"/>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14</a:t>
              </a:r>
            </a:p>
          </p:txBody>
        </p:sp>
        <p:sp>
          <p:nvSpPr>
            <p:cNvPr id="182" name="Rectangle: Rounded Corners 181">
              <a:extLst>
                <a:ext uri="{FF2B5EF4-FFF2-40B4-BE49-F238E27FC236}">
                  <a16:creationId xmlns:a16="http://schemas.microsoft.com/office/drawing/2014/main" id="{C3598A8B-0B55-48E9-980C-EA2463D845AD}"/>
                </a:ext>
              </a:extLst>
            </p:cNvPr>
            <p:cNvSpPr/>
            <p:nvPr/>
          </p:nvSpPr>
          <p:spPr>
            <a:xfrm>
              <a:off x="120649" y="6298817"/>
              <a:ext cx="2438400" cy="338653"/>
            </a:xfrm>
            <a:prstGeom prst="roundRect">
              <a:avLst/>
            </a:prstGeom>
            <a:solidFill>
              <a:srgbClr val="4A5FC1"/>
            </a:solidFill>
            <a:ln>
              <a:solidFill>
                <a:srgbClr val="E1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Bahnschrift SemiCondensed" panose="020B0502040204020203" pitchFamily="34" charset="0"/>
                </a:rPr>
                <a:t>Lezione 15</a:t>
              </a:r>
            </a:p>
          </p:txBody>
        </p:sp>
      </p:grpSp>
      <p:sp>
        <p:nvSpPr>
          <p:cNvPr id="26" name="TextBox 25">
            <a:extLst>
              <a:ext uri="{FF2B5EF4-FFF2-40B4-BE49-F238E27FC236}">
                <a16:creationId xmlns:a16="http://schemas.microsoft.com/office/drawing/2014/main" id="{C0BA16BD-BF3A-4380-80DD-BE46C45239B1}"/>
              </a:ext>
            </a:extLst>
          </p:cNvPr>
          <p:cNvSpPr txBox="1"/>
          <p:nvPr/>
        </p:nvSpPr>
        <p:spPr>
          <a:xfrm>
            <a:off x="4849511" y="18797"/>
            <a:ext cx="2864523" cy="707886"/>
          </a:xfrm>
          <a:prstGeom prst="rect">
            <a:avLst/>
          </a:prstGeom>
          <a:noFill/>
        </p:spPr>
        <p:txBody>
          <a:bodyPr wrap="square" rtlCol="0">
            <a:spAutoFit/>
          </a:bodyPr>
          <a:lstStyle/>
          <a:p>
            <a:r>
              <a:rPr lang="it-IT" sz="4000" dirty="0">
                <a:latin typeface="Britannic Bold" panose="020B0903060703020204" pitchFamily="34" charset="0"/>
              </a:rPr>
              <a:t>Lezione VII</a:t>
            </a:r>
          </a:p>
        </p:txBody>
      </p:sp>
      <p:sp>
        <p:nvSpPr>
          <p:cNvPr id="2" name="Hexagon 26">
            <a:hlinkClick r:id="rId8" action="ppaction://hlinksldjump"/>
            <a:extLst>
              <a:ext uri="{FF2B5EF4-FFF2-40B4-BE49-F238E27FC236}">
                <a16:creationId xmlns:a16="http://schemas.microsoft.com/office/drawing/2014/main" id="{16DD5C0F-3E49-7D40-1B9C-79819D8ECEC5}"/>
              </a:ext>
            </a:extLst>
          </p:cNvPr>
          <p:cNvSpPr/>
          <p:nvPr/>
        </p:nvSpPr>
        <p:spPr>
          <a:xfrm>
            <a:off x="10348913" y="5602326"/>
            <a:ext cx="953335"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900" dirty="0"/>
          </a:p>
        </p:txBody>
      </p:sp>
      <p:sp>
        <p:nvSpPr>
          <p:cNvPr id="3" name="Hexagon 27">
            <a:hlinkClick r:id="rId9" action="ppaction://hlinksldjump"/>
            <a:extLst>
              <a:ext uri="{FF2B5EF4-FFF2-40B4-BE49-F238E27FC236}">
                <a16:creationId xmlns:a16="http://schemas.microsoft.com/office/drawing/2014/main" id="{D259431A-DD93-D3FC-3011-C201F15EE263}"/>
              </a:ext>
            </a:extLst>
          </p:cNvPr>
          <p:cNvSpPr/>
          <p:nvPr/>
        </p:nvSpPr>
        <p:spPr>
          <a:xfrm>
            <a:off x="11131296" y="4398839"/>
            <a:ext cx="1008908"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Casi di test</a:t>
            </a:r>
          </a:p>
        </p:txBody>
      </p:sp>
      <p:sp>
        <p:nvSpPr>
          <p:cNvPr id="4" name="Hexagon 28">
            <a:hlinkClick r:id="rId10" action="ppaction://hlinksldjump"/>
            <a:extLst>
              <a:ext uri="{FF2B5EF4-FFF2-40B4-BE49-F238E27FC236}">
                <a16:creationId xmlns:a16="http://schemas.microsoft.com/office/drawing/2014/main" id="{2218B3D5-0829-7C8E-9431-D641C64FC4A1}"/>
              </a:ext>
            </a:extLst>
          </p:cNvPr>
          <p:cNvSpPr/>
          <p:nvPr/>
        </p:nvSpPr>
        <p:spPr>
          <a:xfrm>
            <a:off x="10293340" y="3957483"/>
            <a:ext cx="1008908" cy="720000"/>
          </a:xfrm>
          <a:prstGeom prst="hexagon">
            <a:avLst>
              <a:gd name="adj" fmla="val 25000"/>
              <a:gd name="vf" fmla="val 115470"/>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it-IT" sz="900" dirty="0"/>
          </a:p>
        </p:txBody>
      </p:sp>
      <p:sp>
        <p:nvSpPr>
          <p:cNvPr id="5" name="Hexagon 29">
            <a:hlinkClick r:id="rId11" action="ppaction://hlinksldjump"/>
            <a:extLst>
              <a:ext uri="{FF2B5EF4-FFF2-40B4-BE49-F238E27FC236}">
                <a16:creationId xmlns:a16="http://schemas.microsoft.com/office/drawing/2014/main" id="{434903E4-D383-EE56-5969-68EF1C2AAE00}"/>
              </a:ext>
            </a:extLst>
          </p:cNvPr>
          <p:cNvSpPr/>
          <p:nvPr/>
        </p:nvSpPr>
        <p:spPr>
          <a:xfrm>
            <a:off x="9491403" y="4397716"/>
            <a:ext cx="972889"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00" dirty="0"/>
          </a:p>
        </p:txBody>
      </p:sp>
      <p:sp>
        <p:nvSpPr>
          <p:cNvPr id="6" name="Hexagon 30">
            <a:hlinkClick r:id="rId12" action="ppaction://hlinksldjump"/>
            <a:extLst>
              <a:ext uri="{FF2B5EF4-FFF2-40B4-BE49-F238E27FC236}">
                <a16:creationId xmlns:a16="http://schemas.microsoft.com/office/drawing/2014/main" id="{60F33710-989C-9D64-A528-D06AFFA57763}"/>
              </a:ext>
            </a:extLst>
          </p:cNvPr>
          <p:cNvSpPr/>
          <p:nvPr/>
        </p:nvSpPr>
        <p:spPr>
          <a:xfrm>
            <a:off x="9529903" y="5180071"/>
            <a:ext cx="972889"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00" dirty="0"/>
          </a:p>
        </p:txBody>
      </p:sp>
      <p:grpSp>
        <p:nvGrpSpPr>
          <p:cNvPr id="7" name="Group 31">
            <a:extLst>
              <a:ext uri="{FF2B5EF4-FFF2-40B4-BE49-F238E27FC236}">
                <a16:creationId xmlns:a16="http://schemas.microsoft.com/office/drawing/2014/main" id="{7C7DF31F-1EEB-EAD1-3FB0-543C1F671271}"/>
              </a:ext>
            </a:extLst>
          </p:cNvPr>
          <p:cNvGrpSpPr/>
          <p:nvPr/>
        </p:nvGrpSpPr>
        <p:grpSpPr>
          <a:xfrm>
            <a:off x="10385044" y="4774744"/>
            <a:ext cx="864000" cy="720000"/>
            <a:chOff x="10385044" y="4774744"/>
            <a:chExt cx="864000" cy="720000"/>
          </a:xfrm>
        </p:grpSpPr>
        <p:sp>
          <p:nvSpPr>
            <p:cNvPr id="8" name="Hexagon 32">
              <a:extLst>
                <a:ext uri="{FF2B5EF4-FFF2-40B4-BE49-F238E27FC236}">
                  <a16:creationId xmlns:a16="http://schemas.microsoft.com/office/drawing/2014/main" id="{AF38994E-E7BB-B7AD-2232-52C9A1C71B0B}"/>
                </a:ext>
              </a:extLst>
            </p:cNvPr>
            <p:cNvSpPr/>
            <p:nvPr/>
          </p:nvSpPr>
          <p:spPr>
            <a:xfrm>
              <a:off x="10385044" y="4774744"/>
              <a:ext cx="864000" cy="72000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33" descr="Paperclip">
              <a:extLst>
                <a:ext uri="{FF2B5EF4-FFF2-40B4-BE49-F238E27FC236}">
                  <a16:creationId xmlns:a16="http://schemas.microsoft.com/office/drawing/2014/main" id="{DE908028-C20F-8FBB-3705-7699A9EC2AD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43540" y="4851571"/>
              <a:ext cx="587756" cy="587756"/>
            </a:xfrm>
            <a:prstGeom prst="rect">
              <a:avLst/>
            </a:prstGeom>
          </p:spPr>
        </p:pic>
      </p:grpSp>
      <p:sp>
        <p:nvSpPr>
          <p:cNvPr id="10" name="Hexagon 34">
            <a:hlinkClick r:id="rId15" action="ppaction://hlinksldjump"/>
            <a:extLst>
              <a:ext uri="{FF2B5EF4-FFF2-40B4-BE49-F238E27FC236}">
                <a16:creationId xmlns:a16="http://schemas.microsoft.com/office/drawing/2014/main" id="{7F6E13CC-8180-7A50-19C0-569C31FE939B}"/>
              </a:ext>
            </a:extLst>
          </p:cNvPr>
          <p:cNvSpPr/>
          <p:nvPr/>
        </p:nvSpPr>
        <p:spPr>
          <a:xfrm>
            <a:off x="11131296" y="5195666"/>
            <a:ext cx="1008908" cy="720000"/>
          </a:xfrm>
          <a:prstGeom prst="hexagon">
            <a:avLst/>
          </a:prstGeom>
          <a:solidFill>
            <a:srgbClr val="39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t>Personas</a:t>
            </a:r>
            <a:endParaRPr lang="it-IT" sz="1000" dirty="0"/>
          </a:p>
        </p:txBody>
      </p:sp>
    </p:spTree>
    <p:extLst>
      <p:ext uri="{BB962C8B-B14F-4D97-AF65-F5344CB8AC3E}">
        <p14:creationId xmlns:p14="http://schemas.microsoft.com/office/powerpoint/2010/main" val="2454397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00091 -0.00069 L -0.22019 -0.00139 " pathEditMode="relative" rAng="0" ptsTypes="AA">
                                      <p:cBhvr>
                                        <p:cTn id="6" dur="1000" fill="hold"/>
                                        <p:tgtEl>
                                          <p:spTgt spid="164"/>
                                        </p:tgtEl>
                                        <p:attrNameLst>
                                          <p:attrName>ppt_x</p:attrName>
                                          <p:attrName>ppt_y</p:attrName>
                                        </p:attrNameLst>
                                      </p:cBhvr>
                                      <p:rCtr x="-10990" y="231"/>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4"/>
                    </p:tgtEl>
                  </p:cond>
                </p:stCondLst>
                <p:endSync evt="end" delay="0">
                  <p:rtn val="all"/>
                </p:endSync>
                <p:childTnLst>
                  <p:par>
                    <p:cTn id="8" fill="hold">
                      <p:stCondLst>
                        <p:cond delay="0"/>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22019 -0.00139 L -0.0009 -0.0007 " pathEditMode="fixed" rAng="0" ptsTypes="AA">
                                      <p:cBhvr>
                                        <p:cTn id="11" dur="1000" fill="hold"/>
                                        <p:tgtEl>
                                          <p:spTgt spid="164"/>
                                        </p:tgtEl>
                                        <p:attrNameLst>
                                          <p:attrName>ppt_x</p:attrName>
                                          <p:attrName>ppt_y</p:attrName>
                                        </p:attrNameLst>
                                      </p:cBhvr>
                                      <p:rCtr x="10990" y="0"/>
                                    </p:animMotion>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3.33333E-6 -0.00092 L -0.22019 -0.00139 " pathEditMode="relative" rAng="0" ptsTypes="AA">
                                      <p:cBhvr>
                                        <p:cTn id="15" dur="1000" fill="hold"/>
                                        <p:tgtEl>
                                          <p:spTgt spid="164"/>
                                        </p:tgtEl>
                                        <p:attrNameLst>
                                          <p:attrName>ppt_x</p:attrName>
                                          <p:attrName>ppt_y</p:attrName>
                                        </p:attrNameLst>
                                      </p:cBhvr>
                                      <p:rCtr x="-10990" y="-23"/>
                                    </p:animMotion>
                                  </p:childTnLst>
                                </p:cTn>
                              </p:par>
                            </p:childTnLst>
                          </p:cTn>
                        </p:par>
                      </p:childTnLst>
                    </p:cTn>
                  </p:par>
                </p:childTnLst>
              </p:cTn>
              <p:nextCondLst>
                <p:cond evt="onClick" delay="0">
                  <p:tgtEl>
                    <p:spTgt spid="164"/>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xit" presetSubtype="1" fill="hold" grpId="1" nodeType="clickEffect">
                                  <p:stCondLst>
                                    <p:cond delay="0"/>
                                  </p:stCondLst>
                                  <p:childTnLst>
                                    <p:animEffect transition="out" filter="wheel(1)">
                                      <p:cBhvr>
                                        <p:cTn id="46" dur="200"/>
                                        <p:tgtEl>
                                          <p:spTgt spid="4"/>
                                        </p:tgtEl>
                                      </p:cBhvr>
                                    </p:animEffect>
                                    <p:set>
                                      <p:cBhvr>
                                        <p:cTn id="47" dur="1" fill="hold">
                                          <p:stCondLst>
                                            <p:cond delay="199"/>
                                          </p:stCondLst>
                                        </p:cTn>
                                        <p:tgtEl>
                                          <p:spTgt spid="4"/>
                                        </p:tgtEl>
                                        <p:attrNameLst>
                                          <p:attrName>style.visibility</p:attrName>
                                        </p:attrNameLst>
                                      </p:cBhvr>
                                      <p:to>
                                        <p:strVal val="hidden"/>
                                      </p:to>
                                    </p:set>
                                  </p:childTnLst>
                                </p:cTn>
                              </p:par>
                            </p:childTnLst>
                          </p:cTn>
                        </p:par>
                        <p:par>
                          <p:cTn id="48" fill="hold">
                            <p:stCondLst>
                              <p:cond delay="200"/>
                            </p:stCondLst>
                            <p:childTnLst>
                              <p:par>
                                <p:cTn id="49" presetID="21" presetClass="exit" presetSubtype="1" fill="hold" grpId="1" nodeType="afterEffect">
                                  <p:stCondLst>
                                    <p:cond delay="0"/>
                                  </p:stCondLst>
                                  <p:childTnLst>
                                    <p:animEffect transition="out" filter="wheel(1)">
                                      <p:cBhvr>
                                        <p:cTn id="50" dur="200"/>
                                        <p:tgtEl>
                                          <p:spTgt spid="5"/>
                                        </p:tgtEl>
                                      </p:cBhvr>
                                    </p:animEffect>
                                    <p:set>
                                      <p:cBhvr>
                                        <p:cTn id="51" dur="1" fill="hold">
                                          <p:stCondLst>
                                            <p:cond delay="199"/>
                                          </p:stCondLst>
                                        </p:cTn>
                                        <p:tgtEl>
                                          <p:spTgt spid="5"/>
                                        </p:tgtEl>
                                        <p:attrNameLst>
                                          <p:attrName>style.visibility</p:attrName>
                                        </p:attrNameLst>
                                      </p:cBhvr>
                                      <p:to>
                                        <p:strVal val="hidden"/>
                                      </p:to>
                                    </p:set>
                                  </p:childTnLst>
                                </p:cTn>
                              </p:par>
                            </p:childTnLst>
                          </p:cTn>
                        </p:par>
                        <p:par>
                          <p:cTn id="52" fill="hold">
                            <p:stCondLst>
                              <p:cond delay="400"/>
                            </p:stCondLst>
                            <p:childTnLst>
                              <p:par>
                                <p:cTn id="53" presetID="21" presetClass="exit" presetSubtype="1" fill="hold" grpId="1" nodeType="afterEffect">
                                  <p:stCondLst>
                                    <p:cond delay="0"/>
                                  </p:stCondLst>
                                  <p:childTnLst>
                                    <p:animEffect transition="out" filter="wheel(1)">
                                      <p:cBhvr>
                                        <p:cTn id="54" dur="200"/>
                                        <p:tgtEl>
                                          <p:spTgt spid="3"/>
                                        </p:tgtEl>
                                      </p:cBhvr>
                                    </p:animEffect>
                                    <p:set>
                                      <p:cBhvr>
                                        <p:cTn id="55" dur="1" fill="hold">
                                          <p:stCondLst>
                                            <p:cond delay="199"/>
                                          </p:stCondLst>
                                        </p:cTn>
                                        <p:tgtEl>
                                          <p:spTgt spid="3"/>
                                        </p:tgtEl>
                                        <p:attrNameLst>
                                          <p:attrName>style.visibility</p:attrName>
                                        </p:attrNameLst>
                                      </p:cBhvr>
                                      <p:to>
                                        <p:strVal val="hidden"/>
                                      </p:to>
                                    </p:set>
                                  </p:childTnLst>
                                </p:cTn>
                              </p:par>
                            </p:childTnLst>
                          </p:cTn>
                        </p:par>
                        <p:par>
                          <p:cTn id="56" fill="hold">
                            <p:stCondLst>
                              <p:cond delay="600"/>
                            </p:stCondLst>
                            <p:childTnLst>
                              <p:par>
                                <p:cTn id="57" presetID="21" presetClass="exit" presetSubtype="1" fill="hold" grpId="1" nodeType="afterEffect">
                                  <p:stCondLst>
                                    <p:cond delay="0"/>
                                  </p:stCondLst>
                                  <p:childTnLst>
                                    <p:animEffect transition="out" filter="wheel(1)">
                                      <p:cBhvr>
                                        <p:cTn id="58" dur="200"/>
                                        <p:tgtEl>
                                          <p:spTgt spid="2"/>
                                        </p:tgtEl>
                                      </p:cBhvr>
                                    </p:animEffect>
                                    <p:set>
                                      <p:cBhvr>
                                        <p:cTn id="59" dur="1" fill="hold">
                                          <p:stCondLst>
                                            <p:cond delay="199"/>
                                          </p:stCondLst>
                                        </p:cTn>
                                        <p:tgtEl>
                                          <p:spTgt spid="2"/>
                                        </p:tgtEl>
                                        <p:attrNameLst>
                                          <p:attrName>style.visibility</p:attrName>
                                        </p:attrNameLst>
                                      </p:cBhvr>
                                      <p:to>
                                        <p:strVal val="hidden"/>
                                      </p:to>
                                    </p:set>
                                  </p:childTnLst>
                                </p:cTn>
                              </p:par>
                            </p:childTnLst>
                          </p:cTn>
                        </p:par>
                        <p:par>
                          <p:cTn id="60" fill="hold">
                            <p:stCondLst>
                              <p:cond delay="800"/>
                            </p:stCondLst>
                            <p:childTnLst>
                              <p:par>
                                <p:cTn id="61" presetID="21" presetClass="exit" presetSubtype="1" fill="hold" grpId="1" nodeType="afterEffect">
                                  <p:stCondLst>
                                    <p:cond delay="0"/>
                                  </p:stCondLst>
                                  <p:childTnLst>
                                    <p:animEffect transition="out" filter="wheel(1)">
                                      <p:cBhvr>
                                        <p:cTn id="62" dur="200"/>
                                        <p:tgtEl>
                                          <p:spTgt spid="6"/>
                                        </p:tgtEl>
                                      </p:cBhvr>
                                    </p:animEffect>
                                    <p:set>
                                      <p:cBhvr>
                                        <p:cTn id="63" dur="1" fill="hold">
                                          <p:stCondLst>
                                            <p:cond delay="199"/>
                                          </p:stCondLst>
                                        </p:cTn>
                                        <p:tgtEl>
                                          <p:spTgt spid="6"/>
                                        </p:tgtEl>
                                        <p:attrNameLst>
                                          <p:attrName>style.visibility</p:attrName>
                                        </p:attrNameLst>
                                      </p:cBhvr>
                                      <p:to>
                                        <p:strVal val="hidden"/>
                                      </p:to>
                                    </p:set>
                                  </p:childTnLst>
                                </p:cTn>
                              </p:par>
                            </p:childTnLst>
                          </p:cTn>
                        </p:par>
                        <p:par>
                          <p:cTn id="64" fill="hold">
                            <p:stCondLst>
                              <p:cond delay="1000"/>
                            </p:stCondLst>
                            <p:childTnLst>
                              <p:par>
                                <p:cTn id="65" presetID="21" presetClass="exit" presetSubtype="1" fill="hold" grpId="1" nodeType="afterEffect">
                                  <p:stCondLst>
                                    <p:cond delay="0"/>
                                  </p:stCondLst>
                                  <p:childTnLst>
                                    <p:animEffect transition="out" filter="wheel(1)">
                                      <p:cBhvr>
                                        <p:cTn id="66" dur="300"/>
                                        <p:tgtEl>
                                          <p:spTgt spid="10"/>
                                        </p:tgtEl>
                                      </p:cBhvr>
                                    </p:animEffect>
                                    <p:set>
                                      <p:cBhvr>
                                        <p:cTn id="67" dur="1" fill="hold">
                                          <p:stCondLst>
                                            <p:cond delay="2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10" grpId="0" animBg="1"/>
      <p:bldP spid="10"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3914252" y="79053"/>
            <a:ext cx="5063887" cy="432547"/>
          </a:xfrm>
        </p:spPr>
        <p:txBody>
          <a:bodyPr>
            <a:normAutofit fontScale="90000"/>
          </a:bodyPr>
          <a:lstStyle/>
          <a:p>
            <a:r>
              <a:rPr lang="it-IT" sz="3200" dirty="0"/>
              <a:t>Architettura software (2)</a:t>
            </a:r>
          </a:p>
        </p:txBody>
      </p:sp>
      <p:grpSp>
        <p:nvGrpSpPr>
          <p:cNvPr id="24" name="Group 23">
            <a:extLst>
              <a:ext uri="{FF2B5EF4-FFF2-40B4-BE49-F238E27FC236}">
                <a16:creationId xmlns:a16="http://schemas.microsoft.com/office/drawing/2014/main" id="{67EFF389-1A21-486E-B25A-E5F3DE33A3D0}"/>
              </a:ext>
            </a:extLst>
          </p:cNvPr>
          <p:cNvGrpSpPr/>
          <p:nvPr/>
        </p:nvGrpSpPr>
        <p:grpSpPr>
          <a:xfrm>
            <a:off x="155601" y="6168958"/>
            <a:ext cx="729574" cy="576000"/>
            <a:chOff x="155601" y="6168958"/>
            <a:chExt cx="729574" cy="576000"/>
          </a:xfrm>
        </p:grpSpPr>
        <p:sp>
          <p:nvSpPr>
            <p:cNvPr id="25" name="Rectangle 24">
              <a:extLst>
                <a:ext uri="{FF2B5EF4-FFF2-40B4-BE49-F238E27FC236}">
                  <a16:creationId xmlns:a16="http://schemas.microsoft.com/office/drawing/2014/main" id="{F984E18E-20D2-4292-B62B-8E899DC93694}"/>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Graphic 25" descr="Back">
              <a:hlinkClick r:id="" action="ppaction://hlinkshowjump?jump=lastslideviewed"/>
              <a:extLst>
                <a:ext uri="{FF2B5EF4-FFF2-40B4-BE49-F238E27FC236}">
                  <a16:creationId xmlns:a16="http://schemas.microsoft.com/office/drawing/2014/main" id="{3559CD20-6BD1-49B6-9DE7-B08E5A2CC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Rectangle 1">
            <a:extLst>
              <a:ext uri="{FF2B5EF4-FFF2-40B4-BE49-F238E27FC236}">
                <a16:creationId xmlns:a16="http://schemas.microsoft.com/office/drawing/2014/main" id="{F739F8E2-7413-4FDF-A5FE-3B4CF7204560}"/>
              </a:ext>
            </a:extLst>
          </p:cNvPr>
          <p:cNvSpPr/>
          <p:nvPr/>
        </p:nvSpPr>
        <p:spPr>
          <a:xfrm>
            <a:off x="1034374" y="771196"/>
            <a:ext cx="10862554" cy="5509200"/>
          </a:xfrm>
          <a:prstGeom prst="rect">
            <a:avLst/>
          </a:prstGeom>
        </p:spPr>
        <p:txBody>
          <a:bodyPr wrap="square">
            <a:spAutoFit/>
          </a:bodyPr>
          <a:lstStyle/>
          <a:p>
            <a:r>
              <a:rPr lang="it-IT" sz="1600" dirty="0"/>
              <a:t>Ogni architettura, come i pattern, ha un nome ben preciso. Questa è detta architettura </a:t>
            </a:r>
            <a:r>
              <a:rPr lang="it-IT" sz="1600" b="1" dirty="0"/>
              <a:t>a 3 livelli</a:t>
            </a:r>
            <a:r>
              <a:rPr lang="it-IT" sz="1600" dirty="0"/>
              <a:t>, è quella più comune ed abbiamo che ogni strato fa un’attività ben precisa. Questa architettura a strati è stata inventata da Dijkstra, che divide anche in due tipi: </a:t>
            </a:r>
          </a:p>
          <a:p>
            <a:r>
              <a:rPr lang="it-IT" sz="1600" dirty="0"/>
              <a:t>• </a:t>
            </a:r>
            <a:r>
              <a:rPr lang="it-IT" sz="1600" b="1" dirty="0"/>
              <a:t>Architettura chiusa</a:t>
            </a:r>
            <a:r>
              <a:rPr lang="it-IT" sz="1600" dirty="0"/>
              <a:t>: ogni layer può accedere solo al layer immediatamente sotto di esso</a:t>
            </a:r>
          </a:p>
          <a:p>
            <a:r>
              <a:rPr lang="it-IT" sz="1600" dirty="0"/>
              <a:t>• </a:t>
            </a:r>
            <a:r>
              <a:rPr lang="it-IT" sz="1600" b="1" dirty="0"/>
              <a:t>Architettura aperta</a:t>
            </a:r>
            <a:r>
              <a:rPr lang="it-IT" sz="1600" dirty="0"/>
              <a:t>: ogni layer può accedere a qualsiasi livello più basso </a:t>
            </a:r>
          </a:p>
          <a:p>
            <a:r>
              <a:rPr lang="it-IT" sz="1600" dirty="0"/>
              <a:t>L’esempio precedente ha una architettura chiusa, segue un esempio di un’architettura aperta: classi di livelli diversi che accedono al db.</a:t>
            </a:r>
          </a:p>
          <a:p>
            <a:endParaRPr lang="it-IT" sz="1600" dirty="0"/>
          </a:p>
          <a:p>
            <a:r>
              <a:rPr lang="it-IT" sz="1600" dirty="0"/>
              <a:t>Il vantaggio di </a:t>
            </a:r>
            <a:r>
              <a:rPr lang="it-IT" sz="1600" b="1" dirty="0"/>
              <a:t>un’architettura chiusa </a:t>
            </a:r>
            <a:r>
              <a:rPr lang="it-IT" sz="1600" dirty="0"/>
              <a:t>è la completa riusabilità/portabilità del codice mascherando i livelli sottostanti. Lo svantaggio invece è che è più lenta in quanto per arrivare da un livello all’altro è necessario passare per tutti i layer intermedi.</a:t>
            </a:r>
          </a:p>
          <a:p>
            <a:r>
              <a:rPr lang="it-IT" sz="1600" dirty="0"/>
              <a:t>Tipicamente un’architettura prevede un’organizzazione per strati dall’alto verso il basso, ma ognuno di questi presenta svariati moduli che al loro interno collaborano tra di loro, quindi si può arrivare ad un modello che va verso 2 direzioni:</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Nell’esempio dell’archiettura client server la stratificazione avviene da un punto di vista fisico ma nulla nega la possibilità di stratificare anche dentro la classe client mediante l’utilizzo di appositi design pattern.</a:t>
            </a:r>
          </a:p>
        </p:txBody>
      </p:sp>
      <p:pic>
        <p:nvPicPr>
          <p:cNvPr id="6" name="Picture 5">
            <a:extLst>
              <a:ext uri="{FF2B5EF4-FFF2-40B4-BE49-F238E27FC236}">
                <a16:creationId xmlns:a16="http://schemas.microsoft.com/office/drawing/2014/main" id="{03A1E012-FA6F-4816-8499-97B1DCC1D906}"/>
              </a:ext>
            </a:extLst>
          </p:cNvPr>
          <p:cNvPicPr>
            <a:picLocks noChangeAspect="1"/>
          </p:cNvPicPr>
          <p:nvPr/>
        </p:nvPicPr>
        <p:blipFill>
          <a:blip r:embed="rId5"/>
          <a:stretch>
            <a:fillRect/>
          </a:stretch>
        </p:blipFill>
        <p:spPr>
          <a:xfrm>
            <a:off x="1034374" y="3530128"/>
            <a:ext cx="4092103" cy="1838199"/>
          </a:xfrm>
          <a:prstGeom prst="rect">
            <a:avLst/>
          </a:prstGeom>
        </p:spPr>
      </p:pic>
    </p:spTree>
    <p:extLst>
      <p:ext uri="{BB962C8B-B14F-4D97-AF65-F5344CB8AC3E}">
        <p14:creationId xmlns:p14="http://schemas.microsoft.com/office/powerpoint/2010/main" val="3801728471"/>
      </p:ext>
    </p:extLst>
  </p:cSld>
  <p:clrMapOvr>
    <a:masterClrMapping/>
  </p:clrMapOvr>
  <p:transition>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la grafica (1)</a:t>
            </a:r>
          </a:p>
        </p:txBody>
      </p:sp>
      <p:sp>
        <p:nvSpPr>
          <p:cNvPr id="5" name="Rectangle 4">
            <a:extLst>
              <a:ext uri="{FF2B5EF4-FFF2-40B4-BE49-F238E27FC236}">
                <a16:creationId xmlns:a16="http://schemas.microsoft.com/office/drawing/2014/main" id="{0E9EB1C0-281F-4C57-84DB-A8673188788B}"/>
              </a:ext>
            </a:extLst>
          </p:cNvPr>
          <p:cNvSpPr/>
          <p:nvPr/>
        </p:nvSpPr>
        <p:spPr>
          <a:xfrm>
            <a:off x="742544" y="581746"/>
            <a:ext cx="11047379" cy="5755422"/>
          </a:xfrm>
          <a:prstGeom prst="rect">
            <a:avLst/>
          </a:prstGeom>
        </p:spPr>
        <p:txBody>
          <a:bodyPr wrap="square">
            <a:spAutoFit/>
          </a:bodyPr>
          <a:lstStyle/>
          <a:p>
            <a:r>
              <a:rPr lang="it-IT" sz="1600" dirty="0"/>
              <a:t>La grafica dei sistemi interattivi può perseguire obiettivi diversi:</a:t>
            </a:r>
          </a:p>
          <a:p>
            <a:endParaRPr lang="it-IT" sz="1600" dirty="0"/>
          </a:p>
          <a:p>
            <a:endParaRPr lang="it-IT" sz="1600" dirty="0"/>
          </a:p>
          <a:p>
            <a:endParaRPr lang="it-IT" sz="1600" dirty="0"/>
          </a:p>
          <a:p>
            <a:endParaRPr lang="it-IT" sz="1600" dirty="0"/>
          </a:p>
          <a:p>
            <a:endParaRPr lang="it-IT" sz="1600" dirty="0"/>
          </a:p>
          <a:p>
            <a:r>
              <a:rPr lang="it-IT" sz="1600" dirty="0"/>
              <a:t>Trattiamo la grafica esclusivamente dal punto di vista della usabilità. Da questo punto di vista, citando le parole</a:t>
            </a:r>
          </a:p>
          <a:p>
            <a:r>
              <a:rPr lang="it-IT" sz="1600" dirty="0"/>
              <a:t>dello standard ISO 9241-12,144 “la presentazione dell’informazione visiva dovrebbe abilitare l’utente a eseguire i</a:t>
            </a:r>
          </a:p>
          <a:p>
            <a:r>
              <a:rPr lang="it-IT" sz="1600" dirty="0"/>
              <a:t>compiti percettivi in modo efficace, efficiente e con soddisfazione”. Per raggiungere quest’obiettivo, prosegue ancora lo standard, è importante che, nel progettare l’informazione visiva, si considerino le seguenti caratteristiche:</a:t>
            </a:r>
          </a:p>
          <a:p>
            <a:r>
              <a:rPr lang="it-IT" sz="1600" dirty="0"/>
              <a:t>• </a:t>
            </a:r>
            <a:r>
              <a:rPr lang="it-IT" sz="1600" b="1" dirty="0"/>
              <a:t>Chiarezza</a:t>
            </a:r>
            <a:r>
              <a:rPr lang="it-IT" sz="1600" dirty="0"/>
              <a:t> (clarity): il contenuto informativo è veicolato velocemente e accuratamente;</a:t>
            </a:r>
          </a:p>
          <a:p>
            <a:r>
              <a:rPr lang="it-IT" sz="1600" dirty="0"/>
              <a:t>• </a:t>
            </a:r>
            <a:r>
              <a:rPr lang="it-IT" sz="1600" b="1" dirty="0"/>
              <a:t>Discriminabilità</a:t>
            </a:r>
            <a:r>
              <a:rPr lang="it-IT" sz="1600" dirty="0"/>
              <a:t> (discriminability): l’informazione visualizzata può essere distinta con accuratezza;</a:t>
            </a:r>
          </a:p>
          <a:p>
            <a:r>
              <a:rPr lang="it-IT" sz="1600" dirty="0"/>
              <a:t>• </a:t>
            </a:r>
            <a:r>
              <a:rPr lang="it-IT" sz="1600" b="1" dirty="0"/>
              <a:t>Concisione</a:t>
            </a:r>
            <a:r>
              <a:rPr lang="it-IT" sz="1600" dirty="0"/>
              <a:t> (conciseness): agli utenti viene fornita solo l’informazione necessaria per eseguire il compito;</a:t>
            </a:r>
          </a:p>
          <a:p>
            <a:r>
              <a:rPr lang="it-IT" sz="1600" dirty="0"/>
              <a:t>• </a:t>
            </a:r>
            <a:r>
              <a:rPr lang="it-IT" sz="1600" b="1" dirty="0"/>
              <a:t>Consistenza</a:t>
            </a:r>
            <a:r>
              <a:rPr lang="it-IT" sz="1600" dirty="0"/>
              <a:t> (consistency): la medesima informazione è presentata nello stesso modo all’interno del sistema,</a:t>
            </a:r>
          </a:p>
          <a:p>
            <a:r>
              <a:rPr lang="it-IT" sz="1600" dirty="0"/>
              <a:t>conformemente alle aspettative dell’utente;</a:t>
            </a:r>
          </a:p>
          <a:p>
            <a:r>
              <a:rPr lang="it-IT" sz="1600" dirty="0"/>
              <a:t>• </a:t>
            </a:r>
            <a:r>
              <a:rPr lang="it-IT" sz="1600" b="1" dirty="0"/>
              <a:t>Scopribilità</a:t>
            </a:r>
            <a:r>
              <a:rPr lang="it-IT" sz="1600" dirty="0"/>
              <a:t> (detectability): l’attenzione dell’utente è diretta verso l’informazione necessaria;</a:t>
            </a:r>
          </a:p>
          <a:p>
            <a:r>
              <a:rPr lang="it-IT" sz="1600" dirty="0"/>
              <a:t>• </a:t>
            </a:r>
            <a:r>
              <a:rPr lang="it-IT" sz="1600" b="1" dirty="0"/>
              <a:t>Leggibilità</a:t>
            </a:r>
            <a:r>
              <a:rPr lang="it-IT" sz="1600" dirty="0"/>
              <a:t> (legibility): l’informazione è facile da leggere;</a:t>
            </a:r>
          </a:p>
          <a:p>
            <a:r>
              <a:rPr lang="it-IT" sz="1600" dirty="0"/>
              <a:t>• </a:t>
            </a:r>
            <a:r>
              <a:rPr lang="it-IT" sz="1600" b="1" dirty="0"/>
              <a:t>Comprensibilità</a:t>
            </a:r>
            <a:r>
              <a:rPr lang="it-IT" sz="1600" dirty="0"/>
              <a:t> (comprehensibility): il significato è chiaramente comprensibile, non ambiguo, interpretabile e riconoscibile. </a:t>
            </a:r>
          </a:p>
          <a:p>
            <a:r>
              <a:rPr lang="it-IT" sz="1600" dirty="0"/>
              <a:t>Per raggiungere questi obiettivi, nella progettazione della grafica occorre considerare numerosi aspetti. Non solo le caratteristiche del sistema visivo umano e dei processi cognitivi che filtrano ed elaborano le informazioni percepite dai nostri occhi, ma anche le consuetudini – individuali e collettive – che associano alle immagini che vediamo significati e valori diversi. Le abilità più marcate fra i progettisti di software sono infatti quelle di carattere logico-analitico, molto lontane dalla sensibilità di un visual designer ma un buon progettista deve capire quali interfacce siano giuste e quali sbagliate.</a:t>
            </a:r>
          </a:p>
        </p:txBody>
      </p:sp>
      <p:pic>
        <p:nvPicPr>
          <p:cNvPr id="7" name="Picture 6">
            <a:extLst>
              <a:ext uri="{FF2B5EF4-FFF2-40B4-BE49-F238E27FC236}">
                <a16:creationId xmlns:a16="http://schemas.microsoft.com/office/drawing/2014/main" id="{6ECEF669-7A3E-430B-838A-8BEACFBEC227}"/>
              </a:ext>
            </a:extLst>
          </p:cNvPr>
          <p:cNvPicPr>
            <a:picLocks noChangeAspect="1"/>
          </p:cNvPicPr>
          <p:nvPr/>
        </p:nvPicPr>
        <p:blipFill>
          <a:blip r:embed="rId3"/>
          <a:stretch>
            <a:fillRect/>
          </a:stretch>
        </p:blipFill>
        <p:spPr>
          <a:xfrm>
            <a:off x="6566171" y="428017"/>
            <a:ext cx="2228553" cy="1599767"/>
          </a:xfrm>
          <a:prstGeom prst="rect">
            <a:avLst/>
          </a:prstGeom>
        </p:spPr>
      </p:pic>
      <p:grpSp>
        <p:nvGrpSpPr>
          <p:cNvPr id="14" name="Group 13">
            <a:extLst>
              <a:ext uri="{FF2B5EF4-FFF2-40B4-BE49-F238E27FC236}">
                <a16:creationId xmlns:a16="http://schemas.microsoft.com/office/drawing/2014/main" id="{5F7CD8C7-DF8B-42DE-B7BA-259913D13E31}"/>
              </a:ext>
            </a:extLst>
          </p:cNvPr>
          <p:cNvGrpSpPr/>
          <p:nvPr/>
        </p:nvGrpSpPr>
        <p:grpSpPr>
          <a:xfrm>
            <a:off x="11147899" y="6168958"/>
            <a:ext cx="729574" cy="570689"/>
            <a:chOff x="11147899" y="6168958"/>
            <a:chExt cx="729574" cy="570689"/>
          </a:xfrm>
        </p:grpSpPr>
        <p:sp>
          <p:nvSpPr>
            <p:cNvPr id="15" name="Rectangle 14">
              <a:extLst>
                <a:ext uri="{FF2B5EF4-FFF2-40B4-BE49-F238E27FC236}">
                  <a16:creationId xmlns:a16="http://schemas.microsoft.com/office/drawing/2014/main" id="{FDA0A5DF-2C91-4A1E-9F3C-3017EEC4E016}"/>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Graphic 15" descr="Back RTL">
              <a:hlinkClick r:id="rId4" action="ppaction://hlinksldjump"/>
              <a:extLst>
                <a:ext uri="{FF2B5EF4-FFF2-40B4-BE49-F238E27FC236}">
                  <a16:creationId xmlns:a16="http://schemas.microsoft.com/office/drawing/2014/main" id="{ADA85A0A-2024-4E51-B8E8-45F3A0409F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2627185585"/>
      </p:ext>
    </p:extLst>
  </p:cSld>
  <p:clrMapOvr>
    <a:masterClrMapping/>
  </p:clrMapOvr>
  <p:transition>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la grafica (2)</a:t>
            </a:r>
          </a:p>
        </p:txBody>
      </p:sp>
      <p:sp>
        <p:nvSpPr>
          <p:cNvPr id="5" name="Rectangle 4">
            <a:extLst>
              <a:ext uri="{FF2B5EF4-FFF2-40B4-BE49-F238E27FC236}">
                <a16:creationId xmlns:a16="http://schemas.microsoft.com/office/drawing/2014/main" id="{0E9EB1C0-281F-4C57-84DB-A8673188788B}"/>
              </a:ext>
            </a:extLst>
          </p:cNvPr>
          <p:cNvSpPr/>
          <p:nvPr/>
        </p:nvSpPr>
        <p:spPr>
          <a:xfrm>
            <a:off x="742544" y="289915"/>
            <a:ext cx="11047379" cy="5262979"/>
          </a:xfrm>
          <a:prstGeom prst="rect">
            <a:avLst/>
          </a:prstGeom>
        </p:spPr>
        <p:txBody>
          <a:bodyPr wrap="square">
            <a:spAutoFit/>
          </a:bodyPr>
          <a:lstStyle/>
          <a:p>
            <a:r>
              <a:rPr lang="it-IT" sz="1600" b="1" dirty="0"/>
              <a:t>Le leggi della Gestalt</a:t>
            </a:r>
          </a:p>
          <a:p>
            <a:r>
              <a:rPr lang="it-IT" sz="1600" dirty="0"/>
              <a:t>L'idea portante della psicologia della Gestalt è che non è corretto dividere l’esperienza umana nelle sue componenti elementari, da analizzare separatamente, perché un insieme è più della somma delle sue parti. In particolare, questo avviene nella percezione visiva: gli elementi che ci si presentano nel campo visivo interagiscono fra loro in modo complesso, e noi percepiamo qualcosa che è sostanzialmente diverso dalla loro semplice somma. Per esempio, quando osserviamo una fila di lampadine che si accendono e si spengono in sequenza con una certa cadenza temporale, noi percepiamo delle luci in movimento, anche se nulla, in realtà, si muove. (Un altro esempio è il dipinto di Salvador Dalì [porta, divano, quadri che diventano Mae West).</a:t>
            </a:r>
          </a:p>
          <a:p>
            <a:r>
              <a:rPr lang="it-IT" sz="1600" dirty="0"/>
              <a:t>Gli psicologi della Gestalt hanno cercato di individuare le leggi elementari che governano questi fenomeni quindi descrissero le leggi dell’organizzazione figurale in base alle quali gli elementi presenti nel campo visivo tendono a organizzarsi in unità, cioè a venire raggruppati in modi diversi, secondo la loro forma e posizione relativa. Esse sono chiamate legge della </a:t>
            </a:r>
            <a:r>
              <a:rPr lang="it-IT" sz="1600" b="1" dirty="0"/>
              <a:t>vicinanza</a:t>
            </a:r>
            <a:r>
              <a:rPr lang="it-IT" sz="1600" dirty="0"/>
              <a:t>, della </a:t>
            </a:r>
            <a:r>
              <a:rPr lang="it-IT" sz="1600" b="1" dirty="0"/>
              <a:t>somiglianza</a:t>
            </a:r>
            <a:r>
              <a:rPr lang="it-IT" sz="1600" dirty="0"/>
              <a:t>, della </a:t>
            </a:r>
            <a:r>
              <a:rPr lang="it-IT" sz="1600" b="1" dirty="0"/>
              <a:t>chiusura</a:t>
            </a:r>
            <a:r>
              <a:rPr lang="it-IT" sz="1600" dirty="0"/>
              <a:t>, della </a:t>
            </a:r>
            <a:r>
              <a:rPr lang="it-IT" sz="1600" b="1" dirty="0"/>
              <a:t>continuità di direzione</a:t>
            </a:r>
            <a:r>
              <a:rPr lang="it-IT" sz="1600" dirty="0"/>
              <a:t>, della </a:t>
            </a:r>
            <a:r>
              <a:rPr lang="it-IT" sz="1600" b="1" dirty="0"/>
              <a:t>buona forma </a:t>
            </a:r>
            <a:r>
              <a:rPr lang="it-IT" sz="1600" dirty="0"/>
              <a:t>e dell’</a:t>
            </a:r>
            <a:r>
              <a:rPr lang="it-IT" sz="1600" b="1" dirty="0"/>
              <a:t>esperienza passata</a:t>
            </a:r>
            <a:r>
              <a:rPr lang="it-IT" sz="1600" dirty="0"/>
              <a:t>, e sono descritte qui di seguito.</a:t>
            </a:r>
          </a:p>
          <a:p>
            <a:r>
              <a:rPr lang="it-IT" sz="1600" dirty="0"/>
              <a:t>• Legge della vicinanza: a parità di tutte le altre condizioni, gli elementi del campo visivo che sono fra loro più vicini</a:t>
            </a:r>
          </a:p>
          <a:p>
            <a:r>
              <a:rPr lang="it-IT" sz="1600" dirty="0"/>
              <a:t>tendono a essere raccolti in unità.</a:t>
            </a:r>
          </a:p>
          <a:p>
            <a:endParaRPr lang="it-IT" sz="1600" dirty="0"/>
          </a:p>
          <a:p>
            <a:endParaRPr lang="it-IT" sz="1600" dirty="0"/>
          </a:p>
          <a:p>
            <a:endParaRPr lang="it-IT" sz="1600" dirty="0"/>
          </a:p>
          <a:p>
            <a:endParaRPr lang="it-IT" sz="1600" dirty="0"/>
          </a:p>
          <a:p>
            <a:endParaRPr lang="it-IT" sz="1600" dirty="0"/>
          </a:p>
          <a:p>
            <a:r>
              <a:rPr lang="it-IT" sz="1600" dirty="0"/>
              <a:t>• Legge della somiglianza: a parità di tutte le altre condizioni, gli elementi del campo visivo che sono tra loro simili</a:t>
            </a:r>
          </a:p>
          <a:p>
            <a:r>
              <a:rPr lang="it-IT" sz="1600" dirty="0"/>
              <a:t>tendono a essere raccolti in unità. Il fenomeno descritto dalla legge della somiglianza può anche essere utilizzato per porre in evidenza alcuni elementi, per </a:t>
            </a:r>
            <a:r>
              <a:rPr lang="it-IT" sz="1600" b="1" dirty="0"/>
              <a:t>diversità</a:t>
            </a:r>
            <a:r>
              <a:rPr lang="it-IT" sz="1600" dirty="0"/>
              <a:t> o </a:t>
            </a:r>
            <a:r>
              <a:rPr lang="it-IT" sz="1600" b="1" dirty="0"/>
              <a:t>contrasto</a:t>
            </a:r>
            <a:r>
              <a:rPr lang="it-IT" sz="1600" dirty="0"/>
              <a:t>.</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pic>
        <p:nvPicPr>
          <p:cNvPr id="2" name="Picture 1">
            <a:extLst>
              <a:ext uri="{FF2B5EF4-FFF2-40B4-BE49-F238E27FC236}">
                <a16:creationId xmlns:a16="http://schemas.microsoft.com/office/drawing/2014/main" id="{4289C071-883D-4421-AC59-F1A3885DF416}"/>
              </a:ext>
            </a:extLst>
          </p:cNvPr>
          <p:cNvPicPr>
            <a:picLocks noChangeAspect="1"/>
          </p:cNvPicPr>
          <p:nvPr/>
        </p:nvPicPr>
        <p:blipFill>
          <a:blip r:embed="rId5"/>
          <a:stretch>
            <a:fillRect/>
          </a:stretch>
        </p:blipFill>
        <p:spPr>
          <a:xfrm>
            <a:off x="742544" y="3526275"/>
            <a:ext cx="4588213" cy="1172039"/>
          </a:xfrm>
          <a:prstGeom prst="rect">
            <a:avLst/>
          </a:prstGeom>
        </p:spPr>
      </p:pic>
      <p:pic>
        <p:nvPicPr>
          <p:cNvPr id="3" name="Picture 2">
            <a:extLst>
              <a:ext uri="{FF2B5EF4-FFF2-40B4-BE49-F238E27FC236}">
                <a16:creationId xmlns:a16="http://schemas.microsoft.com/office/drawing/2014/main" id="{6C937336-3B9C-4DBF-806B-49F97AB5D953}"/>
              </a:ext>
            </a:extLst>
          </p:cNvPr>
          <p:cNvPicPr>
            <a:picLocks noChangeAspect="1"/>
          </p:cNvPicPr>
          <p:nvPr/>
        </p:nvPicPr>
        <p:blipFill>
          <a:blip r:embed="rId6"/>
          <a:stretch>
            <a:fillRect/>
          </a:stretch>
        </p:blipFill>
        <p:spPr>
          <a:xfrm>
            <a:off x="1393231" y="5489821"/>
            <a:ext cx="4802264" cy="1255137"/>
          </a:xfrm>
          <a:prstGeom prst="rect">
            <a:avLst/>
          </a:prstGeom>
        </p:spPr>
      </p:pic>
      <p:grpSp>
        <p:nvGrpSpPr>
          <p:cNvPr id="11" name="Group 10">
            <a:extLst>
              <a:ext uri="{FF2B5EF4-FFF2-40B4-BE49-F238E27FC236}">
                <a16:creationId xmlns:a16="http://schemas.microsoft.com/office/drawing/2014/main" id="{853722E3-4372-4F60-BF8D-145FF87060B5}"/>
              </a:ext>
            </a:extLst>
          </p:cNvPr>
          <p:cNvGrpSpPr/>
          <p:nvPr/>
        </p:nvGrpSpPr>
        <p:grpSpPr>
          <a:xfrm>
            <a:off x="11147899" y="6168958"/>
            <a:ext cx="729574" cy="570689"/>
            <a:chOff x="11147899" y="6168958"/>
            <a:chExt cx="729574" cy="570689"/>
          </a:xfrm>
        </p:grpSpPr>
        <p:sp>
          <p:nvSpPr>
            <p:cNvPr id="12" name="Rectangle 11">
              <a:extLst>
                <a:ext uri="{FF2B5EF4-FFF2-40B4-BE49-F238E27FC236}">
                  <a16:creationId xmlns:a16="http://schemas.microsoft.com/office/drawing/2014/main" id="{FBEE8A59-961F-4259-A332-798F63D3950E}"/>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Graphic 13" descr="Back RTL">
              <a:hlinkClick r:id="rId7" action="ppaction://hlinksldjump"/>
              <a:extLst>
                <a:ext uri="{FF2B5EF4-FFF2-40B4-BE49-F238E27FC236}">
                  <a16:creationId xmlns:a16="http://schemas.microsoft.com/office/drawing/2014/main" id="{3584E0CF-1FF0-4420-A709-A2FB47511C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779937219"/>
      </p:ext>
    </p:extLst>
  </p:cSld>
  <p:clrMapOvr>
    <a:masterClrMapping/>
  </p:clrMapOvr>
  <p:transition>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la grafica (3)</a:t>
            </a:r>
          </a:p>
        </p:txBody>
      </p:sp>
      <p:sp>
        <p:nvSpPr>
          <p:cNvPr id="5" name="Rectangle 4">
            <a:extLst>
              <a:ext uri="{FF2B5EF4-FFF2-40B4-BE49-F238E27FC236}">
                <a16:creationId xmlns:a16="http://schemas.microsoft.com/office/drawing/2014/main" id="{0E9EB1C0-281F-4C57-84DB-A8673188788B}"/>
              </a:ext>
            </a:extLst>
          </p:cNvPr>
          <p:cNvSpPr/>
          <p:nvPr/>
        </p:nvSpPr>
        <p:spPr>
          <a:xfrm>
            <a:off x="742544" y="289915"/>
            <a:ext cx="11047379" cy="4031873"/>
          </a:xfrm>
          <a:prstGeom prst="rect">
            <a:avLst/>
          </a:prstGeom>
        </p:spPr>
        <p:txBody>
          <a:bodyPr wrap="square">
            <a:spAutoFit/>
          </a:bodyPr>
          <a:lstStyle/>
          <a:p>
            <a:r>
              <a:rPr lang="it-IT" sz="1600" b="1" dirty="0"/>
              <a:t>Le leggi della Gestalt (2)</a:t>
            </a:r>
          </a:p>
          <a:p>
            <a:r>
              <a:rPr lang="it-IT" sz="1600" dirty="0"/>
              <a:t>• Legge della chiusura: a parità di tutte le altre condizioni, le linee delimitanti una superficie chiusa si percepiscono</a:t>
            </a:r>
          </a:p>
          <a:p>
            <a:r>
              <a:rPr lang="it-IT" sz="1600" dirty="0"/>
              <a:t>come unità più facilmente di quelle che non si chiudono.</a:t>
            </a:r>
          </a:p>
          <a:p>
            <a:r>
              <a:rPr lang="it-IT" sz="1600" dirty="0"/>
              <a:t>OSS: La chiusura è più forte della vicinanza</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 Legge della continuità di direzione (detta anche della curva buona): a parità di tutte le altre condizioni, le linee che vanno nella stessa direzione si costituiscono in unità più facilmente delle altre.</a:t>
            </a:r>
          </a:p>
          <a:p>
            <a:r>
              <a:rPr lang="it-IT" sz="1600" dirty="0"/>
              <a:t>In sostanza, il sistema visivo sembra funzionare in modo che un segmento rettilineo tenda a evitare bruschi cambiamenti di direzione e quindi, a un incrocio con altri segmenti, si unifica di preferenza con quello che continua nella medesima direzione.</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pic>
        <p:nvPicPr>
          <p:cNvPr id="4" name="Picture 3">
            <a:extLst>
              <a:ext uri="{FF2B5EF4-FFF2-40B4-BE49-F238E27FC236}">
                <a16:creationId xmlns:a16="http://schemas.microsoft.com/office/drawing/2014/main" id="{664F8140-EF4E-4C5A-B798-C47D8C46F450}"/>
              </a:ext>
            </a:extLst>
          </p:cNvPr>
          <p:cNvPicPr>
            <a:picLocks noChangeAspect="1"/>
          </p:cNvPicPr>
          <p:nvPr/>
        </p:nvPicPr>
        <p:blipFill>
          <a:blip r:embed="rId5"/>
          <a:stretch>
            <a:fillRect/>
          </a:stretch>
        </p:blipFill>
        <p:spPr>
          <a:xfrm>
            <a:off x="9990306" y="245772"/>
            <a:ext cx="2201694" cy="1294644"/>
          </a:xfrm>
          <a:prstGeom prst="rect">
            <a:avLst/>
          </a:prstGeom>
        </p:spPr>
      </p:pic>
      <p:pic>
        <p:nvPicPr>
          <p:cNvPr id="7" name="Picture 6">
            <a:extLst>
              <a:ext uri="{FF2B5EF4-FFF2-40B4-BE49-F238E27FC236}">
                <a16:creationId xmlns:a16="http://schemas.microsoft.com/office/drawing/2014/main" id="{9B4E350F-24DB-4E2E-AADF-3228AEAC515B}"/>
              </a:ext>
            </a:extLst>
          </p:cNvPr>
          <p:cNvPicPr>
            <a:picLocks noChangeAspect="1"/>
          </p:cNvPicPr>
          <p:nvPr/>
        </p:nvPicPr>
        <p:blipFill>
          <a:blip r:embed="rId6"/>
          <a:stretch>
            <a:fillRect/>
          </a:stretch>
        </p:blipFill>
        <p:spPr>
          <a:xfrm>
            <a:off x="742544" y="1361015"/>
            <a:ext cx="2649624" cy="1760073"/>
          </a:xfrm>
          <a:prstGeom prst="rect">
            <a:avLst/>
          </a:prstGeom>
        </p:spPr>
      </p:pic>
      <p:pic>
        <p:nvPicPr>
          <p:cNvPr id="10" name="Picture 9">
            <a:extLst>
              <a:ext uri="{FF2B5EF4-FFF2-40B4-BE49-F238E27FC236}">
                <a16:creationId xmlns:a16="http://schemas.microsoft.com/office/drawing/2014/main" id="{C5EF3B06-74AE-4972-8095-6CFED3305CE0}"/>
              </a:ext>
            </a:extLst>
          </p:cNvPr>
          <p:cNvPicPr>
            <a:picLocks noChangeAspect="1"/>
          </p:cNvPicPr>
          <p:nvPr/>
        </p:nvPicPr>
        <p:blipFill rotWithShape="1">
          <a:blip r:embed="rId7"/>
          <a:srcRect b="19572"/>
          <a:stretch/>
        </p:blipFill>
        <p:spPr>
          <a:xfrm>
            <a:off x="742544" y="4378533"/>
            <a:ext cx="2919818" cy="1658925"/>
          </a:xfrm>
          <a:prstGeom prst="rect">
            <a:avLst/>
          </a:prstGeom>
        </p:spPr>
      </p:pic>
      <p:grpSp>
        <p:nvGrpSpPr>
          <p:cNvPr id="16" name="Group 15">
            <a:extLst>
              <a:ext uri="{FF2B5EF4-FFF2-40B4-BE49-F238E27FC236}">
                <a16:creationId xmlns:a16="http://schemas.microsoft.com/office/drawing/2014/main" id="{CF5CC50F-20B8-48DB-BD7C-A2117A260F21}"/>
              </a:ext>
            </a:extLst>
          </p:cNvPr>
          <p:cNvGrpSpPr/>
          <p:nvPr/>
        </p:nvGrpSpPr>
        <p:grpSpPr>
          <a:xfrm>
            <a:off x="11147899" y="6168958"/>
            <a:ext cx="729574" cy="570689"/>
            <a:chOff x="11147899" y="6168958"/>
            <a:chExt cx="729574" cy="570689"/>
          </a:xfrm>
        </p:grpSpPr>
        <p:sp>
          <p:nvSpPr>
            <p:cNvPr id="17" name="Rectangle 16">
              <a:extLst>
                <a:ext uri="{FF2B5EF4-FFF2-40B4-BE49-F238E27FC236}">
                  <a16:creationId xmlns:a16="http://schemas.microsoft.com/office/drawing/2014/main" id="{51B269B6-6543-4A9B-8652-6BB3AB77EBF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Graphic 18" descr="Back RTL">
              <a:hlinkClick r:id="rId8" action="ppaction://hlinksldjump"/>
              <a:extLst>
                <a:ext uri="{FF2B5EF4-FFF2-40B4-BE49-F238E27FC236}">
                  <a16:creationId xmlns:a16="http://schemas.microsoft.com/office/drawing/2014/main" id="{E57E30BE-8668-42E1-AB11-024DAC229C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4044766289"/>
      </p:ext>
    </p:extLst>
  </p:cSld>
  <p:clrMapOvr>
    <a:masterClrMapping/>
  </p:clrMapOvr>
  <p:transition>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la grafica (4)</a:t>
            </a:r>
          </a:p>
        </p:txBody>
      </p:sp>
      <p:sp>
        <p:nvSpPr>
          <p:cNvPr id="5" name="Rectangle 4">
            <a:extLst>
              <a:ext uri="{FF2B5EF4-FFF2-40B4-BE49-F238E27FC236}">
                <a16:creationId xmlns:a16="http://schemas.microsoft.com/office/drawing/2014/main" id="{0E9EB1C0-281F-4C57-84DB-A8673188788B}"/>
              </a:ext>
            </a:extLst>
          </p:cNvPr>
          <p:cNvSpPr/>
          <p:nvPr/>
        </p:nvSpPr>
        <p:spPr>
          <a:xfrm>
            <a:off x="742544" y="289915"/>
            <a:ext cx="11047379" cy="5262979"/>
          </a:xfrm>
          <a:prstGeom prst="rect">
            <a:avLst/>
          </a:prstGeom>
        </p:spPr>
        <p:txBody>
          <a:bodyPr wrap="square">
            <a:spAutoFit/>
          </a:bodyPr>
          <a:lstStyle/>
          <a:p>
            <a:r>
              <a:rPr lang="it-IT" sz="1600" b="1" dirty="0"/>
              <a:t>Le leggi della Gestalt (3)</a:t>
            </a:r>
          </a:p>
          <a:p>
            <a:r>
              <a:rPr lang="it-IT" sz="1600" dirty="0"/>
              <a:t>• Legge della buona forma (principio di pregnanza o della coerenza strutturale): a parità di tutte le altre condizioni, il campo percettivo si segmenta in modo che risultino entità per quanto possibile equilibrate, armoniche, costituite secondo un medesimo principio in tutte le loro parti.</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La legge della buona forma interviene anche nei meccanismi che ci permettono di isolare le figure dallo sfondo.</a:t>
            </a:r>
          </a:p>
          <a:p>
            <a:endParaRPr lang="it-IT" sz="1600" dirty="0"/>
          </a:p>
          <a:p>
            <a:r>
              <a:rPr lang="it-IT" sz="1600" dirty="0"/>
              <a:t>È più “naturale” interpretarle come cornici nere o come un quadrato bianco su un quadrato nero? </a:t>
            </a:r>
          </a:p>
          <a:p>
            <a:r>
              <a:rPr lang="it-IT" sz="1600" dirty="0"/>
              <a:t>In b1 prevale la prima interpretazione, mentre in b2 prevale nettamente la seconda. Infatti, nelle </a:t>
            </a:r>
          </a:p>
          <a:p>
            <a:r>
              <a:rPr lang="it-IT" sz="1600" dirty="0"/>
              <a:t>due situazioni, queste sono le soluzioni percettive più semplici ed equilibrate.In c1 vediamo </a:t>
            </a:r>
          </a:p>
          <a:p>
            <a:r>
              <a:rPr lang="it-IT" sz="1600" dirty="0"/>
              <a:t>prevalentemente delle bande bianche su uno sfondo nero. Infatti, sono queste le bande più regolari: </a:t>
            </a:r>
          </a:p>
          <a:p>
            <a:r>
              <a:rPr lang="it-IT" sz="1600" dirty="0"/>
              <a:t>fra i margini di ciascuna banda intercorre sempre la medesima distanza. </a:t>
            </a:r>
          </a:p>
          <a:p>
            <a:r>
              <a:rPr lang="it-IT" sz="1600" dirty="0"/>
              <a:t>Con l’interpretazione contraria, avremmo delle bande nere molto irregolari su sfondo bianco: </a:t>
            </a:r>
          </a:p>
          <a:p>
            <a:r>
              <a:rPr lang="it-IT" sz="1600" dirty="0"/>
              <a:t>questa interpretazione, per la legge della buona forma, viene scartata. In c2, invece, prevale </a:t>
            </a:r>
          </a:p>
          <a:p>
            <a:r>
              <a:rPr lang="it-IT" sz="1600" dirty="0"/>
              <a:t>l’interpretazione contraria: vediamo una banda (ancorchè molto irregolare) nera su fondo bianco. </a:t>
            </a:r>
          </a:p>
          <a:p>
            <a:r>
              <a:rPr lang="it-IT" sz="1600" dirty="0"/>
              <a:t>In questo caso, contano di più la minore dimensione dell’area nera rispetto a quella bianca e la sua centralità. </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pic>
        <p:nvPicPr>
          <p:cNvPr id="2" name="Picture 1">
            <a:extLst>
              <a:ext uri="{FF2B5EF4-FFF2-40B4-BE49-F238E27FC236}">
                <a16:creationId xmlns:a16="http://schemas.microsoft.com/office/drawing/2014/main" id="{5A715E54-CAB8-4436-B1AB-421E2E688591}"/>
              </a:ext>
            </a:extLst>
          </p:cNvPr>
          <p:cNvPicPr>
            <a:picLocks noChangeAspect="1"/>
          </p:cNvPicPr>
          <p:nvPr/>
        </p:nvPicPr>
        <p:blipFill>
          <a:blip r:embed="rId5"/>
          <a:stretch>
            <a:fillRect/>
          </a:stretch>
        </p:blipFill>
        <p:spPr>
          <a:xfrm>
            <a:off x="885175" y="1473478"/>
            <a:ext cx="5330799" cy="1284404"/>
          </a:xfrm>
          <a:prstGeom prst="rect">
            <a:avLst/>
          </a:prstGeom>
        </p:spPr>
      </p:pic>
      <p:pic>
        <p:nvPicPr>
          <p:cNvPr id="3" name="Picture 2">
            <a:extLst>
              <a:ext uri="{FF2B5EF4-FFF2-40B4-BE49-F238E27FC236}">
                <a16:creationId xmlns:a16="http://schemas.microsoft.com/office/drawing/2014/main" id="{729218C9-85B0-4A09-B467-851F74E3C65E}"/>
              </a:ext>
            </a:extLst>
          </p:cNvPr>
          <p:cNvPicPr>
            <a:picLocks noChangeAspect="1"/>
          </p:cNvPicPr>
          <p:nvPr/>
        </p:nvPicPr>
        <p:blipFill rotWithShape="1">
          <a:blip r:embed="rId6"/>
          <a:srcRect l="27010"/>
          <a:stretch/>
        </p:blipFill>
        <p:spPr>
          <a:xfrm>
            <a:off x="8932597" y="3225332"/>
            <a:ext cx="2857326" cy="1651761"/>
          </a:xfrm>
          <a:prstGeom prst="rect">
            <a:avLst/>
          </a:prstGeom>
        </p:spPr>
      </p:pic>
      <p:grpSp>
        <p:nvGrpSpPr>
          <p:cNvPr id="14" name="Group 13">
            <a:extLst>
              <a:ext uri="{FF2B5EF4-FFF2-40B4-BE49-F238E27FC236}">
                <a16:creationId xmlns:a16="http://schemas.microsoft.com/office/drawing/2014/main" id="{DAE14F2A-5BFC-4BFA-8884-3FB73D36DEA6}"/>
              </a:ext>
            </a:extLst>
          </p:cNvPr>
          <p:cNvGrpSpPr/>
          <p:nvPr/>
        </p:nvGrpSpPr>
        <p:grpSpPr>
          <a:xfrm>
            <a:off x="11147899" y="6168958"/>
            <a:ext cx="729574" cy="570689"/>
            <a:chOff x="11147899" y="6168958"/>
            <a:chExt cx="729574" cy="570689"/>
          </a:xfrm>
        </p:grpSpPr>
        <p:sp>
          <p:nvSpPr>
            <p:cNvPr id="15" name="Rectangle 14">
              <a:extLst>
                <a:ext uri="{FF2B5EF4-FFF2-40B4-BE49-F238E27FC236}">
                  <a16:creationId xmlns:a16="http://schemas.microsoft.com/office/drawing/2014/main" id="{D801D322-258F-4907-B440-C1D60715EEE5}"/>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Graphic 15" descr="Back RTL">
              <a:hlinkClick r:id="rId7" action="ppaction://hlinksldjump"/>
              <a:extLst>
                <a:ext uri="{FF2B5EF4-FFF2-40B4-BE49-F238E27FC236}">
                  <a16:creationId xmlns:a16="http://schemas.microsoft.com/office/drawing/2014/main" id="{644EA6B5-8E37-4FEA-895B-19BC2794FC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356319121"/>
      </p:ext>
    </p:extLst>
  </p:cSld>
  <p:clrMapOvr>
    <a:masterClrMapping/>
  </p:clrMapOvr>
  <p:transition>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la grafica (5)</a:t>
            </a:r>
          </a:p>
        </p:txBody>
      </p:sp>
      <p:sp>
        <p:nvSpPr>
          <p:cNvPr id="5" name="Rectangle 4">
            <a:extLst>
              <a:ext uri="{FF2B5EF4-FFF2-40B4-BE49-F238E27FC236}">
                <a16:creationId xmlns:a16="http://schemas.microsoft.com/office/drawing/2014/main" id="{0E9EB1C0-281F-4C57-84DB-A8673188788B}"/>
              </a:ext>
            </a:extLst>
          </p:cNvPr>
          <p:cNvSpPr/>
          <p:nvPr/>
        </p:nvSpPr>
        <p:spPr>
          <a:xfrm>
            <a:off x="742544" y="289915"/>
            <a:ext cx="11047379" cy="4031873"/>
          </a:xfrm>
          <a:prstGeom prst="rect">
            <a:avLst/>
          </a:prstGeom>
        </p:spPr>
        <p:txBody>
          <a:bodyPr wrap="square">
            <a:spAutoFit/>
          </a:bodyPr>
          <a:lstStyle/>
          <a:p>
            <a:r>
              <a:rPr lang="it-IT" sz="1600" b="1" dirty="0"/>
              <a:t>Le leggi della Gestalt (4)</a:t>
            </a:r>
          </a:p>
          <a:p>
            <a:r>
              <a:rPr lang="it-IT" sz="1600" dirty="0"/>
              <a:t>• Legge dell’esperienza passata: a parità di tutte le altre condizioni, gli elementi del campo visivo che danno </a:t>
            </a:r>
          </a:p>
          <a:p>
            <a:r>
              <a:rPr lang="it-IT" sz="1600" dirty="0"/>
              <a:t>origine a una figura familiare o dotata di significato tendono a formare un’unità. </a:t>
            </a:r>
          </a:p>
          <a:p>
            <a:r>
              <a:rPr lang="it-IT" sz="1600" dirty="0"/>
              <a:t>In sostanza, questo principio ci dice che l’esperienza passata orienta le nostre percezioni.</a:t>
            </a:r>
          </a:p>
          <a:p>
            <a:endParaRPr lang="it-IT" sz="1600" dirty="0"/>
          </a:p>
          <a:p>
            <a:endParaRPr lang="it-IT" sz="1600" dirty="0"/>
          </a:p>
          <a:p>
            <a:r>
              <a:rPr lang="it-IT" sz="1600" dirty="0"/>
              <a:t>Gli esempi a illustrazione delle leggi della Gestalt potrebbero essere molto più numerosi.Essi ci dimostrano che, difronte a una molteplicità di elementi presenti nel nostro campo visivo, il nostro sistema visivo “sceglie” una ben precisa interpretazione, in virtù di propri meccanismi di funzionamento. Questi non dovrebbero sorprenderci.</a:t>
            </a:r>
          </a:p>
          <a:p>
            <a:endParaRPr lang="it-IT" sz="1600" dirty="0"/>
          </a:p>
          <a:p>
            <a:r>
              <a:rPr lang="it-IT" sz="1600" dirty="0"/>
              <a:t>LEGGI DELLA GESTALT APPLICATE AI SOFTWARE</a:t>
            </a:r>
          </a:p>
          <a:p>
            <a:r>
              <a:rPr lang="it-IT" sz="1600" b="1" dirty="0"/>
              <a:t>Vicinanza</a:t>
            </a:r>
          </a:p>
          <a:p>
            <a:r>
              <a:rPr lang="it-IT" sz="1600" dirty="0"/>
              <a:t>Il principio della vicinanza della Gestalt ci dice che elementi vicini verranno percepiti come appartenenti a uno stesso gruppo. Questo ci suggerisce di porre uno vicino all’altro gli elementi grafici che, dal punto di vista funzionale, sono fra loro correlati. E anche, ovviamente, di tenere lontani elementi che non hanno fra loro alcun rapporto.</a:t>
            </a:r>
          </a:p>
          <a:p>
            <a:endParaRPr lang="it-IT" sz="1600" dirty="0"/>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pic>
        <p:nvPicPr>
          <p:cNvPr id="4" name="Picture 3">
            <a:extLst>
              <a:ext uri="{FF2B5EF4-FFF2-40B4-BE49-F238E27FC236}">
                <a16:creationId xmlns:a16="http://schemas.microsoft.com/office/drawing/2014/main" id="{76C546ED-5BF4-4AF6-84FE-01FA8DCA0132}"/>
              </a:ext>
            </a:extLst>
          </p:cNvPr>
          <p:cNvPicPr>
            <a:picLocks noChangeAspect="1"/>
          </p:cNvPicPr>
          <p:nvPr/>
        </p:nvPicPr>
        <p:blipFill>
          <a:blip r:embed="rId5"/>
          <a:stretch>
            <a:fillRect/>
          </a:stretch>
        </p:blipFill>
        <p:spPr>
          <a:xfrm>
            <a:off x="9926404" y="216273"/>
            <a:ext cx="1863519" cy="1323439"/>
          </a:xfrm>
          <a:prstGeom prst="rect">
            <a:avLst/>
          </a:prstGeom>
        </p:spPr>
      </p:pic>
      <p:pic>
        <p:nvPicPr>
          <p:cNvPr id="7" name="Picture 6">
            <a:extLst>
              <a:ext uri="{FF2B5EF4-FFF2-40B4-BE49-F238E27FC236}">
                <a16:creationId xmlns:a16="http://schemas.microsoft.com/office/drawing/2014/main" id="{157A93B0-AE56-4BD4-AA40-87917163E310}"/>
              </a:ext>
            </a:extLst>
          </p:cNvPr>
          <p:cNvPicPr>
            <a:picLocks noChangeAspect="1"/>
          </p:cNvPicPr>
          <p:nvPr/>
        </p:nvPicPr>
        <p:blipFill>
          <a:blip r:embed="rId6"/>
          <a:stretch>
            <a:fillRect/>
          </a:stretch>
        </p:blipFill>
        <p:spPr>
          <a:xfrm>
            <a:off x="1563872" y="4003991"/>
            <a:ext cx="2578980" cy="2613195"/>
          </a:xfrm>
          <a:prstGeom prst="rect">
            <a:avLst/>
          </a:prstGeom>
        </p:spPr>
      </p:pic>
      <p:pic>
        <p:nvPicPr>
          <p:cNvPr id="10" name="Picture 9">
            <a:extLst>
              <a:ext uri="{FF2B5EF4-FFF2-40B4-BE49-F238E27FC236}">
                <a16:creationId xmlns:a16="http://schemas.microsoft.com/office/drawing/2014/main" id="{3FFFAD5A-CAF3-4A3A-A751-0389A9A97A21}"/>
              </a:ext>
            </a:extLst>
          </p:cNvPr>
          <p:cNvPicPr>
            <a:picLocks noChangeAspect="1"/>
          </p:cNvPicPr>
          <p:nvPr/>
        </p:nvPicPr>
        <p:blipFill>
          <a:blip r:embed="rId7"/>
          <a:stretch>
            <a:fillRect/>
          </a:stretch>
        </p:blipFill>
        <p:spPr>
          <a:xfrm>
            <a:off x="4821549" y="4077885"/>
            <a:ext cx="5063887" cy="2391721"/>
          </a:xfrm>
          <a:prstGeom prst="rect">
            <a:avLst/>
          </a:prstGeom>
        </p:spPr>
      </p:pic>
      <p:grpSp>
        <p:nvGrpSpPr>
          <p:cNvPr id="14" name="Group 13">
            <a:extLst>
              <a:ext uri="{FF2B5EF4-FFF2-40B4-BE49-F238E27FC236}">
                <a16:creationId xmlns:a16="http://schemas.microsoft.com/office/drawing/2014/main" id="{FDBBB39A-E4BF-4ACE-B024-54EBEC9369B1}"/>
              </a:ext>
            </a:extLst>
          </p:cNvPr>
          <p:cNvGrpSpPr/>
          <p:nvPr/>
        </p:nvGrpSpPr>
        <p:grpSpPr>
          <a:xfrm>
            <a:off x="11147899" y="6168958"/>
            <a:ext cx="729574" cy="570689"/>
            <a:chOff x="11147899" y="6168958"/>
            <a:chExt cx="729574" cy="570689"/>
          </a:xfrm>
        </p:grpSpPr>
        <p:sp>
          <p:nvSpPr>
            <p:cNvPr id="15" name="Rectangle 14">
              <a:extLst>
                <a:ext uri="{FF2B5EF4-FFF2-40B4-BE49-F238E27FC236}">
                  <a16:creationId xmlns:a16="http://schemas.microsoft.com/office/drawing/2014/main" id="{AF1C161A-FF68-48C6-8E52-F060E63F1F66}"/>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Graphic 15" descr="Back RTL">
              <a:hlinkClick r:id="rId8" action="ppaction://hlinksldjump"/>
              <a:extLst>
                <a:ext uri="{FF2B5EF4-FFF2-40B4-BE49-F238E27FC236}">
                  <a16:creationId xmlns:a16="http://schemas.microsoft.com/office/drawing/2014/main" id="{6A491C51-E3FA-4D40-A84D-F3BF2FDA40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362755414"/>
      </p:ext>
    </p:extLst>
  </p:cSld>
  <p:clrMapOvr>
    <a:masterClrMapping/>
  </p:clrMapOvr>
  <p:transition>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la grafica (6)</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14" name="Group 13">
            <a:extLst>
              <a:ext uri="{FF2B5EF4-FFF2-40B4-BE49-F238E27FC236}">
                <a16:creationId xmlns:a16="http://schemas.microsoft.com/office/drawing/2014/main" id="{FDBBB39A-E4BF-4ACE-B024-54EBEC9369B1}"/>
              </a:ext>
            </a:extLst>
          </p:cNvPr>
          <p:cNvGrpSpPr/>
          <p:nvPr/>
        </p:nvGrpSpPr>
        <p:grpSpPr>
          <a:xfrm>
            <a:off x="11147899" y="6168958"/>
            <a:ext cx="729574" cy="570689"/>
            <a:chOff x="11147899" y="6168958"/>
            <a:chExt cx="729574" cy="570689"/>
          </a:xfrm>
        </p:grpSpPr>
        <p:sp>
          <p:nvSpPr>
            <p:cNvPr id="15" name="Rectangle 14">
              <a:extLst>
                <a:ext uri="{FF2B5EF4-FFF2-40B4-BE49-F238E27FC236}">
                  <a16:creationId xmlns:a16="http://schemas.microsoft.com/office/drawing/2014/main" id="{AF1C161A-FF68-48C6-8E52-F060E63F1F66}"/>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Graphic 15" descr="Back RTL">
              <a:hlinkClick r:id="rId5" action="ppaction://hlinksldjump"/>
              <a:extLst>
                <a:ext uri="{FF2B5EF4-FFF2-40B4-BE49-F238E27FC236}">
                  <a16:creationId xmlns:a16="http://schemas.microsoft.com/office/drawing/2014/main" id="{6A491C51-E3FA-4D40-A84D-F3BF2FDA40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2" name="Rectangle 1">
            <a:extLst>
              <a:ext uri="{FF2B5EF4-FFF2-40B4-BE49-F238E27FC236}">
                <a16:creationId xmlns:a16="http://schemas.microsoft.com/office/drawing/2014/main" id="{E6E0FBCB-F470-4187-B51C-A76F08B3728F}"/>
              </a:ext>
            </a:extLst>
          </p:cNvPr>
          <p:cNvSpPr/>
          <p:nvPr/>
        </p:nvSpPr>
        <p:spPr>
          <a:xfrm>
            <a:off x="684178" y="428017"/>
            <a:ext cx="11113852" cy="3046988"/>
          </a:xfrm>
          <a:prstGeom prst="rect">
            <a:avLst/>
          </a:prstGeom>
        </p:spPr>
        <p:txBody>
          <a:bodyPr wrap="square">
            <a:spAutoFit/>
          </a:bodyPr>
          <a:lstStyle/>
          <a:p>
            <a:r>
              <a:rPr lang="it-IT" sz="1600" b="1" dirty="0"/>
              <a:t>Somiglianza</a:t>
            </a:r>
          </a:p>
          <a:p>
            <a:r>
              <a:rPr lang="it-IT" sz="1600" dirty="0"/>
              <a:t>Possiamo utilizzare a nostro vantaggio la legge della somiglianza dando forma o colore simili a quegli elementi grafici</a:t>
            </a:r>
          </a:p>
          <a:p>
            <a:r>
              <a:rPr lang="it-IT" sz="1600" dirty="0"/>
              <a:t>che sono funzionalmente o semanticamente correlati.</a:t>
            </a:r>
          </a:p>
          <a:p>
            <a:r>
              <a:rPr lang="it-IT" sz="1600" dirty="0"/>
              <a:t>ES: pagina di yahoo ad ogni singola voce è associata una piccola icona colorata. In questo caso, le icone non servono a spiegare il significato della voce: le etichette sono chiare, e non c’è bisogno di spiegazioni aggiuntive; d’altra parte le figure sono piccole e </a:t>
            </a:r>
          </a:p>
          <a:p>
            <a:r>
              <a:rPr lang="it-IT" sz="1600" dirty="0"/>
              <a:t>non sempre riconoscibili. La loro funzione principale è un’altra: quella di associare a ogni voce di menu un pattern visivo ben riconoscibile, che non avrebbe con l’uso del solo testo. In questo modo, per la legge della somiglianza, tutte le voci vengono </a:t>
            </a:r>
          </a:p>
          <a:p>
            <a:r>
              <a:rPr lang="it-IT" sz="1600" dirty="0"/>
              <a:t>raccolte in un gruppo, ben differenziato dagli altri gruppi presenti sulla pagina, che è molto densa di informazioni. (a)</a:t>
            </a:r>
          </a:p>
          <a:p>
            <a:endParaRPr lang="it-IT" sz="1600" dirty="0"/>
          </a:p>
          <a:p>
            <a:r>
              <a:rPr lang="it-IT" sz="1600" dirty="0"/>
              <a:t>Non si distinguono i campi dall’effettivo sfondo</a:t>
            </a:r>
          </a:p>
          <a:p>
            <a:r>
              <a:rPr lang="it-IT" sz="1600" dirty="0"/>
              <a:t>Non rispetta quindi la legge di somiglianza e </a:t>
            </a:r>
          </a:p>
          <a:p>
            <a:r>
              <a:rPr lang="it-IT" sz="1600" dirty="0"/>
              <a:t>di chiusura</a:t>
            </a:r>
          </a:p>
        </p:txBody>
      </p:sp>
      <p:pic>
        <p:nvPicPr>
          <p:cNvPr id="3" name="Picture 2">
            <a:extLst>
              <a:ext uri="{FF2B5EF4-FFF2-40B4-BE49-F238E27FC236}">
                <a16:creationId xmlns:a16="http://schemas.microsoft.com/office/drawing/2014/main" id="{127E136E-BF45-4050-B595-BCA4124C7FB4}"/>
              </a:ext>
            </a:extLst>
          </p:cNvPr>
          <p:cNvPicPr>
            <a:picLocks noChangeAspect="1"/>
          </p:cNvPicPr>
          <p:nvPr/>
        </p:nvPicPr>
        <p:blipFill rotWithShape="1">
          <a:blip r:embed="rId8"/>
          <a:srcRect r="75899"/>
          <a:stretch/>
        </p:blipFill>
        <p:spPr>
          <a:xfrm>
            <a:off x="11006570" y="267785"/>
            <a:ext cx="979527" cy="2707836"/>
          </a:xfrm>
          <a:prstGeom prst="rect">
            <a:avLst/>
          </a:prstGeom>
        </p:spPr>
      </p:pic>
      <p:pic>
        <p:nvPicPr>
          <p:cNvPr id="11" name="Picture 10">
            <a:extLst>
              <a:ext uri="{FF2B5EF4-FFF2-40B4-BE49-F238E27FC236}">
                <a16:creationId xmlns:a16="http://schemas.microsoft.com/office/drawing/2014/main" id="{39E41E5D-1AD5-4F95-8823-B8C89685D31C}"/>
              </a:ext>
            </a:extLst>
          </p:cNvPr>
          <p:cNvPicPr>
            <a:picLocks noChangeAspect="1"/>
          </p:cNvPicPr>
          <p:nvPr/>
        </p:nvPicPr>
        <p:blipFill>
          <a:blip r:embed="rId9"/>
          <a:stretch>
            <a:fillRect/>
          </a:stretch>
        </p:blipFill>
        <p:spPr>
          <a:xfrm>
            <a:off x="4654177" y="2680782"/>
            <a:ext cx="3823102" cy="1349330"/>
          </a:xfrm>
          <a:prstGeom prst="rect">
            <a:avLst/>
          </a:prstGeom>
        </p:spPr>
      </p:pic>
      <p:sp>
        <p:nvSpPr>
          <p:cNvPr id="12" name="Rectangle 11">
            <a:extLst>
              <a:ext uri="{FF2B5EF4-FFF2-40B4-BE49-F238E27FC236}">
                <a16:creationId xmlns:a16="http://schemas.microsoft.com/office/drawing/2014/main" id="{92A13B9F-3866-4AD3-8798-9F351C6D6DA9}"/>
              </a:ext>
            </a:extLst>
          </p:cNvPr>
          <p:cNvSpPr/>
          <p:nvPr/>
        </p:nvSpPr>
        <p:spPr>
          <a:xfrm>
            <a:off x="684178" y="3903022"/>
            <a:ext cx="10697184" cy="2308324"/>
          </a:xfrm>
          <a:prstGeom prst="rect">
            <a:avLst/>
          </a:prstGeom>
        </p:spPr>
        <p:txBody>
          <a:bodyPr wrap="square">
            <a:spAutoFit/>
          </a:bodyPr>
          <a:lstStyle/>
          <a:p>
            <a:r>
              <a:rPr lang="it-IT" sz="1600" b="1" dirty="0"/>
              <a:t>Chiusura</a:t>
            </a:r>
          </a:p>
          <a:p>
            <a:r>
              <a:rPr lang="it-IT" sz="1600" dirty="0"/>
              <a:t>Una tecnica molto efficace per associare visivamente più elementi consiste nel racchiuderli all’interno di una cornice chiusa. Es: click su «File» in alto a sinistra</a:t>
            </a:r>
          </a:p>
          <a:p>
            <a:endParaRPr lang="it-IT" sz="1600" dirty="0"/>
          </a:p>
          <a:p>
            <a:r>
              <a:rPr lang="it-IT" sz="1600" b="1" dirty="0"/>
              <a:t>Allineamento</a:t>
            </a:r>
          </a:p>
          <a:p>
            <a:r>
              <a:rPr lang="it-IT" sz="1600" dirty="0"/>
              <a:t>L’allineamento degli elementi visivi è una delle tecniche più importanti usate dai grafici per dare all’immagine una</a:t>
            </a:r>
          </a:p>
          <a:p>
            <a:r>
              <a:rPr lang="it-IT" sz="1600" dirty="0"/>
              <a:t>struttura immediatamente percepibile. Una pagina i cui elementi siano disallineati ci trasmette un’impressione di</a:t>
            </a:r>
          </a:p>
          <a:p>
            <a:r>
              <a:rPr lang="it-IT" sz="1600" dirty="0"/>
              <a:t>complessità che può essere molto ridotta con un maggior ordine visivo. Per ottenerlo, gli elementi dovrebbero essere</a:t>
            </a:r>
          </a:p>
          <a:p>
            <a:r>
              <a:rPr lang="it-IT" sz="1600" dirty="0"/>
              <a:t>inseriti in una griglia logica ben definita.</a:t>
            </a:r>
          </a:p>
        </p:txBody>
      </p:sp>
    </p:spTree>
    <p:extLst>
      <p:ext uri="{BB962C8B-B14F-4D97-AF65-F5344CB8AC3E}">
        <p14:creationId xmlns:p14="http://schemas.microsoft.com/office/powerpoint/2010/main" val="2423963726"/>
      </p:ext>
    </p:extLst>
  </p:cSld>
  <p:clrMapOvr>
    <a:masterClrMapping/>
  </p:clrMapOvr>
  <p:transition>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la grafica (7)</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Rectangle 1">
            <a:extLst>
              <a:ext uri="{FF2B5EF4-FFF2-40B4-BE49-F238E27FC236}">
                <a16:creationId xmlns:a16="http://schemas.microsoft.com/office/drawing/2014/main" id="{E6E0FBCB-F470-4187-B51C-A76F08B3728F}"/>
              </a:ext>
            </a:extLst>
          </p:cNvPr>
          <p:cNvSpPr/>
          <p:nvPr/>
        </p:nvSpPr>
        <p:spPr>
          <a:xfrm>
            <a:off x="684178" y="168867"/>
            <a:ext cx="11113852" cy="6324808"/>
          </a:xfrm>
          <a:prstGeom prst="rect">
            <a:avLst/>
          </a:prstGeom>
        </p:spPr>
        <p:txBody>
          <a:bodyPr wrap="square">
            <a:spAutoFit/>
          </a:bodyPr>
          <a:lstStyle/>
          <a:p>
            <a:r>
              <a:rPr lang="it-IT" sz="1500" b="1" dirty="0"/>
              <a:t>Colore</a:t>
            </a:r>
          </a:p>
          <a:p>
            <a:r>
              <a:rPr lang="it-IT" sz="1500" dirty="0"/>
              <a:t>Il colore, se usato bene, può essere di grande aiuto alla comprensione di un’interfaccia. Quando è usato male può creare serie difficoltà. I colori andrebbero impiegati non tanto (o non solo) per rendere gradevoli le schermate, quanto soprattutto per distinguere meglio fra loro contenuti di natura diversa. Sfruttando la legge di somiglianza.</a:t>
            </a:r>
          </a:p>
          <a:p>
            <a:r>
              <a:rPr lang="it-IT" sz="1500" dirty="0"/>
              <a:t>I colori possono anche essere usati per indirizzare l’attenzione dell’utente su elementi di particolare importanza. Per questo sono particolarmente indicati i colori saturi e caldi (per esempio rosso o arancione vivo), meglio se su sfondi insaturi e freddi (per esempio verde chiaro o azzurro). </a:t>
            </a:r>
          </a:p>
          <a:p>
            <a:r>
              <a:rPr lang="it-IT" sz="1500" dirty="0"/>
              <a:t>Il colore può essere usato per potenziare l’effetto della legge della chiusura, colorando i riquadri che identificano le diverse aree funzionalmente differenti di una schermata. A questo scopo si useranno prevalentemente sfondi di colori insaturi, per non risultare stancanti, e rendere i testi ben leggibili. La tecnica è particolarmente utile per i siti web con pagine molto ricche di informazioni, che è necessario differenziare visivamente.</a:t>
            </a:r>
          </a:p>
          <a:p>
            <a:r>
              <a:rPr lang="it-IT" sz="1500" dirty="0"/>
              <a:t>L’uso del colore, per essere d’efficace aiuto alla comprensione, non deve mai eccedere. È consigliabile usare pochi colori contemporaneamente, evitando pagine eccessivamente variopinte.</a:t>
            </a:r>
          </a:p>
          <a:p>
            <a:r>
              <a:rPr lang="it-IT" sz="1500" dirty="0"/>
              <a:t>Un altro aspetto che richiede una certa attenzione è l’uso di colori che, presso determinati gruppi di utenti, sono associati a particolari significati. Per esempio, nei paesi occidentali il colore rosso è usato per segnalare pericolo, mentre il verde è normalmente associato a messaggi di via libera.</a:t>
            </a:r>
          </a:p>
          <a:p>
            <a:endParaRPr lang="it-IT" sz="1500" dirty="0"/>
          </a:p>
          <a:p>
            <a:r>
              <a:rPr lang="it-IT" sz="1500" b="1" dirty="0"/>
              <a:t>Percorsi visivi</a:t>
            </a:r>
          </a:p>
          <a:p>
            <a:r>
              <a:rPr lang="it-IT" sz="1500" dirty="0"/>
              <a:t>È abbastanza diffusa la convinzione che, quando esaminano una schermata, i nostri occhi seguano un percorso regolare, iniziando dalla posizione di home (l’angolo in alto a sinistra) e procedendo da sinistra a destra e dall’alto in basso, come quando si legge un testo scritto. Questa convinzione non ha alcun fondamento. In realtà, </a:t>
            </a:r>
            <a:r>
              <a:rPr lang="it-IT" sz="1500" b="1" dirty="0"/>
              <a:t>la situazione è molto più complessa. </a:t>
            </a:r>
            <a:r>
              <a:rPr lang="it-IT" sz="1500" dirty="0"/>
              <a:t>Questi dispositivi mostrano che il movimento dei nostri occhi è molto irregolare: lo sguardo si fissa per un certo tempo su un determinato punto, per acquisire l’informazione visiva (fissazione), e quindi sposta l’asse visivo su un altro punto, con un movimento rapidissimo (chiamato saccade) durante il quale non viene acquisita alcuna informazione visiva. In media vengono eseguite tre-quattro fissazioni al secondo. </a:t>
            </a:r>
            <a:r>
              <a:rPr lang="it-IT" sz="1500" b="1" dirty="0"/>
              <a:t>Il percorso dello sguardo, dipende non solo dalle caratteristiche dell’immagine stessa, ma anche – e soprattutto – dagli obiettivi di chi guarda.</a:t>
            </a:r>
            <a:r>
              <a:rPr lang="it-IT" sz="1500" dirty="0"/>
              <a:t> Le persone non esaminano una pagina web sempre nello stesso modo. A volte guardano inizialmente nel mezzo della pagina, perché vi sono attratti da un’immagine di loro interesse. Altre volte l’occhio si sofferma inizialmente sul logo, per sapere su che sito sono arrivati. Oppure esaminano innanzitutto l’area dove si trova il menu di navigazione orizzontale o, ancora, ignorano navigazione e figure per cercare subito qualche informazione nel testo.</a:t>
            </a:r>
          </a:p>
          <a:p>
            <a:r>
              <a:rPr lang="it-IT" sz="1500" b="1" dirty="0"/>
              <a:t>Analizzando le heat-map di un gran numero di pagine, si è osservato una configurazione prevalente a foma di F.</a:t>
            </a:r>
          </a:p>
        </p:txBody>
      </p:sp>
    </p:spTree>
    <p:extLst>
      <p:ext uri="{BB962C8B-B14F-4D97-AF65-F5344CB8AC3E}">
        <p14:creationId xmlns:p14="http://schemas.microsoft.com/office/powerpoint/2010/main" val="923911984"/>
      </p:ext>
    </p:extLst>
  </p:cSld>
  <p:clrMapOvr>
    <a:masterClrMapping/>
  </p:clrMapOvr>
  <p:transition>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il testo (1)</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Rectangle 1">
            <a:extLst>
              <a:ext uri="{FF2B5EF4-FFF2-40B4-BE49-F238E27FC236}">
                <a16:creationId xmlns:a16="http://schemas.microsoft.com/office/drawing/2014/main" id="{E6E0FBCB-F470-4187-B51C-A76F08B3728F}"/>
              </a:ext>
            </a:extLst>
          </p:cNvPr>
          <p:cNvSpPr/>
          <p:nvPr/>
        </p:nvSpPr>
        <p:spPr>
          <a:xfrm>
            <a:off x="684178" y="168867"/>
            <a:ext cx="11113852" cy="6324808"/>
          </a:xfrm>
          <a:prstGeom prst="rect">
            <a:avLst/>
          </a:prstGeom>
        </p:spPr>
        <p:txBody>
          <a:bodyPr wrap="square">
            <a:spAutoFit/>
          </a:bodyPr>
          <a:lstStyle/>
          <a:p>
            <a:endParaRPr lang="it-IT" sz="1500" b="1" dirty="0"/>
          </a:p>
          <a:p>
            <a:r>
              <a:rPr lang="it-IT" sz="1500" dirty="0"/>
              <a:t>Un testo è composto di caratteri. I segni grafici che sono utilizzati per rappresentare un testo sono detti glifi. Innanzitutto, osserviamo che la nozione di usabilità può essere utilizzata anche per i testi. Nel caso di un testo, efficacia ed efficienza possono essere misurate in diversi modi. Tipicamente, l’</a:t>
            </a:r>
            <a:r>
              <a:rPr lang="it-IT" sz="1500" b="1" dirty="0"/>
              <a:t>efficacia</a:t>
            </a:r>
            <a:r>
              <a:rPr lang="it-IT" sz="1500" dirty="0"/>
              <a:t> potrebbe misurare l’accuratezza e completezza con cui il testo viene “compreso” dai suoi lettori. Secondo questa interpretazione, un testo sarebbe considerato efficace quando il lettore fosse in grado di acquisirne tutti i contenuti (“completezza”) in dettaglio (“accuratezza”). L’</a:t>
            </a:r>
            <a:r>
              <a:rPr lang="it-IT" sz="1500" b="1" dirty="0"/>
              <a:t>efficienza </a:t>
            </a:r>
            <a:r>
              <a:rPr lang="it-IT" sz="1500" dirty="0"/>
              <a:t>potrebbe invece essere misurata dal tempo medio impiegato dai lettori per raggiungere determinati obiettivi di accuratezza e completezza. La </a:t>
            </a:r>
            <a:r>
              <a:rPr lang="it-IT" sz="1500" b="1" dirty="0"/>
              <a:t>soddisfazione</a:t>
            </a:r>
            <a:r>
              <a:rPr lang="it-IT" sz="1500" dirty="0"/>
              <a:t> dell’utente, potrebbe essere valutata chiedendo a un campione di soggetti di esprimere un giudizio di gradimento: ovviamente, non dei contenuti, ma del modo in cui essi sono comunicati attraverso il testo.</a:t>
            </a:r>
          </a:p>
          <a:p>
            <a:r>
              <a:rPr lang="it-IT" sz="1500" dirty="0"/>
              <a:t>Come sempre, efficacia, efficienza e soddisfazione sono relative a una </a:t>
            </a:r>
            <a:r>
              <a:rPr lang="it-IT" sz="1500" b="1" dirty="0"/>
              <a:t>specifica tipologia di utenti </a:t>
            </a:r>
            <a:r>
              <a:rPr lang="it-IT" sz="1500" dirty="0"/>
              <a:t>e a un determinato contesto d’uso. Per esempio, utenti con un basso livello di scolarità sono in grado di padroneggiare un lessico più ristretto di utenti in possesso della laurea. D’altra parte, testi di tipo tecnico, facilmente comprensibili a uno specialista del settore, potrebbero non essere comprensibili ad altri lettori, anche se con buona scolarità. Infine occorre tenere presente il </a:t>
            </a:r>
            <a:r>
              <a:rPr lang="it-IT" sz="1500" b="1" dirty="0"/>
              <a:t>contesto d’uso</a:t>
            </a:r>
            <a:r>
              <a:rPr lang="it-IT" sz="1500" dirty="0"/>
              <a:t>, che è particolarmente importante quando il testo è inserito in un sistema interattivo.</a:t>
            </a:r>
          </a:p>
          <a:p>
            <a:r>
              <a:rPr lang="it-IT" sz="1500" dirty="0"/>
              <a:t>Per i nostri scopi è molto utile analizzare il testo da tre punti di vista: quello della sua </a:t>
            </a:r>
            <a:r>
              <a:rPr lang="it-IT" sz="1500" b="1" dirty="0"/>
              <a:t>legibility</a:t>
            </a:r>
            <a:r>
              <a:rPr lang="it-IT" sz="1500" dirty="0"/>
              <a:t>, quello della sua </a:t>
            </a:r>
            <a:r>
              <a:rPr lang="it-IT" sz="1500" b="1" dirty="0"/>
              <a:t>readability</a:t>
            </a:r>
            <a:r>
              <a:rPr lang="it-IT" sz="1500" dirty="0"/>
              <a:t> e quello della sua </a:t>
            </a:r>
            <a:r>
              <a:rPr lang="it-IT" sz="1500" b="1" dirty="0"/>
              <a:t>struttura para-testuale</a:t>
            </a:r>
            <a:r>
              <a:rPr lang="it-IT" sz="1500" dirty="0"/>
              <a:t>.</a:t>
            </a:r>
          </a:p>
          <a:p>
            <a:endParaRPr lang="it-IT" sz="1500" dirty="0"/>
          </a:p>
          <a:p>
            <a:r>
              <a:rPr lang="it-IT" sz="1500" b="1" dirty="0"/>
              <a:t>LEGIBILITY</a:t>
            </a:r>
          </a:p>
          <a:p>
            <a:r>
              <a:rPr lang="it-IT" sz="1500" dirty="0"/>
              <a:t>La legibility di un testo è la facilità con cui riusciamo a discriminare le singole lettere che lo compongono. L’analisi della legibility considera la struttura tipografica di un testo: la forma, la dimensione, il colore dei caratteri, il modo in cui essi sono disposti sulla pagina in rapporto gli uni con gli altri. In relazione a questi elementi possiamo studiare la minore o maggiore facilità con cui un lettore può distinguere un carattere dall’altro.</a:t>
            </a:r>
          </a:p>
          <a:p>
            <a:endParaRPr lang="it-IT" sz="1500" dirty="0"/>
          </a:p>
          <a:p>
            <a:r>
              <a:rPr lang="it-IT" sz="1500" b="1" dirty="0"/>
              <a:t>READABILITY</a:t>
            </a:r>
          </a:p>
          <a:p>
            <a:r>
              <a:rPr lang="it-IT" sz="1500" dirty="0"/>
              <a:t>La readability di un testo è la sua leggibilità complessiva. In questo caso, ciò che importa soprattutto è </a:t>
            </a:r>
          </a:p>
          <a:p>
            <a:r>
              <a:rPr lang="it-IT" sz="1500" dirty="0"/>
              <a:t>la sua struttura linguistica: l’ampiezza del lessico utilizzato, la complessità delle strutture sintattiche e </a:t>
            </a:r>
          </a:p>
          <a:p>
            <a:r>
              <a:rPr lang="it-IT" sz="1500" dirty="0"/>
              <a:t>semantiche. Analisi di questo tipo sono ovviamente molto più complesse, poiché devono considerare la </a:t>
            </a:r>
          </a:p>
          <a:p>
            <a:r>
              <a:rPr lang="it-IT" sz="1500" dirty="0"/>
              <a:t>dimestichezza del lettore con il lessico e i costrutti utilizzati nel testo, e la conseguente facilità o difficoltà </a:t>
            </a:r>
          </a:p>
          <a:p>
            <a:r>
              <a:rPr lang="it-IT" sz="1500" dirty="0"/>
              <a:t>di comprensione. Esse sono condotte con i metodi e i concetti della linguistica. La grande difficoltà nello </a:t>
            </a:r>
          </a:p>
          <a:p>
            <a:r>
              <a:rPr lang="it-IT" sz="1500" dirty="0"/>
              <a:t>studio della readability deriva dal fatto che i processi cognitivi coinvolti nella lettura sono ancora poco noti.</a:t>
            </a:r>
          </a:p>
        </p:txBody>
      </p:sp>
      <p:pic>
        <p:nvPicPr>
          <p:cNvPr id="4" name="Immagine 3">
            <a:extLst>
              <a:ext uri="{FF2B5EF4-FFF2-40B4-BE49-F238E27FC236}">
                <a16:creationId xmlns:a16="http://schemas.microsoft.com/office/drawing/2014/main" id="{40B4C1A1-817A-7932-4F2A-581E5A29F6E8}"/>
              </a:ext>
            </a:extLst>
          </p:cNvPr>
          <p:cNvPicPr>
            <a:picLocks noChangeAspect="1"/>
          </p:cNvPicPr>
          <p:nvPr/>
        </p:nvPicPr>
        <p:blipFill>
          <a:blip r:embed="rId5"/>
          <a:stretch>
            <a:fillRect/>
          </a:stretch>
        </p:blipFill>
        <p:spPr>
          <a:xfrm>
            <a:off x="8632136" y="4691082"/>
            <a:ext cx="2719272" cy="1741556"/>
          </a:xfrm>
          <a:prstGeom prst="rect">
            <a:avLst/>
          </a:prstGeom>
        </p:spPr>
      </p:pic>
      <p:grpSp>
        <p:nvGrpSpPr>
          <p:cNvPr id="5" name="Group 13">
            <a:extLst>
              <a:ext uri="{FF2B5EF4-FFF2-40B4-BE49-F238E27FC236}">
                <a16:creationId xmlns:a16="http://schemas.microsoft.com/office/drawing/2014/main" id="{2C15431B-3F7A-C299-4E7A-C38A97D87846}"/>
              </a:ext>
            </a:extLst>
          </p:cNvPr>
          <p:cNvGrpSpPr/>
          <p:nvPr/>
        </p:nvGrpSpPr>
        <p:grpSpPr>
          <a:xfrm>
            <a:off x="11147899" y="6168958"/>
            <a:ext cx="729574" cy="570689"/>
            <a:chOff x="11147899" y="6168958"/>
            <a:chExt cx="729574" cy="570689"/>
          </a:xfrm>
        </p:grpSpPr>
        <p:sp>
          <p:nvSpPr>
            <p:cNvPr id="7" name="Rectangle 14">
              <a:extLst>
                <a:ext uri="{FF2B5EF4-FFF2-40B4-BE49-F238E27FC236}">
                  <a16:creationId xmlns:a16="http://schemas.microsoft.com/office/drawing/2014/main" id="{5CC3818B-E1D9-40C4-2988-A45BB65D660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15" descr="Back RTL">
              <a:hlinkClick r:id="rId6" action="ppaction://hlinksldjump"/>
              <a:extLst>
                <a:ext uri="{FF2B5EF4-FFF2-40B4-BE49-F238E27FC236}">
                  <a16:creationId xmlns:a16="http://schemas.microsoft.com/office/drawing/2014/main" id="{5DCAF5BE-911C-CC99-89F8-A9D9B35C2B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2517904877"/>
      </p:ext>
    </p:extLst>
  </p:cSld>
  <p:clrMapOvr>
    <a:masterClrMapping/>
  </p:clrMapOvr>
  <p:transition>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il testo (2)</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Rectangle 1">
            <a:extLst>
              <a:ext uri="{FF2B5EF4-FFF2-40B4-BE49-F238E27FC236}">
                <a16:creationId xmlns:a16="http://schemas.microsoft.com/office/drawing/2014/main" id="{E6E0FBCB-F470-4187-B51C-A76F08B3728F}"/>
              </a:ext>
            </a:extLst>
          </p:cNvPr>
          <p:cNvSpPr/>
          <p:nvPr/>
        </p:nvSpPr>
        <p:spPr>
          <a:xfrm>
            <a:off x="393970" y="168867"/>
            <a:ext cx="11642429" cy="6093976"/>
          </a:xfrm>
          <a:prstGeom prst="rect">
            <a:avLst/>
          </a:prstGeom>
        </p:spPr>
        <p:txBody>
          <a:bodyPr wrap="square">
            <a:spAutoFit/>
          </a:bodyPr>
          <a:lstStyle/>
          <a:p>
            <a:endParaRPr lang="it-IT" sz="1500" b="1" dirty="0"/>
          </a:p>
          <a:p>
            <a:r>
              <a:rPr lang="it-IT" sz="1500" b="1" dirty="0"/>
              <a:t>STRUTTURA PARA-TESTUALE</a:t>
            </a:r>
          </a:p>
          <a:p>
            <a:r>
              <a:rPr lang="it-IT" sz="1500" u="sng" dirty="0"/>
              <a:t>Il</a:t>
            </a:r>
            <a:r>
              <a:rPr lang="it-IT" sz="1500" dirty="0"/>
              <a:t> termine para-testo indica tutto ciò che sta “accanto” o “di contorno” ma anche “al servizio” del testo. Analizzare la struttura para-testuale significa considerare aspetti quali l’organizzazione del testo in capitoli e di questi in sezioni, l’esistenza e la forma di titoli, riassunti, tabelle, schemi, figure, decorazioni, prefazioni e postfazioni, eccetera. In altre parole, studiare tutto ciò che sta “attorno” al testo e, in qualche modo, ne dirige o orienta la fruizione.</a:t>
            </a:r>
          </a:p>
          <a:p>
            <a:endParaRPr lang="it-IT" sz="1500" dirty="0"/>
          </a:p>
          <a:p>
            <a:r>
              <a:rPr lang="it-IT" sz="1500" b="1" dirty="0"/>
              <a:t>LA TIPOGRAFIA DIGITALE</a:t>
            </a:r>
          </a:p>
          <a:p>
            <a:r>
              <a:rPr lang="it-IT" sz="1500" dirty="0"/>
              <a:t>Un font è un insieme di caratteri con un certo stile grafico. Esso contiene caratteri alfabetici, in minuscolo (lowercase) e maiuscolo (uppercase), cifre e caratteri speciali. I caratteri appartenenti a un certo font possono essere rappresentati con glifi diversi, secondo le seguenti proprietà:</a:t>
            </a:r>
          </a:p>
          <a:p>
            <a:r>
              <a:rPr lang="it-IT" sz="1500" dirty="0"/>
              <a:t>• </a:t>
            </a:r>
            <a:r>
              <a:rPr lang="it-IT" sz="1500" b="1" dirty="0"/>
              <a:t>stile</a:t>
            </a:r>
            <a:r>
              <a:rPr lang="it-IT" sz="1500" dirty="0"/>
              <a:t> (font-style): </a:t>
            </a:r>
            <a:r>
              <a:rPr lang="it-IT" sz="1500" b="1" dirty="0"/>
              <a:t>normale</a:t>
            </a:r>
            <a:r>
              <a:rPr lang="it-IT" sz="1500" dirty="0"/>
              <a:t>, </a:t>
            </a:r>
            <a:r>
              <a:rPr lang="it-IT" sz="1500" b="1" dirty="0"/>
              <a:t>corsivo</a:t>
            </a:r>
            <a:r>
              <a:rPr lang="it-IT" sz="1500" dirty="0"/>
              <a:t> (italic) o </a:t>
            </a:r>
            <a:r>
              <a:rPr lang="it-IT" sz="1500" b="1" dirty="0"/>
              <a:t>obliquo</a:t>
            </a:r>
            <a:r>
              <a:rPr lang="it-IT" sz="1500" dirty="0"/>
              <a:t>.</a:t>
            </a:r>
          </a:p>
          <a:p>
            <a:r>
              <a:rPr lang="it-IT" sz="1500" dirty="0"/>
              <a:t>• </a:t>
            </a:r>
            <a:r>
              <a:rPr lang="it-IT" sz="1500" b="1" dirty="0"/>
              <a:t>variante</a:t>
            </a:r>
            <a:r>
              <a:rPr lang="it-IT" sz="1500" dirty="0"/>
              <a:t>: normale (normal) o maiuscoletto. Nel maiuscoletto, le minuscole sono simili alle maiuscole, ma un po’ più piccole e con proporzioni leggermente diverse.</a:t>
            </a:r>
          </a:p>
          <a:p>
            <a:r>
              <a:rPr lang="it-IT" sz="1500" dirty="0"/>
              <a:t>• </a:t>
            </a:r>
            <a:r>
              <a:rPr lang="it-IT" sz="1500" b="1" dirty="0"/>
              <a:t>peso</a:t>
            </a:r>
            <a:r>
              <a:rPr lang="it-IT" sz="1500" dirty="0"/>
              <a:t> (font-weight): i tratti dei glifi possono essere di spessore normale o più spessi (bold), in diversi gradi. La terminologia è variabile: nero, neretto, grassetto, leggero, ecc. Alla boldness si possono dare dei valori numerici.</a:t>
            </a:r>
          </a:p>
          <a:p>
            <a:r>
              <a:rPr lang="it-IT" sz="1500" dirty="0"/>
              <a:t>• </a:t>
            </a:r>
            <a:r>
              <a:rPr lang="it-IT" sz="1500" b="1" dirty="0"/>
              <a:t>Dimensione</a:t>
            </a:r>
            <a:r>
              <a:rPr lang="it-IT" sz="1500" dirty="0"/>
              <a:t>(font-size): la distanza verticale fra due linee di base (baseline) contigue che è uguale alla distanza verticale fra il margine superiore dell’ascendente più alta e il margine inferiore della discendente più bassa, più “un po’”, affinché i caratteri di due righe contigue non si tocchino.</a:t>
            </a:r>
          </a:p>
          <a:p>
            <a:r>
              <a:rPr lang="it-IT" sz="1500" dirty="0"/>
              <a:t>• </a:t>
            </a:r>
            <a:r>
              <a:rPr lang="it-IT" sz="1500" b="1" dirty="0"/>
              <a:t>decorazione</a:t>
            </a:r>
            <a:r>
              <a:rPr lang="it-IT" sz="1500" dirty="0"/>
              <a:t> (text-</a:t>
            </a:r>
            <a:r>
              <a:rPr lang="it-IT" sz="1500" dirty="0" err="1"/>
              <a:t>decoration</a:t>
            </a:r>
            <a:r>
              <a:rPr lang="it-IT" sz="1500" dirty="0"/>
              <a:t>), per esempio: sottolineato (</a:t>
            </a:r>
            <a:r>
              <a:rPr lang="it-IT" sz="1500" dirty="0" err="1"/>
              <a:t>underline</a:t>
            </a:r>
            <a:r>
              <a:rPr lang="it-IT" sz="1500" dirty="0"/>
              <a:t>), cancellato (line-</a:t>
            </a:r>
            <a:r>
              <a:rPr lang="it-IT" sz="1500" dirty="0" err="1"/>
              <a:t>through</a:t>
            </a:r>
            <a:r>
              <a:rPr lang="it-IT" sz="1500" dirty="0"/>
              <a:t>), lampeggiante (</a:t>
            </a:r>
            <a:r>
              <a:rPr lang="it-IT" sz="1500" dirty="0" err="1"/>
              <a:t>blink</a:t>
            </a:r>
            <a:r>
              <a:rPr lang="it-IT" sz="1500" dirty="0"/>
              <a:t>);</a:t>
            </a:r>
          </a:p>
          <a:p>
            <a:r>
              <a:rPr lang="it-IT" sz="1500" dirty="0"/>
              <a:t>• </a:t>
            </a:r>
            <a:r>
              <a:rPr lang="it-IT" sz="1500" b="1" dirty="0"/>
              <a:t>spaziatura</a:t>
            </a:r>
            <a:r>
              <a:rPr lang="it-IT" sz="1500" dirty="0"/>
              <a:t> </a:t>
            </a:r>
            <a:r>
              <a:rPr lang="it-IT" sz="1500" b="1" dirty="0"/>
              <a:t>delle</a:t>
            </a:r>
            <a:r>
              <a:rPr lang="it-IT" sz="1500" dirty="0"/>
              <a:t> </a:t>
            </a:r>
            <a:r>
              <a:rPr lang="it-IT" sz="1500" b="1" dirty="0"/>
              <a:t>lettere</a:t>
            </a:r>
            <a:r>
              <a:rPr lang="it-IT" sz="1500" dirty="0"/>
              <a:t> (</a:t>
            </a:r>
            <a:r>
              <a:rPr lang="it-IT" sz="1500" dirty="0" err="1"/>
              <a:t>letter-spacing</a:t>
            </a:r>
            <a:r>
              <a:rPr lang="it-IT" sz="1500" dirty="0"/>
              <a:t>): può essere quella di default per il font</a:t>
            </a:r>
          </a:p>
          <a:p>
            <a:r>
              <a:rPr lang="it-IT" sz="1500" dirty="0"/>
              <a:t>utilizzato (normal), o una spaziatura aggiuntiva, di specificato valore;</a:t>
            </a:r>
          </a:p>
          <a:p>
            <a:r>
              <a:rPr lang="it-IT" sz="1500" dirty="0"/>
              <a:t>• </a:t>
            </a:r>
            <a:r>
              <a:rPr lang="it-IT" sz="1500" b="1" dirty="0"/>
              <a:t>spaziatura</a:t>
            </a:r>
            <a:r>
              <a:rPr lang="it-IT" sz="1500" dirty="0"/>
              <a:t> </a:t>
            </a:r>
            <a:r>
              <a:rPr lang="it-IT" sz="1500" b="1" dirty="0"/>
              <a:t>delle</a:t>
            </a:r>
            <a:r>
              <a:rPr lang="it-IT" sz="1500" dirty="0"/>
              <a:t> </a:t>
            </a:r>
            <a:r>
              <a:rPr lang="it-IT" sz="1500" b="1" dirty="0"/>
              <a:t>parole</a:t>
            </a:r>
            <a:r>
              <a:rPr lang="it-IT" sz="1500" dirty="0"/>
              <a:t> (word-</a:t>
            </a:r>
            <a:r>
              <a:rPr lang="it-IT" sz="1500" dirty="0" err="1"/>
              <a:t>spacing</a:t>
            </a:r>
            <a:r>
              <a:rPr lang="it-IT" sz="1500" dirty="0"/>
              <a:t>)</a:t>
            </a:r>
          </a:p>
          <a:p>
            <a:r>
              <a:rPr lang="it-IT" sz="1500" dirty="0"/>
              <a:t>• </a:t>
            </a:r>
            <a:r>
              <a:rPr lang="it-IT" sz="1500" b="1" dirty="0"/>
              <a:t>allineamento</a:t>
            </a:r>
            <a:r>
              <a:rPr lang="it-IT" sz="1500" dirty="0"/>
              <a:t> (text-</a:t>
            </a:r>
            <a:r>
              <a:rPr lang="it-IT" sz="1500" dirty="0" err="1"/>
              <a:t>align</a:t>
            </a:r>
            <a:r>
              <a:rPr lang="it-IT" sz="1500" dirty="0"/>
              <a:t>): a bandiera sinistra, a bandiera destra, </a:t>
            </a:r>
          </a:p>
          <a:p>
            <a:r>
              <a:rPr lang="it-IT" sz="1500" dirty="0"/>
              <a:t>centrato, giustificato o “a pacchetto” (</a:t>
            </a:r>
            <a:r>
              <a:rPr lang="it-IT" sz="1500" dirty="0" err="1"/>
              <a:t>justify</a:t>
            </a:r>
            <a:r>
              <a:rPr lang="it-IT" sz="1500" dirty="0"/>
              <a:t>);</a:t>
            </a:r>
          </a:p>
          <a:p>
            <a:r>
              <a:rPr lang="it-IT" sz="1500" dirty="0"/>
              <a:t>• </a:t>
            </a:r>
            <a:r>
              <a:rPr lang="it-IT" sz="1500" b="1" dirty="0"/>
              <a:t>rientro</a:t>
            </a:r>
            <a:r>
              <a:rPr lang="it-IT" sz="1500" dirty="0"/>
              <a:t> (text-</a:t>
            </a:r>
            <a:r>
              <a:rPr lang="it-IT" sz="1500" dirty="0" err="1"/>
              <a:t>indent</a:t>
            </a:r>
            <a:r>
              <a:rPr lang="it-IT" sz="1500" dirty="0"/>
              <a:t>): il valore di rientro della prima riga di ogni paragrafo;</a:t>
            </a:r>
          </a:p>
          <a:p>
            <a:r>
              <a:rPr lang="it-IT" sz="1500" dirty="0"/>
              <a:t>• </a:t>
            </a:r>
            <a:r>
              <a:rPr lang="it-IT" sz="1500" b="1" dirty="0"/>
              <a:t>interlinea</a:t>
            </a:r>
            <a:r>
              <a:rPr lang="it-IT" sz="1500" dirty="0"/>
              <a:t> (line-</a:t>
            </a:r>
            <a:r>
              <a:rPr lang="it-IT" sz="1500" dirty="0" err="1"/>
              <a:t>height</a:t>
            </a:r>
            <a:r>
              <a:rPr lang="it-IT" sz="1500" dirty="0"/>
              <a:t>): è la distanza fra le linee di base di due righe di testo </a:t>
            </a:r>
          </a:p>
          <a:p>
            <a:r>
              <a:rPr lang="it-IT" sz="1500" dirty="0"/>
              <a:t>contigue.</a:t>
            </a:r>
          </a:p>
        </p:txBody>
      </p:sp>
      <p:grpSp>
        <p:nvGrpSpPr>
          <p:cNvPr id="5" name="Group 13">
            <a:extLst>
              <a:ext uri="{FF2B5EF4-FFF2-40B4-BE49-F238E27FC236}">
                <a16:creationId xmlns:a16="http://schemas.microsoft.com/office/drawing/2014/main" id="{2C15431B-3F7A-C299-4E7A-C38A97D87846}"/>
              </a:ext>
            </a:extLst>
          </p:cNvPr>
          <p:cNvGrpSpPr/>
          <p:nvPr/>
        </p:nvGrpSpPr>
        <p:grpSpPr>
          <a:xfrm>
            <a:off x="11147899" y="6168958"/>
            <a:ext cx="729574" cy="570689"/>
            <a:chOff x="11147899" y="6168958"/>
            <a:chExt cx="729574" cy="570689"/>
          </a:xfrm>
        </p:grpSpPr>
        <p:sp>
          <p:nvSpPr>
            <p:cNvPr id="7" name="Rectangle 14">
              <a:extLst>
                <a:ext uri="{FF2B5EF4-FFF2-40B4-BE49-F238E27FC236}">
                  <a16:creationId xmlns:a16="http://schemas.microsoft.com/office/drawing/2014/main" id="{5CC3818B-E1D9-40C4-2988-A45BB65D660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15" descr="Back RTL">
              <a:hlinkClick r:id="rId5" action="ppaction://hlinksldjump"/>
              <a:extLst>
                <a:ext uri="{FF2B5EF4-FFF2-40B4-BE49-F238E27FC236}">
                  <a16:creationId xmlns:a16="http://schemas.microsoft.com/office/drawing/2014/main" id="{5DCAF5BE-911C-CC99-89F8-A9D9B35C2B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pic>
        <p:nvPicPr>
          <p:cNvPr id="11" name="Immagine 10">
            <a:extLst>
              <a:ext uri="{FF2B5EF4-FFF2-40B4-BE49-F238E27FC236}">
                <a16:creationId xmlns:a16="http://schemas.microsoft.com/office/drawing/2014/main" id="{0C22F88C-1345-BF3C-A15C-FDFEFDA37740}"/>
              </a:ext>
            </a:extLst>
          </p:cNvPr>
          <p:cNvPicPr>
            <a:picLocks noChangeAspect="1"/>
          </p:cNvPicPr>
          <p:nvPr/>
        </p:nvPicPr>
        <p:blipFill>
          <a:blip r:embed="rId8"/>
          <a:stretch>
            <a:fillRect/>
          </a:stretch>
        </p:blipFill>
        <p:spPr>
          <a:xfrm>
            <a:off x="6835404" y="4529098"/>
            <a:ext cx="3728836" cy="2027329"/>
          </a:xfrm>
          <a:prstGeom prst="rect">
            <a:avLst/>
          </a:prstGeom>
        </p:spPr>
      </p:pic>
    </p:spTree>
    <p:extLst>
      <p:ext uri="{BB962C8B-B14F-4D97-AF65-F5344CB8AC3E}">
        <p14:creationId xmlns:p14="http://schemas.microsoft.com/office/powerpoint/2010/main" val="3118398638"/>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Hexagon 173">
            <a:hlinkClick r:id="rId2" action="ppaction://hlinksldjump"/>
            <a:extLst>
              <a:ext uri="{FF2B5EF4-FFF2-40B4-BE49-F238E27FC236}">
                <a16:creationId xmlns:a16="http://schemas.microsoft.com/office/drawing/2014/main" id="{3C1AD5C9-994B-4498-80DC-D6DCC5A908AA}"/>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8" name="Title 7">
            <a:extLst>
              <a:ext uri="{FF2B5EF4-FFF2-40B4-BE49-F238E27FC236}">
                <a16:creationId xmlns:a16="http://schemas.microsoft.com/office/drawing/2014/main" id="{292541BB-2F26-4304-A232-0C190A769683}"/>
              </a:ext>
            </a:extLst>
          </p:cNvPr>
          <p:cNvSpPr>
            <a:spLocks noGrp="1"/>
          </p:cNvSpPr>
          <p:nvPr>
            <p:ph type="ctrTitle"/>
          </p:nvPr>
        </p:nvSpPr>
        <p:spPr>
          <a:xfrm>
            <a:off x="3190672" y="-42967"/>
            <a:ext cx="5778230" cy="607331"/>
          </a:xfrm>
        </p:spPr>
        <p:txBody>
          <a:bodyPr>
            <a:noAutofit/>
          </a:bodyPr>
          <a:lstStyle/>
          <a:p>
            <a:r>
              <a:rPr lang="it-IT" sz="4000" dirty="0"/>
              <a:t>Qualità</a:t>
            </a:r>
            <a:r>
              <a:rPr lang="it-IT" sz="4000" baseline="0" dirty="0"/>
              <a:t> del software (1)</a:t>
            </a:r>
            <a:endParaRPr lang="it-IT" sz="4000" dirty="0"/>
          </a:p>
        </p:txBody>
      </p:sp>
      <p:grpSp>
        <p:nvGrpSpPr>
          <p:cNvPr id="14" name="Group 13">
            <a:extLst>
              <a:ext uri="{FF2B5EF4-FFF2-40B4-BE49-F238E27FC236}">
                <a16:creationId xmlns:a16="http://schemas.microsoft.com/office/drawing/2014/main" id="{79D39D85-508E-4710-8101-15C66B293827}"/>
              </a:ext>
            </a:extLst>
          </p:cNvPr>
          <p:cNvGrpSpPr/>
          <p:nvPr/>
        </p:nvGrpSpPr>
        <p:grpSpPr>
          <a:xfrm>
            <a:off x="11147899" y="6168958"/>
            <a:ext cx="729574" cy="570689"/>
            <a:chOff x="11147899" y="6168958"/>
            <a:chExt cx="729574" cy="570689"/>
          </a:xfrm>
        </p:grpSpPr>
        <p:sp>
          <p:nvSpPr>
            <p:cNvPr id="9" name="Rectangle 8">
              <a:extLst>
                <a:ext uri="{FF2B5EF4-FFF2-40B4-BE49-F238E27FC236}">
                  <a16:creationId xmlns:a16="http://schemas.microsoft.com/office/drawing/2014/main" id="{1125C34D-8A72-48FF-B6F0-632C86049734}"/>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Graphic 10" descr="Back RTL">
              <a:hlinkClick r:id="rId3" action="ppaction://hlinksldjump"/>
              <a:extLst>
                <a:ext uri="{FF2B5EF4-FFF2-40B4-BE49-F238E27FC236}">
                  <a16:creationId xmlns:a16="http://schemas.microsoft.com/office/drawing/2014/main" id="{2E35D54D-B2C0-428F-9A01-34E457019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341" y="6168958"/>
              <a:ext cx="570689" cy="570689"/>
            </a:xfrm>
            <a:prstGeom prst="rect">
              <a:avLst/>
            </a:prstGeom>
          </p:spPr>
        </p:pic>
      </p:grpSp>
      <p:sp>
        <p:nvSpPr>
          <p:cNvPr id="15" name="Rectangle 14">
            <a:extLst>
              <a:ext uri="{FF2B5EF4-FFF2-40B4-BE49-F238E27FC236}">
                <a16:creationId xmlns:a16="http://schemas.microsoft.com/office/drawing/2014/main" id="{C1F2C40A-211D-430A-96B9-05F209E1ACCA}"/>
              </a:ext>
            </a:extLst>
          </p:cNvPr>
          <p:cNvSpPr/>
          <p:nvPr/>
        </p:nvSpPr>
        <p:spPr>
          <a:xfrm>
            <a:off x="496111" y="467382"/>
            <a:ext cx="5364480" cy="1754326"/>
          </a:xfrm>
          <a:prstGeom prst="rect">
            <a:avLst/>
          </a:prstGeom>
          <a:ln>
            <a:solidFill>
              <a:schemeClr val="accent2">
                <a:lumMod val="75000"/>
              </a:schemeClr>
            </a:solidFill>
          </a:ln>
        </p:spPr>
        <p:txBody>
          <a:bodyPr wrap="square">
            <a:spAutoFit/>
          </a:bodyPr>
          <a:lstStyle/>
          <a:p>
            <a:r>
              <a:rPr lang="it-IT" b="1" dirty="0"/>
              <a:t>Definizione di Qualità: </a:t>
            </a:r>
          </a:p>
          <a:p>
            <a:pPr marL="342900" indent="-342900">
              <a:buAutoNum type="arabicPeriod"/>
            </a:pPr>
            <a:r>
              <a:rPr lang="it-IT" dirty="0"/>
              <a:t>Il grado in cui un sistema, un componente o un processo soddisfa i requisiti specificati.</a:t>
            </a:r>
          </a:p>
          <a:p>
            <a:pPr marL="342900" indent="-342900">
              <a:buAutoNum type="arabicPeriod"/>
            </a:pPr>
            <a:r>
              <a:rPr lang="it-IT" dirty="0"/>
              <a:t>Il grado in cui un sistema, componente o processo soddisfa le esigenze o le aspettative del cliente o dell'utente.</a:t>
            </a:r>
          </a:p>
        </p:txBody>
      </p:sp>
      <p:sp>
        <p:nvSpPr>
          <p:cNvPr id="16" name="Rectangle 15">
            <a:extLst>
              <a:ext uri="{FF2B5EF4-FFF2-40B4-BE49-F238E27FC236}">
                <a16:creationId xmlns:a16="http://schemas.microsoft.com/office/drawing/2014/main" id="{703D59E3-EE9B-417E-8183-9F7E8FDD841A}"/>
              </a:ext>
            </a:extLst>
          </p:cNvPr>
          <p:cNvSpPr/>
          <p:nvPr/>
        </p:nvSpPr>
        <p:spPr>
          <a:xfrm>
            <a:off x="6079787" y="647367"/>
            <a:ext cx="6096000" cy="1477328"/>
          </a:xfrm>
          <a:prstGeom prst="rect">
            <a:avLst/>
          </a:prstGeom>
        </p:spPr>
        <p:txBody>
          <a:bodyPr>
            <a:spAutoFit/>
          </a:bodyPr>
          <a:lstStyle/>
          <a:p>
            <a:r>
              <a:rPr lang="it-IT" dirty="0"/>
              <a:t>I </a:t>
            </a:r>
            <a:r>
              <a:rPr lang="it-IT" b="1" dirty="0"/>
              <a:t>fattori</a:t>
            </a:r>
            <a:r>
              <a:rPr lang="it-IT" dirty="0"/>
              <a:t> rispetto a cui si può misurare la qualità del software vengono classificati in:</a:t>
            </a:r>
          </a:p>
          <a:p>
            <a:r>
              <a:rPr lang="it-IT" b="1" dirty="0"/>
              <a:t>• Fattori Interni </a:t>
            </a:r>
            <a:r>
              <a:rPr lang="it-IT" dirty="0"/>
              <a:t>- la qualità del software percepita dagli sviluppatori</a:t>
            </a:r>
          </a:p>
          <a:p>
            <a:r>
              <a:rPr lang="it-IT" b="1" dirty="0"/>
              <a:t>• Fattori Esterni </a:t>
            </a:r>
            <a:r>
              <a:rPr lang="it-IT" dirty="0"/>
              <a:t>- la qualità del software percepita dagli utenti</a:t>
            </a:r>
          </a:p>
        </p:txBody>
      </p:sp>
      <p:sp>
        <p:nvSpPr>
          <p:cNvPr id="17" name="Rectangle 16">
            <a:extLst>
              <a:ext uri="{FF2B5EF4-FFF2-40B4-BE49-F238E27FC236}">
                <a16:creationId xmlns:a16="http://schemas.microsoft.com/office/drawing/2014/main" id="{5C35F947-F349-4329-964D-2248A05A1636}"/>
              </a:ext>
            </a:extLst>
          </p:cNvPr>
          <p:cNvSpPr/>
          <p:nvPr/>
        </p:nvSpPr>
        <p:spPr>
          <a:xfrm>
            <a:off x="496111" y="2341980"/>
            <a:ext cx="8472791" cy="4524315"/>
          </a:xfrm>
          <a:prstGeom prst="rect">
            <a:avLst/>
          </a:prstGeom>
        </p:spPr>
        <p:txBody>
          <a:bodyPr wrap="square">
            <a:spAutoFit/>
          </a:bodyPr>
          <a:lstStyle/>
          <a:p>
            <a:r>
              <a:rPr lang="it-IT" b="1" dirty="0"/>
              <a:t>Differenza tra programma e software</a:t>
            </a:r>
          </a:p>
          <a:p>
            <a:r>
              <a:rPr lang="it-IT" dirty="0"/>
              <a:t>• </a:t>
            </a:r>
            <a:r>
              <a:rPr lang="it-IT" b="1" dirty="0"/>
              <a:t>Programma</a:t>
            </a:r>
            <a:r>
              <a:rPr lang="it-IT" dirty="0"/>
              <a:t>: </a:t>
            </a:r>
          </a:p>
          <a:p>
            <a:r>
              <a:rPr lang="it-IT" dirty="0"/>
              <a:t>	- l’autore è anche l’utente</a:t>
            </a:r>
          </a:p>
          <a:p>
            <a:r>
              <a:rPr lang="it-IT" dirty="0"/>
              <a:t>	- non è documentato</a:t>
            </a:r>
          </a:p>
          <a:p>
            <a:r>
              <a:rPr lang="it-IT" dirty="0"/>
              <a:t>	- quasi mai è testato </a:t>
            </a:r>
          </a:p>
          <a:p>
            <a:r>
              <a:rPr lang="it-IT" dirty="0"/>
              <a:t>	- non c’è progetto, </a:t>
            </a:r>
          </a:p>
          <a:p>
            <a:r>
              <a:rPr lang="it-IT" dirty="0"/>
              <a:t>	- molto difficilmente ha un mercato.</a:t>
            </a:r>
          </a:p>
          <a:p>
            <a:r>
              <a:rPr lang="it-IT" dirty="0"/>
              <a:t>• </a:t>
            </a:r>
            <a:r>
              <a:rPr lang="it-IT" b="1" dirty="0"/>
              <a:t>Prodotto software: </a:t>
            </a:r>
          </a:p>
          <a:p>
            <a:r>
              <a:rPr lang="it-IT" b="1" dirty="0"/>
              <a:t>	</a:t>
            </a:r>
            <a:r>
              <a:rPr lang="it-IT" dirty="0"/>
              <a:t>-</a:t>
            </a:r>
            <a:r>
              <a:rPr lang="it-IT" b="1" dirty="0"/>
              <a:t> </a:t>
            </a:r>
            <a:r>
              <a:rPr lang="it-IT" dirty="0"/>
              <a:t>usato da persone diverse da chi lo ha sviluppato</a:t>
            </a:r>
          </a:p>
          <a:p>
            <a:r>
              <a:rPr lang="it-IT" dirty="0"/>
              <a:t>	- costo è circa 10 volte il costo del corrispondente programma</a:t>
            </a:r>
          </a:p>
          <a:p>
            <a:r>
              <a:rPr lang="it-IT" dirty="0"/>
              <a:t>	- necessità di un approccio strutturato allo sviluppo</a:t>
            </a:r>
          </a:p>
          <a:p>
            <a:r>
              <a:rPr lang="it-IT" dirty="0"/>
              <a:t>	Include almeno:</a:t>
            </a:r>
          </a:p>
          <a:p>
            <a:pPr lvl="2"/>
            <a:r>
              <a:rPr lang="it-IT" dirty="0"/>
              <a:t>• Una batteria di test automatici</a:t>
            </a:r>
          </a:p>
          <a:p>
            <a:pPr lvl="2"/>
            <a:r>
              <a:rPr lang="it-IT" dirty="0"/>
              <a:t>• I dati di configurazione, che permettono di installarlo</a:t>
            </a:r>
          </a:p>
          <a:p>
            <a:pPr lvl="2"/>
            <a:r>
              <a:rPr lang="it-IT" dirty="0"/>
              <a:t>• Il manuale utente</a:t>
            </a:r>
          </a:p>
          <a:p>
            <a:pPr lvl="2"/>
            <a:r>
              <a:rPr lang="it-IT" dirty="0"/>
              <a:t>• Documentazione che descrive la progettazione e realizzazione del sistema.</a:t>
            </a:r>
          </a:p>
        </p:txBody>
      </p:sp>
    </p:spTree>
    <p:extLst>
      <p:ext uri="{BB962C8B-B14F-4D97-AF65-F5344CB8AC3E}">
        <p14:creationId xmlns:p14="http://schemas.microsoft.com/office/powerpoint/2010/main" val="3906254372"/>
      </p:ext>
    </p:extLst>
  </p:cSld>
  <p:clrMapOvr>
    <a:masterClrMapping/>
  </p:clrMapOvr>
  <p:transition>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il testo (3)</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Rectangle 1">
            <a:extLst>
              <a:ext uri="{FF2B5EF4-FFF2-40B4-BE49-F238E27FC236}">
                <a16:creationId xmlns:a16="http://schemas.microsoft.com/office/drawing/2014/main" id="{E6E0FBCB-F470-4187-B51C-A76F08B3728F}"/>
              </a:ext>
            </a:extLst>
          </p:cNvPr>
          <p:cNvSpPr/>
          <p:nvPr/>
        </p:nvSpPr>
        <p:spPr>
          <a:xfrm>
            <a:off x="378569" y="428017"/>
            <a:ext cx="11642429" cy="6324808"/>
          </a:xfrm>
          <a:prstGeom prst="rect">
            <a:avLst/>
          </a:prstGeom>
        </p:spPr>
        <p:txBody>
          <a:bodyPr wrap="square">
            <a:spAutoFit/>
          </a:bodyPr>
          <a:lstStyle/>
          <a:p>
            <a:r>
              <a:rPr lang="it-IT" sz="1500" dirty="0"/>
              <a:t>I font si suddividono in due categorie principali: graziati o senza grazie. I caratteri graziati (o </a:t>
            </a:r>
            <a:r>
              <a:rPr lang="it-IT" sz="1500" b="1" dirty="0"/>
              <a:t>serif</a:t>
            </a:r>
            <a:r>
              <a:rPr lang="it-IT" sz="1500" dirty="0"/>
              <a:t>) hanno particolari terminazioni dei tratti delle lettere, chiamati appunto grazie. I font senza grazie sono chiamati anche bastoni, o </a:t>
            </a:r>
            <a:r>
              <a:rPr lang="it-IT" sz="1500" b="1" dirty="0"/>
              <a:t>sans-serif</a:t>
            </a:r>
            <a:r>
              <a:rPr lang="it-IT" sz="1500" dirty="0"/>
              <a:t>.</a:t>
            </a:r>
          </a:p>
          <a:p>
            <a:r>
              <a:rPr lang="it-IT" sz="1500" dirty="0"/>
              <a:t>Un’altra distinzione importante è quella fra </a:t>
            </a:r>
            <a:r>
              <a:rPr lang="it-IT" sz="1500" b="1" dirty="0" err="1"/>
              <a:t>print</a:t>
            </a:r>
            <a:r>
              <a:rPr lang="it-IT" sz="1500" b="1" dirty="0"/>
              <a:t>-font e screen-font</a:t>
            </a:r>
            <a:r>
              <a:rPr lang="it-IT" sz="1500" dirty="0"/>
              <a:t>. I primi sono i font tradizionali, disegnati principalmente per la stampa. I secondi, molto più recenti, sono progettati in primo luogo per una resa ottimale sui monitor. Ad oggi gli screen font sono vettoriali.</a:t>
            </a:r>
          </a:p>
          <a:p>
            <a:r>
              <a:rPr lang="it-IT" sz="1500" dirty="0"/>
              <a:t>I font più utilizzati:</a:t>
            </a:r>
          </a:p>
          <a:p>
            <a:r>
              <a:rPr lang="it-IT" sz="1500" dirty="0"/>
              <a:t>• Il Times New Roman è probabilmente il font graziato più usato sulla carta stampata.</a:t>
            </a:r>
          </a:p>
          <a:p>
            <a:r>
              <a:rPr lang="it-IT" sz="1500" dirty="0"/>
              <a:t>• Il Georgia è uno screen-font graziato.</a:t>
            </a:r>
          </a:p>
          <a:p>
            <a:r>
              <a:rPr lang="it-IT" sz="1500" dirty="0"/>
              <a:t>• L’Arial è un font senza grazie adatto sia ai monitor sia alla carta stampata.</a:t>
            </a:r>
          </a:p>
          <a:p>
            <a:r>
              <a:rPr lang="it-IT" sz="1500" dirty="0"/>
              <a:t>• Il Verdana è uno screen-font senza grazie, diventato quasi uno standard di fatto per i testi su monitor.</a:t>
            </a:r>
          </a:p>
          <a:p>
            <a:endParaRPr lang="it-IT" sz="1500" dirty="0"/>
          </a:p>
          <a:p>
            <a:r>
              <a:rPr lang="it-IT" sz="1500" dirty="0"/>
              <a:t>Un font i cui glifi sono di larghezza variabile è </a:t>
            </a:r>
            <a:r>
              <a:rPr lang="it-IT" sz="1500" b="1" dirty="0"/>
              <a:t>detto proporzionale</a:t>
            </a:r>
            <a:r>
              <a:rPr lang="it-IT" sz="1500" dirty="0"/>
              <a:t>, mentre un font con glifi di larghezza fissa è detto non proporzionale. Per esempio, nei font proporzionali la "w" e la "m" sono della stessa larghezza mentre la "i" ha una larghezza inferiore. Però, in molti font proporzionali tutte le cifre hanno la stessa larghezza, per permettere l’allineamento di colonne di numeri. I font proporzionali sono generalmente considerati più eleganti e più facili da leggere e sono quindi quelli più comunemente utilizzati sulla carta stampata e sui monitor.</a:t>
            </a:r>
          </a:p>
          <a:p>
            <a:endParaRPr lang="it-IT" sz="1500" dirty="0"/>
          </a:p>
          <a:p>
            <a:r>
              <a:rPr lang="it-IT" sz="1500" dirty="0"/>
              <a:t>APPROFONDIMENTO LEGIBILITY</a:t>
            </a:r>
          </a:p>
          <a:p>
            <a:r>
              <a:rPr lang="it-IT" sz="1500" dirty="0"/>
              <a:t>I processi che avvengono nel nostro sistema visivo durante la lettura di un testo scritto sono diversi da come intuitivamente li immaginiamo: il nostro</a:t>
            </a:r>
          </a:p>
          <a:p>
            <a:r>
              <a:rPr lang="it-IT" sz="1500" dirty="0"/>
              <a:t>occhio non esamina sequenzialmente il testo carattere per carattere e da sinistra a destra, come ci sembrerebbe naturale, ma riconosce le lettere di una parola (e a volte di parole contigue, se brevi) in parallelo. Inoltre, si muove, per così dire, a scatti.</a:t>
            </a:r>
          </a:p>
          <a:p>
            <a:r>
              <a:rPr lang="it-IT" sz="1500" dirty="0"/>
              <a:t>Durante la lettura, l’occhio esamina una parola per un tempo sufficiente a riconoscerla (fissazione), e quindi sposta l’asse visivo, con un movimento rapidissimo durante il quale non viene acquisita alcuna informazione, sulla parola successiva, dove avviene un’altra fissazione. Durante la fissazione di una parola, l’occhio ricava anche informazioni preliminari sulla parola successiva.</a:t>
            </a:r>
          </a:p>
          <a:p>
            <a:r>
              <a:rPr lang="it-IT" sz="1500" dirty="0"/>
              <a:t>Sulle parole difficili le fissazioni sono più lunghe, e può succedere che certi </a:t>
            </a:r>
          </a:p>
          <a:p>
            <a:r>
              <a:rPr lang="it-IT" sz="1500" dirty="0"/>
              <a:t>blocchetti di caratteri vengano riesaminati se, per qualche motivo, la lettura </a:t>
            </a:r>
          </a:p>
          <a:p>
            <a:r>
              <a:rPr lang="it-IT" sz="1500" dirty="0"/>
              <a:t>non va a buon fine. Anche le caratteristiche tipografiche del testo influenzano </a:t>
            </a:r>
          </a:p>
          <a:p>
            <a:r>
              <a:rPr lang="it-IT" sz="1500" dirty="0"/>
              <a:t>	i tempi di lettura. </a:t>
            </a:r>
          </a:p>
          <a:p>
            <a:r>
              <a:rPr lang="it-IT" sz="1500" dirty="0"/>
              <a:t>	OSS: la lettura su carta è più efficace della lettura su monitor</a:t>
            </a:r>
          </a:p>
        </p:txBody>
      </p:sp>
      <p:grpSp>
        <p:nvGrpSpPr>
          <p:cNvPr id="5" name="Group 13">
            <a:extLst>
              <a:ext uri="{FF2B5EF4-FFF2-40B4-BE49-F238E27FC236}">
                <a16:creationId xmlns:a16="http://schemas.microsoft.com/office/drawing/2014/main" id="{2C15431B-3F7A-C299-4E7A-C38A97D87846}"/>
              </a:ext>
            </a:extLst>
          </p:cNvPr>
          <p:cNvGrpSpPr/>
          <p:nvPr/>
        </p:nvGrpSpPr>
        <p:grpSpPr>
          <a:xfrm>
            <a:off x="11147899" y="6168958"/>
            <a:ext cx="729574" cy="570689"/>
            <a:chOff x="11147899" y="6168958"/>
            <a:chExt cx="729574" cy="570689"/>
          </a:xfrm>
        </p:grpSpPr>
        <p:sp>
          <p:nvSpPr>
            <p:cNvPr id="7" name="Rectangle 14">
              <a:extLst>
                <a:ext uri="{FF2B5EF4-FFF2-40B4-BE49-F238E27FC236}">
                  <a16:creationId xmlns:a16="http://schemas.microsoft.com/office/drawing/2014/main" id="{5CC3818B-E1D9-40C4-2988-A45BB65D660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15" descr="Back RTL">
              <a:hlinkClick r:id="rId5" action="ppaction://hlinksldjump"/>
              <a:extLst>
                <a:ext uri="{FF2B5EF4-FFF2-40B4-BE49-F238E27FC236}">
                  <a16:creationId xmlns:a16="http://schemas.microsoft.com/office/drawing/2014/main" id="{5DCAF5BE-911C-CC99-89F8-A9D9B35C2B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pic>
        <p:nvPicPr>
          <p:cNvPr id="4" name="Immagine 3">
            <a:extLst>
              <a:ext uri="{FF2B5EF4-FFF2-40B4-BE49-F238E27FC236}">
                <a16:creationId xmlns:a16="http://schemas.microsoft.com/office/drawing/2014/main" id="{27CA0AC7-5A65-DA31-BAA7-196B6D5EA4F8}"/>
              </a:ext>
            </a:extLst>
          </p:cNvPr>
          <p:cNvPicPr>
            <a:picLocks noChangeAspect="1"/>
          </p:cNvPicPr>
          <p:nvPr/>
        </p:nvPicPr>
        <p:blipFill>
          <a:blip r:embed="rId8"/>
          <a:stretch>
            <a:fillRect/>
          </a:stretch>
        </p:blipFill>
        <p:spPr>
          <a:xfrm>
            <a:off x="6876326" y="5376206"/>
            <a:ext cx="3162620" cy="1186855"/>
          </a:xfrm>
          <a:prstGeom prst="rect">
            <a:avLst/>
          </a:prstGeom>
        </p:spPr>
      </p:pic>
    </p:spTree>
    <p:extLst>
      <p:ext uri="{BB962C8B-B14F-4D97-AF65-F5344CB8AC3E}">
        <p14:creationId xmlns:p14="http://schemas.microsoft.com/office/powerpoint/2010/main" val="171596422"/>
      </p:ext>
    </p:extLst>
  </p:cSld>
  <p:clrMapOvr>
    <a:masterClrMapping/>
  </p:clrMapOvr>
  <p:transition>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il testo (4)</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2" name="Rectangle 1">
            <a:extLst>
              <a:ext uri="{FF2B5EF4-FFF2-40B4-BE49-F238E27FC236}">
                <a16:creationId xmlns:a16="http://schemas.microsoft.com/office/drawing/2014/main" id="{E6E0FBCB-F470-4187-B51C-A76F08B3728F}"/>
              </a:ext>
            </a:extLst>
          </p:cNvPr>
          <p:cNvSpPr/>
          <p:nvPr/>
        </p:nvSpPr>
        <p:spPr>
          <a:xfrm>
            <a:off x="171002" y="428017"/>
            <a:ext cx="12020997" cy="3970318"/>
          </a:xfrm>
          <a:prstGeom prst="rect">
            <a:avLst/>
          </a:prstGeom>
        </p:spPr>
        <p:txBody>
          <a:bodyPr wrap="square">
            <a:spAutoFit/>
          </a:bodyPr>
          <a:lstStyle/>
          <a:p>
            <a:r>
              <a:rPr lang="it-IT" sz="1200" dirty="0"/>
              <a:t>OSSERVAZIONI</a:t>
            </a:r>
          </a:p>
          <a:p>
            <a:r>
              <a:rPr lang="it-IT" sz="1200" dirty="0"/>
              <a:t>• Alcuni font velocizzano la lettura.</a:t>
            </a:r>
          </a:p>
          <a:p>
            <a:r>
              <a:rPr lang="it-IT" sz="1200" dirty="0"/>
              <a:t>• La leggibilità di un testo scritto in caratteri maiuscoli è minore di quella di un testo in caratteri minuscoli.</a:t>
            </a:r>
          </a:p>
          <a:p>
            <a:r>
              <a:rPr lang="it-IT" sz="1200" dirty="0"/>
              <a:t>• Il corsivo va in linea di massima evitato: sui monitor a bassa risoluzione può produrre una sgradevole scalettatura dei font (</a:t>
            </a:r>
            <a:r>
              <a:rPr lang="it-IT" sz="1200" dirty="0" err="1"/>
              <a:t>aliasing</a:t>
            </a:r>
            <a:r>
              <a:rPr lang="it-IT" sz="1200" dirty="0"/>
              <a:t>) per il disallineamento dei pixel lungo i tratti obliqui dei caratteri.</a:t>
            </a:r>
          </a:p>
          <a:p>
            <a:r>
              <a:rPr lang="it-IT" sz="1200" dirty="0"/>
              <a:t>• La dimensione dei caratteri è uno degli attributi che più influenzano legibility di un testo. È consigliabile usare font di dimensioni non inferiori al corpo 12.</a:t>
            </a:r>
          </a:p>
          <a:p>
            <a:r>
              <a:rPr lang="it-IT" sz="1200" dirty="0"/>
              <a:t>• E’ opinione corrente che l’allineamento del testo a sinistra migliori la legibility, </a:t>
            </a:r>
            <a:r>
              <a:rPr lang="it-IT" sz="1200" dirty="0" err="1"/>
              <a:t>poichè</a:t>
            </a:r>
            <a:r>
              <a:rPr lang="it-IT" sz="1200" dirty="0"/>
              <a:t> fornisce una ancora visiva per i movimenti di “ritorno a capo” dello sguardo. Tale opinione, tuttavia, non sembra supportata da conferme sperimentali.</a:t>
            </a:r>
          </a:p>
          <a:p>
            <a:r>
              <a:rPr lang="it-IT" sz="1200" dirty="0"/>
              <a:t>• Tinta dei caratteri e del colore di fondo, circolano numerose opinioni. Ben poche, però, sono supportate da risultati scientificamente verificati. Alcuni studi mostrano che la tinta non influisce significativamente sulla leggibilità, la quale invece è influenzata da luminosità e contrasto con lo sfondo; altri studi mostrano risultati diversi.</a:t>
            </a:r>
          </a:p>
          <a:p>
            <a:r>
              <a:rPr lang="it-IT" sz="1200" dirty="0"/>
              <a:t>• Nemmeno un confronto fra la polarità negativa (cioè caratteri scuri su fondo chiaro) e la polarità positiva (caratteri chiari su sfondo scuro) sembra portare a risultati coerenti, anche se alcuni esperimenti suggeriscono che la polarità negativa sia preferibile.</a:t>
            </a:r>
          </a:p>
          <a:p>
            <a:endParaRPr lang="it-IT" sz="1500" dirty="0"/>
          </a:p>
          <a:p>
            <a:r>
              <a:rPr lang="it-IT" sz="1500" dirty="0"/>
              <a:t>APPROFONDIMENTO READABILITY</a:t>
            </a:r>
          </a:p>
          <a:p>
            <a:r>
              <a:rPr lang="it-IT" sz="1500" dirty="0"/>
              <a:t>L’essenza della lettura non sta nel riconoscimento visivo dei caratteri che costituiscono il testo, ma nella comprensione dei suoi contenuti. Un testo è tanto più readable quanto più rapidamente e senza sforzo siamo in grado di comprenderne “a fondo” i contenuti.</a:t>
            </a:r>
          </a:p>
          <a:p>
            <a:r>
              <a:rPr lang="it-IT" sz="1500" dirty="0"/>
              <a:t>Esistono </a:t>
            </a:r>
            <a:r>
              <a:rPr lang="it-IT" sz="1500" b="1" dirty="0"/>
              <a:t>indici di leggibilità </a:t>
            </a:r>
            <a:r>
              <a:rPr lang="it-IT" sz="1500" dirty="0"/>
              <a:t>(readability index) attraverso delle semplici formule matematiche. Per calcolare l’indice di un testo, basterà quindi contarne le frasi, le parole e i caratteri (o le sillabe) che lo compongono, e applicare la formula. </a:t>
            </a:r>
          </a:p>
          <a:p>
            <a:r>
              <a:rPr lang="it-IT" sz="1500" b="1" dirty="0"/>
              <a:t>Indice Gulpease: </a:t>
            </a:r>
          </a:p>
          <a:p>
            <a:r>
              <a:rPr lang="it-IT" sz="1500" b="1" dirty="0"/>
              <a:t>					                          L’attendibilità di un indice di leggibilità non deve però essere sopravvalutata.</a:t>
            </a:r>
            <a:endParaRPr lang="it-IT" sz="1500" dirty="0"/>
          </a:p>
        </p:txBody>
      </p:sp>
      <p:grpSp>
        <p:nvGrpSpPr>
          <p:cNvPr id="5" name="Group 13">
            <a:extLst>
              <a:ext uri="{FF2B5EF4-FFF2-40B4-BE49-F238E27FC236}">
                <a16:creationId xmlns:a16="http://schemas.microsoft.com/office/drawing/2014/main" id="{2C15431B-3F7A-C299-4E7A-C38A97D87846}"/>
              </a:ext>
            </a:extLst>
          </p:cNvPr>
          <p:cNvGrpSpPr/>
          <p:nvPr/>
        </p:nvGrpSpPr>
        <p:grpSpPr>
          <a:xfrm>
            <a:off x="11147899" y="6168958"/>
            <a:ext cx="729574" cy="570689"/>
            <a:chOff x="11147899" y="6168958"/>
            <a:chExt cx="729574" cy="570689"/>
          </a:xfrm>
        </p:grpSpPr>
        <p:sp>
          <p:nvSpPr>
            <p:cNvPr id="7" name="Rectangle 14">
              <a:extLst>
                <a:ext uri="{FF2B5EF4-FFF2-40B4-BE49-F238E27FC236}">
                  <a16:creationId xmlns:a16="http://schemas.microsoft.com/office/drawing/2014/main" id="{5CC3818B-E1D9-40C4-2988-A45BB65D660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15" descr="Back RTL">
              <a:hlinkClick r:id="rId5" action="ppaction://hlinksldjump"/>
              <a:extLst>
                <a:ext uri="{FF2B5EF4-FFF2-40B4-BE49-F238E27FC236}">
                  <a16:creationId xmlns:a16="http://schemas.microsoft.com/office/drawing/2014/main" id="{5DCAF5BE-911C-CC99-89F8-A9D9B35C2B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pic>
        <p:nvPicPr>
          <p:cNvPr id="11" name="Immagine 10">
            <a:extLst>
              <a:ext uri="{FF2B5EF4-FFF2-40B4-BE49-F238E27FC236}">
                <a16:creationId xmlns:a16="http://schemas.microsoft.com/office/drawing/2014/main" id="{88C2FD3D-7187-EB7A-3EDA-3D3BB6C77EBA}"/>
              </a:ext>
            </a:extLst>
          </p:cNvPr>
          <p:cNvPicPr>
            <a:picLocks noChangeAspect="1"/>
          </p:cNvPicPr>
          <p:nvPr/>
        </p:nvPicPr>
        <p:blipFill>
          <a:blip r:embed="rId8"/>
          <a:stretch>
            <a:fillRect/>
          </a:stretch>
        </p:blipFill>
        <p:spPr>
          <a:xfrm>
            <a:off x="1651596" y="3962461"/>
            <a:ext cx="4220669" cy="1237001"/>
          </a:xfrm>
          <a:prstGeom prst="rect">
            <a:avLst/>
          </a:prstGeom>
        </p:spPr>
      </p:pic>
      <p:sp>
        <p:nvSpPr>
          <p:cNvPr id="16" name="CasellaDiTesto 15">
            <a:extLst>
              <a:ext uri="{FF2B5EF4-FFF2-40B4-BE49-F238E27FC236}">
                <a16:creationId xmlns:a16="http://schemas.microsoft.com/office/drawing/2014/main" id="{15EB521F-8945-3873-43CF-E2E11673B95C}"/>
              </a:ext>
            </a:extLst>
          </p:cNvPr>
          <p:cNvSpPr txBox="1"/>
          <p:nvPr/>
        </p:nvSpPr>
        <p:spPr>
          <a:xfrm>
            <a:off x="224636" y="5199462"/>
            <a:ext cx="8053602" cy="1015663"/>
          </a:xfrm>
          <a:prstGeom prst="rect">
            <a:avLst/>
          </a:prstGeom>
          <a:noFill/>
        </p:spPr>
        <p:txBody>
          <a:bodyPr wrap="square">
            <a:spAutoFit/>
          </a:bodyPr>
          <a:lstStyle/>
          <a:p>
            <a:r>
              <a:rPr lang="it-IT" sz="1500" dirty="0"/>
              <a:t>Oltre alla complessità sintattica, possiamo considerare il vocabolario utilizzato nella scrittura. Due testi che hanno lo stesso indice possono avere readability molto diversa, in funzione del vocabolario usato. È probabile che un testo fatto solo di parole di uso frequente e generalizzato sia più facilmente comprensibile di uno con parole insolite, tecniche o gergali, anche se con lo stesso indice di leggibilità.</a:t>
            </a:r>
          </a:p>
        </p:txBody>
      </p:sp>
      <p:pic>
        <p:nvPicPr>
          <p:cNvPr id="19" name="Immagine 18">
            <a:extLst>
              <a:ext uri="{FF2B5EF4-FFF2-40B4-BE49-F238E27FC236}">
                <a16:creationId xmlns:a16="http://schemas.microsoft.com/office/drawing/2014/main" id="{95FAB9C6-9D5F-F53A-8094-68A143C0113C}"/>
              </a:ext>
            </a:extLst>
          </p:cNvPr>
          <p:cNvPicPr>
            <a:picLocks noChangeAspect="1"/>
          </p:cNvPicPr>
          <p:nvPr/>
        </p:nvPicPr>
        <p:blipFill>
          <a:blip r:embed="rId9"/>
          <a:stretch>
            <a:fillRect/>
          </a:stretch>
        </p:blipFill>
        <p:spPr>
          <a:xfrm>
            <a:off x="8186751" y="4817769"/>
            <a:ext cx="2698747" cy="1595781"/>
          </a:xfrm>
          <a:prstGeom prst="rect">
            <a:avLst/>
          </a:prstGeom>
        </p:spPr>
      </p:pic>
    </p:spTree>
    <p:extLst>
      <p:ext uri="{BB962C8B-B14F-4D97-AF65-F5344CB8AC3E}">
        <p14:creationId xmlns:p14="http://schemas.microsoft.com/office/powerpoint/2010/main" val="3567094963"/>
      </p:ext>
    </p:extLst>
  </p:cSld>
  <p:clrMapOvr>
    <a:masterClrMapping/>
  </p:clrMapOvr>
  <p:transition>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Progettare il testo (5)</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4" name="CasellaDiTesto 3">
            <a:extLst>
              <a:ext uri="{FF2B5EF4-FFF2-40B4-BE49-F238E27FC236}">
                <a16:creationId xmlns:a16="http://schemas.microsoft.com/office/drawing/2014/main" id="{59F87613-357E-EA12-B95A-75B7C084DFD0}"/>
              </a:ext>
            </a:extLst>
          </p:cNvPr>
          <p:cNvSpPr txBox="1"/>
          <p:nvPr/>
        </p:nvSpPr>
        <p:spPr>
          <a:xfrm>
            <a:off x="1" y="379379"/>
            <a:ext cx="12192000" cy="6278642"/>
          </a:xfrm>
          <a:prstGeom prst="rect">
            <a:avLst/>
          </a:prstGeom>
          <a:noFill/>
        </p:spPr>
        <p:txBody>
          <a:bodyPr wrap="square">
            <a:spAutoFit/>
          </a:bodyPr>
          <a:lstStyle/>
          <a:p>
            <a:r>
              <a:rPr lang="it-IT" sz="1400" dirty="0"/>
              <a:t>Esistono in commercio molti manuali di stile, che danno utili indicazioni per la redazione dei testi. Sono le regole seguite dai redattori che correggono i testi dei libri prima di passarli in stampa. Es:</a:t>
            </a:r>
          </a:p>
          <a:p>
            <a:pPr marL="342900" indent="-342900">
              <a:buAutoNum type="arabicPeriod"/>
            </a:pPr>
            <a:r>
              <a:rPr lang="it-IT" sz="1400" dirty="0"/>
              <a:t>Usare parole precise - Esempi: divisione → parete (se tale);</a:t>
            </a:r>
          </a:p>
          <a:p>
            <a:pPr marL="342900" indent="-342900">
              <a:buAutoNum type="arabicPeriod"/>
            </a:pPr>
            <a:r>
              <a:rPr lang="it-IT" sz="1400" dirty="0"/>
              <a:t>Usare parole semplici - Esempi: appellativo → nome;</a:t>
            </a:r>
          </a:p>
          <a:p>
            <a:pPr marL="342900" indent="-342900">
              <a:buAutoNum type="arabicPeriod"/>
            </a:pPr>
            <a:r>
              <a:rPr lang="it-IT" sz="1400" dirty="0"/>
              <a:t>Usare espressioni semplici - Esempi: allo scopo di → per;</a:t>
            </a:r>
          </a:p>
          <a:p>
            <a:pPr marL="342900" indent="-342900">
              <a:buAutoNum type="arabicPeriod"/>
            </a:pPr>
            <a:r>
              <a:rPr lang="it-IT" sz="1400" dirty="0"/>
              <a:t>Omettere le parole inutili - Esempi: se è vero che → se;</a:t>
            </a:r>
          </a:p>
          <a:p>
            <a:pPr marL="342900" indent="-342900">
              <a:buAutoNum type="arabicPeriod"/>
            </a:pPr>
            <a:r>
              <a:rPr lang="it-IT" sz="1400" dirty="0"/>
              <a:t>Omettere le precisazioni superflue - Esempi: il successo finale del corso → il successo del corso;</a:t>
            </a:r>
          </a:p>
          <a:p>
            <a:pPr marL="342900" indent="-342900">
              <a:buAutoNum type="arabicPeriod"/>
            </a:pPr>
            <a:r>
              <a:rPr lang="it-IT" sz="1400" dirty="0"/>
              <a:t>Costruire periodi semplici </a:t>
            </a:r>
          </a:p>
          <a:p>
            <a:pPr marL="342900" indent="-342900">
              <a:buAutoNum type="arabicPeriod"/>
            </a:pPr>
            <a:r>
              <a:rPr lang="it-IT" sz="1400" dirty="0"/>
              <a:t>Tenere vicini i termini collegati </a:t>
            </a:r>
          </a:p>
          <a:p>
            <a:pPr marL="342900" indent="-342900">
              <a:buAutoNum type="arabicPeriod"/>
            </a:pPr>
            <a:r>
              <a:rPr lang="it-IT" sz="1400" dirty="0"/>
              <a:t>Esprimere le idee analoghe in forma analoga </a:t>
            </a:r>
          </a:p>
          <a:p>
            <a:pPr marL="342900" indent="-342900">
              <a:buAutoNum type="arabicPeriod"/>
            </a:pPr>
            <a:r>
              <a:rPr lang="it-IT" sz="1400" dirty="0"/>
              <a:t>Preferire la costruzione positiva a quella negativa - Esempi: non credo che accetterò l’incarico → credo che rifiuterò l’incarico;</a:t>
            </a:r>
          </a:p>
          <a:p>
            <a:pPr marL="342900" indent="-342900">
              <a:buAutoNum type="arabicPeriod"/>
            </a:pPr>
            <a:r>
              <a:rPr lang="it-IT" sz="1400" dirty="0"/>
              <a:t>Usare la forma passiva in modo ponderato - Esempi: La comprensione è facilitata dalla semplicità di linguaggio → la semplicità del linguaggio facilita la comprensione;</a:t>
            </a:r>
          </a:p>
          <a:p>
            <a:endParaRPr lang="it-IT" sz="900" dirty="0"/>
          </a:p>
          <a:p>
            <a:r>
              <a:rPr lang="it-IT" sz="1500" dirty="0"/>
              <a:t>IL TESTO NEL WEB</a:t>
            </a:r>
          </a:p>
          <a:p>
            <a:r>
              <a:rPr lang="it-IT" sz="1500" dirty="0"/>
              <a:t>I testi per il Web hanno caratteristiche peculiari. Scrivere per il Web richiede uno stile editoriale che si adatti bene alle modalità di lettura tipiche di questo medium. Infatti, come dimostrano numerosi esperimenti, l’utente del Web non legge le pagine, ma le “scorre”, un po’ come se cercasse informazioni su una carta geografica. A ogni pagina presta attenzione per un tempo limitato: spesso, </a:t>
            </a:r>
            <a:r>
              <a:rPr lang="it-IT" sz="1500" u="sng" dirty="0"/>
              <a:t>solo</a:t>
            </a:r>
            <a:r>
              <a:rPr lang="it-IT" sz="1500" dirty="0"/>
              <a:t> per pochi secondi. Il testo deve allora essere organizzato in modo da non creare ostacoli a chi lo esamina in questo modo. </a:t>
            </a:r>
          </a:p>
          <a:p>
            <a:r>
              <a:rPr lang="it-IT" sz="1500" dirty="0"/>
              <a:t>• strutturare il testo in pagine brevi, che preferibilmente non superino le dimensioni di una schermata, per ridurre la necessità di scrolling;</a:t>
            </a:r>
          </a:p>
          <a:p>
            <a:r>
              <a:rPr lang="it-IT" sz="1500" dirty="0"/>
              <a:t>• fare ampio uso di titoli e sottotitoli brevi e densi d’informazione (e non d’effetto, come nei giornali);</a:t>
            </a:r>
          </a:p>
          <a:p>
            <a:r>
              <a:rPr lang="it-IT" sz="1500" dirty="0"/>
              <a:t>• mettere in evidenza le parole chiave e i concetti importanti con opportuni artifici tipografici (neretto, colore, collegamenti </a:t>
            </a:r>
          </a:p>
          <a:p>
            <a:r>
              <a:rPr lang="it-IT" sz="1500" dirty="0"/>
              <a:t>ad approfondimenti, ecc.);</a:t>
            </a:r>
          </a:p>
          <a:p>
            <a:r>
              <a:rPr lang="it-IT" sz="1500" dirty="0"/>
              <a:t>• usare le sottolineature esclusivamente per evidenziare i collegamenti ipertestuali, per non creare ambiguità;</a:t>
            </a:r>
          </a:p>
          <a:p>
            <a:r>
              <a:rPr lang="it-IT" sz="1500" dirty="0"/>
              <a:t>• organizzare i contenuti per livelli successivi di dettaglio, utilizzando le possibilità </a:t>
            </a:r>
            <a:r>
              <a:rPr lang="it-IT" sz="1500" u="sng" dirty="0"/>
              <a:t>di</a:t>
            </a:r>
            <a:r>
              <a:rPr lang="it-IT" sz="1500" dirty="0"/>
              <a:t> un ipertesto: titoli brevi, paragrafi</a:t>
            </a:r>
          </a:p>
          <a:p>
            <a:r>
              <a:rPr lang="it-IT" sz="1500" dirty="0"/>
              <a:t> brevi, collegamenti ipertestuali;</a:t>
            </a:r>
          </a:p>
          <a:p>
            <a:r>
              <a:rPr lang="it-IT" sz="1500" dirty="0"/>
              <a:t>• inserire i rimandi ipertestuali in modo naturale nel testo. Es: “Le nostre offerte speciali” cliccabile.</a:t>
            </a:r>
          </a:p>
          <a:p>
            <a:endParaRPr lang="it-IT" sz="1500" dirty="0"/>
          </a:p>
          <a:p>
            <a:endParaRPr lang="it-IT" sz="1500" dirty="0"/>
          </a:p>
        </p:txBody>
      </p:sp>
      <p:pic>
        <p:nvPicPr>
          <p:cNvPr id="14" name="Immagine 13">
            <a:extLst>
              <a:ext uri="{FF2B5EF4-FFF2-40B4-BE49-F238E27FC236}">
                <a16:creationId xmlns:a16="http://schemas.microsoft.com/office/drawing/2014/main" id="{C3800BD2-55B0-AA22-FFA7-705538129C5B}"/>
              </a:ext>
            </a:extLst>
          </p:cNvPr>
          <p:cNvPicPr>
            <a:picLocks noChangeAspect="1"/>
          </p:cNvPicPr>
          <p:nvPr/>
        </p:nvPicPr>
        <p:blipFill>
          <a:blip r:embed="rId5"/>
          <a:stretch>
            <a:fillRect/>
          </a:stretch>
        </p:blipFill>
        <p:spPr>
          <a:xfrm>
            <a:off x="9294778" y="4232443"/>
            <a:ext cx="2696276" cy="1746825"/>
          </a:xfrm>
          <a:prstGeom prst="rect">
            <a:avLst/>
          </a:prstGeom>
        </p:spPr>
      </p:pic>
    </p:spTree>
    <p:extLst>
      <p:ext uri="{BB962C8B-B14F-4D97-AF65-F5344CB8AC3E}">
        <p14:creationId xmlns:p14="http://schemas.microsoft.com/office/powerpoint/2010/main" val="2615094521"/>
      </p:ext>
    </p:extLst>
  </p:cSld>
  <p:clrMapOvr>
    <a:masterClrMapping/>
  </p:clrMapOvr>
  <p:transition>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Design Pattern (1)</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5" name="Group 13">
            <a:extLst>
              <a:ext uri="{FF2B5EF4-FFF2-40B4-BE49-F238E27FC236}">
                <a16:creationId xmlns:a16="http://schemas.microsoft.com/office/drawing/2014/main" id="{2C15431B-3F7A-C299-4E7A-C38A97D87846}"/>
              </a:ext>
            </a:extLst>
          </p:cNvPr>
          <p:cNvGrpSpPr/>
          <p:nvPr/>
        </p:nvGrpSpPr>
        <p:grpSpPr>
          <a:xfrm>
            <a:off x="11147899" y="6168958"/>
            <a:ext cx="729574" cy="570689"/>
            <a:chOff x="11147899" y="6168958"/>
            <a:chExt cx="729574" cy="570689"/>
          </a:xfrm>
        </p:grpSpPr>
        <p:sp>
          <p:nvSpPr>
            <p:cNvPr id="7" name="Rectangle 14">
              <a:extLst>
                <a:ext uri="{FF2B5EF4-FFF2-40B4-BE49-F238E27FC236}">
                  <a16:creationId xmlns:a16="http://schemas.microsoft.com/office/drawing/2014/main" id="{5CC3818B-E1D9-40C4-2988-A45BB65D660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15" descr="Back RTL">
              <a:hlinkClick r:id="rId5" action="ppaction://hlinksldjump"/>
              <a:extLst>
                <a:ext uri="{FF2B5EF4-FFF2-40B4-BE49-F238E27FC236}">
                  <a16:creationId xmlns:a16="http://schemas.microsoft.com/office/drawing/2014/main" id="{5DCAF5BE-911C-CC99-89F8-A9D9B35C2B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3" name="CasellaDiTesto 2">
            <a:extLst>
              <a:ext uri="{FF2B5EF4-FFF2-40B4-BE49-F238E27FC236}">
                <a16:creationId xmlns:a16="http://schemas.microsoft.com/office/drawing/2014/main" id="{8A43F5F0-16F2-726E-0767-8E9AB0AB019B}"/>
              </a:ext>
            </a:extLst>
          </p:cNvPr>
          <p:cNvSpPr txBox="1"/>
          <p:nvPr/>
        </p:nvSpPr>
        <p:spPr>
          <a:xfrm>
            <a:off x="719848" y="428017"/>
            <a:ext cx="11157625" cy="3785652"/>
          </a:xfrm>
          <a:prstGeom prst="rect">
            <a:avLst/>
          </a:prstGeom>
          <a:noFill/>
        </p:spPr>
        <p:txBody>
          <a:bodyPr wrap="square">
            <a:spAutoFit/>
          </a:bodyPr>
          <a:lstStyle/>
          <a:p>
            <a:r>
              <a:rPr lang="it-IT" sz="1500" dirty="0"/>
              <a:t>Possiamo dire che un design pattern è una soluzione largamente accettata per un problema di design che si presenta frequentemente. Questo da anche un nome specifico a quella tipologia di problema, un vantaggio immenso che permette agli sviluppatori di associare facilmente nome-problema-struttura. Ad esempio se qualcuno dicesse “Architettura a tre strati” è quasi istantaneo pensare la sua struttura.</a:t>
            </a:r>
          </a:p>
          <a:p>
            <a:endParaRPr lang="it-IT" sz="1500" dirty="0"/>
          </a:p>
          <a:p>
            <a:r>
              <a:rPr lang="en-US" sz="1500" b="1" dirty="0"/>
              <a:t>Design pattern: DAO (Data Access Object)</a:t>
            </a:r>
          </a:p>
          <a:p>
            <a:r>
              <a:rPr lang="it-IT" sz="1500" dirty="0"/>
              <a:t>Il problema che mira a risolvere è l’accesso ai dati che può cambiare in base allo storage e l’implementazione del fornitore. L’idea del pattern DAO è quindi che per ogni classe entità si crea una seconda classe con lo stesso nome ma con suffisso DAO che si occupa di gestire l’accesso ai dati.</a:t>
            </a:r>
          </a:p>
          <a:p>
            <a:endParaRPr lang="it-IT" sz="1500" dirty="0"/>
          </a:p>
          <a:p>
            <a:endParaRPr lang="it-IT" sz="1500" dirty="0"/>
          </a:p>
          <a:p>
            <a:endParaRPr lang="it-IT" sz="1500" dirty="0"/>
          </a:p>
          <a:p>
            <a:r>
              <a:rPr lang="it-IT" sz="1500" dirty="0"/>
              <a:t>I design pattern si dividono sulla risoluzione di problemi:</a:t>
            </a:r>
          </a:p>
          <a:p>
            <a:r>
              <a:rPr lang="it-IT" sz="1500" dirty="0"/>
              <a:t>• </a:t>
            </a:r>
            <a:r>
              <a:rPr lang="it-IT" sz="1500" dirty="0" err="1"/>
              <a:t>Creational</a:t>
            </a:r>
            <a:r>
              <a:rPr lang="it-IT" sz="1500" dirty="0"/>
              <a:t> (Istanziazione di oggetti e creazione di oggetti, ad esempio il Singleton)</a:t>
            </a:r>
          </a:p>
          <a:p>
            <a:r>
              <a:rPr lang="it-IT" sz="1500" dirty="0"/>
              <a:t>• </a:t>
            </a:r>
            <a:r>
              <a:rPr lang="it-IT" sz="1500" dirty="0" err="1"/>
              <a:t>Structural</a:t>
            </a:r>
            <a:r>
              <a:rPr lang="it-IT" sz="1500" dirty="0"/>
              <a:t> (Classi con struttura particolare, ovvero ricorsiva, ad esempio il composite)</a:t>
            </a:r>
          </a:p>
          <a:p>
            <a:r>
              <a:rPr lang="it-IT" sz="1500" dirty="0"/>
              <a:t>• </a:t>
            </a:r>
            <a:r>
              <a:rPr lang="it-IT" sz="1500" dirty="0" err="1"/>
              <a:t>Behavioral</a:t>
            </a:r>
            <a:r>
              <a:rPr lang="it-IT" sz="1500" dirty="0"/>
              <a:t> (Classi con un certo comportamento)</a:t>
            </a:r>
          </a:p>
          <a:p>
            <a:endParaRPr lang="it-IT" sz="1500" dirty="0"/>
          </a:p>
          <a:p>
            <a:endParaRPr lang="it-IT" sz="1500" dirty="0"/>
          </a:p>
        </p:txBody>
      </p:sp>
      <p:pic>
        <p:nvPicPr>
          <p:cNvPr id="12" name="Immagine 11">
            <a:extLst>
              <a:ext uri="{FF2B5EF4-FFF2-40B4-BE49-F238E27FC236}">
                <a16:creationId xmlns:a16="http://schemas.microsoft.com/office/drawing/2014/main" id="{7165F0F8-6A5E-2015-45F7-88955EDF24B1}"/>
              </a:ext>
            </a:extLst>
          </p:cNvPr>
          <p:cNvPicPr>
            <a:picLocks noChangeAspect="1"/>
          </p:cNvPicPr>
          <p:nvPr/>
        </p:nvPicPr>
        <p:blipFill>
          <a:blip r:embed="rId8"/>
          <a:stretch>
            <a:fillRect/>
          </a:stretch>
        </p:blipFill>
        <p:spPr>
          <a:xfrm>
            <a:off x="4734865" y="4014651"/>
            <a:ext cx="4693105" cy="2548689"/>
          </a:xfrm>
          <a:prstGeom prst="rect">
            <a:avLst/>
          </a:prstGeom>
        </p:spPr>
      </p:pic>
    </p:spTree>
    <p:extLst>
      <p:ext uri="{BB962C8B-B14F-4D97-AF65-F5344CB8AC3E}">
        <p14:creationId xmlns:p14="http://schemas.microsoft.com/office/powerpoint/2010/main" val="2784876936"/>
      </p:ext>
    </p:extLst>
  </p:cSld>
  <p:clrMapOvr>
    <a:masterClrMapping/>
  </p:clrMapOvr>
  <p:transition>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Design Pattern (2)</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5" name="Group 13">
            <a:extLst>
              <a:ext uri="{FF2B5EF4-FFF2-40B4-BE49-F238E27FC236}">
                <a16:creationId xmlns:a16="http://schemas.microsoft.com/office/drawing/2014/main" id="{2C15431B-3F7A-C299-4E7A-C38A97D87846}"/>
              </a:ext>
            </a:extLst>
          </p:cNvPr>
          <p:cNvGrpSpPr/>
          <p:nvPr/>
        </p:nvGrpSpPr>
        <p:grpSpPr>
          <a:xfrm>
            <a:off x="11147899" y="6168958"/>
            <a:ext cx="729574" cy="570689"/>
            <a:chOff x="11147899" y="6168958"/>
            <a:chExt cx="729574" cy="570689"/>
          </a:xfrm>
        </p:grpSpPr>
        <p:sp>
          <p:nvSpPr>
            <p:cNvPr id="7" name="Rectangle 14">
              <a:extLst>
                <a:ext uri="{FF2B5EF4-FFF2-40B4-BE49-F238E27FC236}">
                  <a16:creationId xmlns:a16="http://schemas.microsoft.com/office/drawing/2014/main" id="{5CC3818B-E1D9-40C4-2988-A45BB65D660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15" descr="Back RTL">
              <a:hlinkClick r:id="rId5" action="ppaction://hlinksldjump"/>
              <a:extLst>
                <a:ext uri="{FF2B5EF4-FFF2-40B4-BE49-F238E27FC236}">
                  <a16:creationId xmlns:a16="http://schemas.microsoft.com/office/drawing/2014/main" id="{5DCAF5BE-911C-CC99-89F8-A9D9B35C2B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3" name="CasellaDiTesto 2">
            <a:extLst>
              <a:ext uri="{FF2B5EF4-FFF2-40B4-BE49-F238E27FC236}">
                <a16:creationId xmlns:a16="http://schemas.microsoft.com/office/drawing/2014/main" id="{8A43F5F0-16F2-726E-0767-8E9AB0AB019B}"/>
              </a:ext>
            </a:extLst>
          </p:cNvPr>
          <p:cNvSpPr txBox="1"/>
          <p:nvPr/>
        </p:nvSpPr>
        <p:spPr>
          <a:xfrm>
            <a:off x="719848" y="113042"/>
            <a:ext cx="11157625" cy="1938992"/>
          </a:xfrm>
          <a:prstGeom prst="rect">
            <a:avLst/>
          </a:prstGeom>
          <a:noFill/>
        </p:spPr>
        <p:txBody>
          <a:bodyPr wrap="square">
            <a:spAutoFit/>
          </a:bodyPr>
          <a:lstStyle/>
          <a:p>
            <a:r>
              <a:rPr lang="it-IT" sz="1500" b="1" dirty="0"/>
              <a:t>Observer</a:t>
            </a:r>
          </a:p>
          <a:p>
            <a:r>
              <a:rPr lang="it-IT" sz="1500" dirty="0"/>
              <a:t>Questo è un tipo di design pattern comportamentale (</a:t>
            </a:r>
            <a:r>
              <a:rPr lang="it-IT" sz="1500" dirty="0" err="1"/>
              <a:t>Behavioral</a:t>
            </a:r>
            <a:r>
              <a:rPr lang="it-IT" sz="1500" dirty="0"/>
              <a:t>), vuole risolvere il problema di viste multiple dello stesso dato.</a:t>
            </a:r>
          </a:p>
          <a:p>
            <a:r>
              <a:rPr lang="it-IT" sz="1500" dirty="0"/>
              <a:t>Ovvero abbiamo un informazione sottostante e svariate viste della stessa informazione, serve un sistema che aggiorni tutte le viste alla modifica di quel dato, inoltre la soluzione deve ignorare le viste in modo da poter essere scalabile. Si può immaginare, per esempio il caso di due (o più) finestre che visualizzano la stessa directory, se viene rinominato un file questo deve aggiornato su tutte le viste. Il dato osservato prende il nome di Soggetto o </a:t>
            </a:r>
            <a:r>
              <a:rPr lang="it-IT" sz="1500" dirty="0" err="1"/>
              <a:t>Observable</a:t>
            </a:r>
            <a:r>
              <a:rPr lang="it-IT" sz="1500" dirty="0"/>
              <a:t> mentre gli osservatori di quel dato Osservatori o </a:t>
            </a:r>
            <a:r>
              <a:rPr lang="it-IT" sz="1500" dirty="0" err="1"/>
              <a:t>Observators</a:t>
            </a:r>
            <a:r>
              <a:rPr lang="it-IT" sz="1500" dirty="0"/>
              <a:t>. Il meccanismo consiste che gli osservatori si “registrano” verso il soggetto chiedendo di essere notificati in caso di modifiche. Quindi il soggetto avrà un meccanismo di registrazione e deregistrazione di viste, per garantire che soggetti diversi possano essere notificati servirà un’interfaccia o classe astratta.</a:t>
            </a:r>
          </a:p>
        </p:txBody>
      </p:sp>
      <p:pic>
        <p:nvPicPr>
          <p:cNvPr id="16" name="Immagine 15">
            <a:extLst>
              <a:ext uri="{FF2B5EF4-FFF2-40B4-BE49-F238E27FC236}">
                <a16:creationId xmlns:a16="http://schemas.microsoft.com/office/drawing/2014/main" id="{C8A77754-E2EB-5CC2-8CF6-EAFD263F1340}"/>
              </a:ext>
            </a:extLst>
          </p:cNvPr>
          <p:cNvPicPr>
            <a:picLocks noChangeAspect="1"/>
          </p:cNvPicPr>
          <p:nvPr/>
        </p:nvPicPr>
        <p:blipFill>
          <a:blip r:embed="rId8"/>
          <a:stretch>
            <a:fillRect/>
          </a:stretch>
        </p:blipFill>
        <p:spPr>
          <a:xfrm>
            <a:off x="8633580" y="1829531"/>
            <a:ext cx="3243893" cy="1773402"/>
          </a:xfrm>
          <a:prstGeom prst="rect">
            <a:avLst/>
          </a:prstGeom>
        </p:spPr>
      </p:pic>
      <p:pic>
        <p:nvPicPr>
          <p:cNvPr id="4" name="Immagine 3">
            <a:extLst>
              <a:ext uri="{FF2B5EF4-FFF2-40B4-BE49-F238E27FC236}">
                <a16:creationId xmlns:a16="http://schemas.microsoft.com/office/drawing/2014/main" id="{DF672CF8-65B9-6C4E-0B95-C3E4D6D8894D}"/>
              </a:ext>
            </a:extLst>
          </p:cNvPr>
          <p:cNvPicPr>
            <a:picLocks noChangeAspect="1"/>
          </p:cNvPicPr>
          <p:nvPr/>
        </p:nvPicPr>
        <p:blipFill>
          <a:blip r:embed="rId9"/>
          <a:stretch>
            <a:fillRect/>
          </a:stretch>
        </p:blipFill>
        <p:spPr>
          <a:xfrm>
            <a:off x="171002" y="2096479"/>
            <a:ext cx="4123641" cy="2311738"/>
          </a:xfrm>
          <a:prstGeom prst="rect">
            <a:avLst/>
          </a:prstGeom>
        </p:spPr>
      </p:pic>
      <p:grpSp>
        <p:nvGrpSpPr>
          <p:cNvPr id="19" name="Gruppo 18">
            <a:extLst>
              <a:ext uri="{FF2B5EF4-FFF2-40B4-BE49-F238E27FC236}">
                <a16:creationId xmlns:a16="http://schemas.microsoft.com/office/drawing/2014/main" id="{7958785E-0589-AEBE-B040-B2B01DE3580B}"/>
              </a:ext>
            </a:extLst>
          </p:cNvPr>
          <p:cNvGrpSpPr/>
          <p:nvPr/>
        </p:nvGrpSpPr>
        <p:grpSpPr>
          <a:xfrm>
            <a:off x="4601183" y="2052034"/>
            <a:ext cx="2667657" cy="4687613"/>
            <a:chOff x="4774003" y="2052034"/>
            <a:chExt cx="2885522" cy="5415855"/>
          </a:xfrm>
        </p:grpSpPr>
        <p:pic>
          <p:nvPicPr>
            <p:cNvPr id="14" name="Immagine 13">
              <a:extLst>
                <a:ext uri="{FF2B5EF4-FFF2-40B4-BE49-F238E27FC236}">
                  <a16:creationId xmlns:a16="http://schemas.microsoft.com/office/drawing/2014/main" id="{4DCF8599-2998-61FC-E6AB-33E975C1A80F}"/>
                </a:ext>
              </a:extLst>
            </p:cNvPr>
            <p:cNvPicPr>
              <a:picLocks noChangeAspect="1"/>
            </p:cNvPicPr>
            <p:nvPr/>
          </p:nvPicPr>
          <p:blipFill>
            <a:blip r:embed="rId10"/>
            <a:stretch>
              <a:fillRect/>
            </a:stretch>
          </p:blipFill>
          <p:spPr>
            <a:xfrm>
              <a:off x="4774003" y="2052034"/>
              <a:ext cx="2885522" cy="3339784"/>
            </a:xfrm>
            <a:prstGeom prst="rect">
              <a:avLst/>
            </a:prstGeom>
          </p:spPr>
        </p:pic>
        <p:pic>
          <p:nvPicPr>
            <p:cNvPr id="17" name="Immagine 16">
              <a:extLst>
                <a:ext uri="{FF2B5EF4-FFF2-40B4-BE49-F238E27FC236}">
                  <a16:creationId xmlns:a16="http://schemas.microsoft.com/office/drawing/2014/main" id="{497C88F6-9B9D-3219-B248-97ECD5C453F5}"/>
                </a:ext>
              </a:extLst>
            </p:cNvPr>
            <p:cNvPicPr>
              <a:picLocks noChangeAspect="1"/>
            </p:cNvPicPr>
            <p:nvPr/>
          </p:nvPicPr>
          <p:blipFill>
            <a:blip r:embed="rId11"/>
            <a:stretch>
              <a:fillRect/>
            </a:stretch>
          </p:blipFill>
          <p:spPr>
            <a:xfrm>
              <a:off x="4891151" y="5333451"/>
              <a:ext cx="2726049" cy="2134438"/>
            </a:xfrm>
            <a:prstGeom prst="rect">
              <a:avLst/>
            </a:prstGeom>
          </p:spPr>
        </p:pic>
      </p:grpSp>
      <p:pic>
        <p:nvPicPr>
          <p:cNvPr id="21" name="Immagine 20">
            <a:extLst>
              <a:ext uri="{FF2B5EF4-FFF2-40B4-BE49-F238E27FC236}">
                <a16:creationId xmlns:a16="http://schemas.microsoft.com/office/drawing/2014/main" id="{71424F0D-7399-CD1C-847F-9BAD33FB0647}"/>
              </a:ext>
            </a:extLst>
          </p:cNvPr>
          <p:cNvPicPr>
            <a:picLocks noChangeAspect="1"/>
          </p:cNvPicPr>
          <p:nvPr/>
        </p:nvPicPr>
        <p:blipFill>
          <a:blip r:embed="rId12"/>
          <a:stretch>
            <a:fillRect/>
          </a:stretch>
        </p:blipFill>
        <p:spPr>
          <a:xfrm>
            <a:off x="8118954" y="3740203"/>
            <a:ext cx="3141651" cy="2458184"/>
          </a:xfrm>
          <a:prstGeom prst="rect">
            <a:avLst/>
          </a:prstGeom>
        </p:spPr>
      </p:pic>
    </p:spTree>
    <p:extLst>
      <p:ext uri="{BB962C8B-B14F-4D97-AF65-F5344CB8AC3E}">
        <p14:creationId xmlns:p14="http://schemas.microsoft.com/office/powerpoint/2010/main" val="2216539417"/>
      </p:ext>
    </p:extLst>
  </p:cSld>
  <p:clrMapOvr>
    <a:masterClrMapping/>
  </p:clrMapOvr>
  <p:transition>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Design Pattern (3)</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grpSp>
        <p:nvGrpSpPr>
          <p:cNvPr id="5" name="Group 13">
            <a:extLst>
              <a:ext uri="{FF2B5EF4-FFF2-40B4-BE49-F238E27FC236}">
                <a16:creationId xmlns:a16="http://schemas.microsoft.com/office/drawing/2014/main" id="{2C15431B-3F7A-C299-4E7A-C38A97D87846}"/>
              </a:ext>
            </a:extLst>
          </p:cNvPr>
          <p:cNvGrpSpPr/>
          <p:nvPr/>
        </p:nvGrpSpPr>
        <p:grpSpPr>
          <a:xfrm>
            <a:off x="11147899" y="6168958"/>
            <a:ext cx="729574" cy="570689"/>
            <a:chOff x="11147899" y="6168958"/>
            <a:chExt cx="729574" cy="570689"/>
          </a:xfrm>
        </p:grpSpPr>
        <p:sp>
          <p:nvSpPr>
            <p:cNvPr id="7" name="Rectangle 14">
              <a:extLst>
                <a:ext uri="{FF2B5EF4-FFF2-40B4-BE49-F238E27FC236}">
                  <a16:creationId xmlns:a16="http://schemas.microsoft.com/office/drawing/2014/main" id="{5CC3818B-E1D9-40C4-2988-A45BB65D660C}"/>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15" descr="Back RTL">
              <a:hlinkClick r:id="rId5" action="ppaction://hlinksldjump"/>
              <a:extLst>
                <a:ext uri="{FF2B5EF4-FFF2-40B4-BE49-F238E27FC236}">
                  <a16:creationId xmlns:a16="http://schemas.microsoft.com/office/drawing/2014/main" id="{5DCAF5BE-911C-CC99-89F8-A9D9B35C2B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341" y="6168958"/>
              <a:ext cx="570689" cy="570689"/>
            </a:xfrm>
            <a:prstGeom prst="rect">
              <a:avLst/>
            </a:prstGeom>
          </p:spPr>
        </p:pic>
      </p:grpSp>
      <p:sp>
        <p:nvSpPr>
          <p:cNvPr id="3" name="CasellaDiTesto 2">
            <a:extLst>
              <a:ext uri="{FF2B5EF4-FFF2-40B4-BE49-F238E27FC236}">
                <a16:creationId xmlns:a16="http://schemas.microsoft.com/office/drawing/2014/main" id="{8A43F5F0-16F2-726E-0767-8E9AB0AB019B}"/>
              </a:ext>
            </a:extLst>
          </p:cNvPr>
          <p:cNvSpPr txBox="1"/>
          <p:nvPr/>
        </p:nvSpPr>
        <p:spPr>
          <a:xfrm>
            <a:off x="719848" y="113042"/>
            <a:ext cx="11157625" cy="784830"/>
          </a:xfrm>
          <a:prstGeom prst="rect">
            <a:avLst/>
          </a:prstGeom>
          <a:noFill/>
        </p:spPr>
        <p:txBody>
          <a:bodyPr wrap="square">
            <a:spAutoFit/>
          </a:bodyPr>
          <a:lstStyle/>
          <a:p>
            <a:r>
              <a:rPr lang="it-IT" sz="1500" b="1" dirty="0" err="1"/>
              <a:t>Factory</a:t>
            </a:r>
            <a:r>
              <a:rPr lang="it-IT" sz="1500" b="1" dirty="0"/>
              <a:t> Method</a:t>
            </a:r>
          </a:p>
          <a:p>
            <a:r>
              <a:rPr lang="it-IT" sz="1500" dirty="0"/>
              <a:t>È un design pattern di tipo </a:t>
            </a:r>
            <a:r>
              <a:rPr lang="it-IT" sz="1500" dirty="0" err="1"/>
              <a:t>creazionale</a:t>
            </a:r>
            <a:r>
              <a:rPr lang="it-IT" sz="1500" dirty="0"/>
              <a:t> (</a:t>
            </a:r>
            <a:r>
              <a:rPr lang="it-IT" sz="1500" dirty="0" err="1"/>
              <a:t>Creational</a:t>
            </a:r>
            <a:r>
              <a:rPr lang="it-IT" sz="1500" dirty="0"/>
              <a:t>), permette di creare istanze, più nel dettaglio vuole definire “fabbriche” di oggetti, un unico punto centralizzato per la creazione di oggetti.</a:t>
            </a:r>
          </a:p>
        </p:txBody>
      </p:sp>
      <p:pic>
        <p:nvPicPr>
          <p:cNvPr id="12" name="Immagine 11">
            <a:extLst>
              <a:ext uri="{FF2B5EF4-FFF2-40B4-BE49-F238E27FC236}">
                <a16:creationId xmlns:a16="http://schemas.microsoft.com/office/drawing/2014/main" id="{83D76B1B-7E6C-CD41-7791-75FB68C7665D}"/>
              </a:ext>
            </a:extLst>
          </p:cNvPr>
          <p:cNvPicPr>
            <a:picLocks noChangeAspect="1"/>
          </p:cNvPicPr>
          <p:nvPr/>
        </p:nvPicPr>
        <p:blipFill>
          <a:blip r:embed="rId8"/>
          <a:stretch>
            <a:fillRect/>
          </a:stretch>
        </p:blipFill>
        <p:spPr>
          <a:xfrm>
            <a:off x="691676" y="1010914"/>
            <a:ext cx="1745734" cy="676275"/>
          </a:xfrm>
          <a:prstGeom prst="rect">
            <a:avLst/>
          </a:prstGeom>
        </p:spPr>
      </p:pic>
      <p:pic>
        <p:nvPicPr>
          <p:cNvPr id="20" name="Immagine 19">
            <a:extLst>
              <a:ext uri="{FF2B5EF4-FFF2-40B4-BE49-F238E27FC236}">
                <a16:creationId xmlns:a16="http://schemas.microsoft.com/office/drawing/2014/main" id="{01A0A5EA-863D-C99E-E338-96B4A9CD3813}"/>
              </a:ext>
            </a:extLst>
          </p:cNvPr>
          <p:cNvPicPr>
            <a:picLocks noChangeAspect="1"/>
          </p:cNvPicPr>
          <p:nvPr/>
        </p:nvPicPr>
        <p:blipFill>
          <a:blip r:embed="rId9"/>
          <a:stretch>
            <a:fillRect/>
          </a:stretch>
        </p:blipFill>
        <p:spPr>
          <a:xfrm>
            <a:off x="679315" y="1886298"/>
            <a:ext cx="3195638" cy="1048666"/>
          </a:xfrm>
          <a:prstGeom prst="rect">
            <a:avLst/>
          </a:prstGeom>
        </p:spPr>
      </p:pic>
      <p:pic>
        <p:nvPicPr>
          <p:cNvPr id="23" name="Immagine 22">
            <a:extLst>
              <a:ext uri="{FF2B5EF4-FFF2-40B4-BE49-F238E27FC236}">
                <a16:creationId xmlns:a16="http://schemas.microsoft.com/office/drawing/2014/main" id="{676FDBC0-96F4-74AB-2FA7-211B41E716B2}"/>
              </a:ext>
            </a:extLst>
          </p:cNvPr>
          <p:cNvPicPr>
            <a:picLocks noChangeAspect="1"/>
          </p:cNvPicPr>
          <p:nvPr/>
        </p:nvPicPr>
        <p:blipFill>
          <a:blip r:embed="rId10"/>
          <a:stretch>
            <a:fillRect/>
          </a:stretch>
        </p:blipFill>
        <p:spPr>
          <a:xfrm>
            <a:off x="679315" y="2934964"/>
            <a:ext cx="3195638" cy="1027394"/>
          </a:xfrm>
          <a:prstGeom prst="rect">
            <a:avLst/>
          </a:prstGeom>
        </p:spPr>
      </p:pic>
      <p:pic>
        <p:nvPicPr>
          <p:cNvPr id="25" name="Immagine 24">
            <a:extLst>
              <a:ext uri="{FF2B5EF4-FFF2-40B4-BE49-F238E27FC236}">
                <a16:creationId xmlns:a16="http://schemas.microsoft.com/office/drawing/2014/main" id="{A3FADE87-BEB0-CAD1-B38F-58E13D39EBCF}"/>
              </a:ext>
            </a:extLst>
          </p:cNvPr>
          <p:cNvPicPr>
            <a:picLocks noChangeAspect="1"/>
          </p:cNvPicPr>
          <p:nvPr/>
        </p:nvPicPr>
        <p:blipFill>
          <a:blip r:embed="rId11"/>
          <a:stretch>
            <a:fillRect/>
          </a:stretch>
        </p:blipFill>
        <p:spPr>
          <a:xfrm>
            <a:off x="4142852" y="1020439"/>
            <a:ext cx="2982756" cy="2819400"/>
          </a:xfrm>
          <a:prstGeom prst="rect">
            <a:avLst/>
          </a:prstGeom>
        </p:spPr>
      </p:pic>
      <p:pic>
        <p:nvPicPr>
          <p:cNvPr id="27" name="Immagine 26">
            <a:extLst>
              <a:ext uri="{FF2B5EF4-FFF2-40B4-BE49-F238E27FC236}">
                <a16:creationId xmlns:a16="http://schemas.microsoft.com/office/drawing/2014/main" id="{EBF04AA3-ECB5-6D8F-9A65-FCB663CAB01D}"/>
              </a:ext>
            </a:extLst>
          </p:cNvPr>
          <p:cNvPicPr>
            <a:picLocks noChangeAspect="1"/>
          </p:cNvPicPr>
          <p:nvPr/>
        </p:nvPicPr>
        <p:blipFill>
          <a:blip r:embed="rId12"/>
          <a:stretch>
            <a:fillRect/>
          </a:stretch>
        </p:blipFill>
        <p:spPr>
          <a:xfrm>
            <a:off x="7540139" y="1010914"/>
            <a:ext cx="2700103" cy="2828925"/>
          </a:xfrm>
          <a:prstGeom prst="rect">
            <a:avLst/>
          </a:prstGeom>
        </p:spPr>
      </p:pic>
      <p:sp>
        <p:nvSpPr>
          <p:cNvPr id="28" name="CasellaDiTesto 27">
            <a:extLst>
              <a:ext uri="{FF2B5EF4-FFF2-40B4-BE49-F238E27FC236}">
                <a16:creationId xmlns:a16="http://schemas.microsoft.com/office/drawing/2014/main" id="{7F815CB7-6BB0-FF0A-F9AE-8187266E59DC}"/>
              </a:ext>
            </a:extLst>
          </p:cNvPr>
          <p:cNvSpPr txBox="1"/>
          <p:nvPr/>
        </p:nvSpPr>
        <p:spPr>
          <a:xfrm>
            <a:off x="640405" y="4280828"/>
            <a:ext cx="11157625" cy="784830"/>
          </a:xfrm>
          <a:prstGeom prst="rect">
            <a:avLst/>
          </a:prstGeom>
          <a:noFill/>
        </p:spPr>
        <p:txBody>
          <a:bodyPr wrap="square">
            <a:spAutoFit/>
          </a:bodyPr>
          <a:lstStyle/>
          <a:p>
            <a:r>
              <a:rPr lang="it-IT" sz="1500" b="1" dirty="0"/>
              <a:t>Iterator</a:t>
            </a:r>
          </a:p>
          <a:p>
            <a:r>
              <a:rPr lang="it-IT" sz="1500" dirty="0"/>
              <a:t>A prescindere dalla struttura dati sottostante offre metodi quali: </a:t>
            </a:r>
            <a:r>
              <a:rPr lang="it-IT" sz="1500" dirty="0" err="1"/>
              <a:t>next</a:t>
            </a:r>
            <a:r>
              <a:rPr lang="it-IT" sz="1500" dirty="0"/>
              <a:t>(), </a:t>
            </a:r>
            <a:r>
              <a:rPr lang="it-IT" sz="1500" dirty="0" err="1"/>
              <a:t>hasNext</a:t>
            </a:r>
            <a:r>
              <a:rPr lang="it-IT" sz="1500" dirty="0"/>
              <a:t>() che a livello implementativo funzionano in modo diverso ma fanno la stessa cosa ovvero visitare la struttura.</a:t>
            </a:r>
          </a:p>
        </p:txBody>
      </p:sp>
    </p:spTree>
    <p:extLst>
      <p:ext uri="{BB962C8B-B14F-4D97-AF65-F5344CB8AC3E}">
        <p14:creationId xmlns:p14="http://schemas.microsoft.com/office/powerpoint/2010/main" val="4003002515"/>
      </p:ext>
    </p:extLst>
  </p:cSld>
  <p:clrMapOvr>
    <a:masterClrMapping/>
  </p:clrMapOvr>
  <p:transition>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4142852" y="0"/>
            <a:ext cx="5063887" cy="432547"/>
          </a:xfrm>
        </p:spPr>
        <p:txBody>
          <a:bodyPr>
            <a:normAutofit fontScale="90000"/>
          </a:bodyPr>
          <a:lstStyle/>
          <a:p>
            <a:r>
              <a:rPr lang="it-IT" sz="3200" dirty="0"/>
              <a:t>Design Pattern (4)</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3" name="CasellaDiTesto 2">
            <a:extLst>
              <a:ext uri="{FF2B5EF4-FFF2-40B4-BE49-F238E27FC236}">
                <a16:creationId xmlns:a16="http://schemas.microsoft.com/office/drawing/2014/main" id="{8A43F5F0-16F2-726E-0767-8E9AB0AB019B}"/>
              </a:ext>
            </a:extLst>
          </p:cNvPr>
          <p:cNvSpPr txBox="1"/>
          <p:nvPr/>
        </p:nvSpPr>
        <p:spPr>
          <a:xfrm>
            <a:off x="719848" y="113042"/>
            <a:ext cx="11157625" cy="2631490"/>
          </a:xfrm>
          <a:prstGeom prst="rect">
            <a:avLst/>
          </a:prstGeom>
          <a:noFill/>
        </p:spPr>
        <p:txBody>
          <a:bodyPr wrap="square">
            <a:spAutoFit/>
          </a:bodyPr>
          <a:lstStyle/>
          <a:p>
            <a:r>
              <a:rPr lang="it-IT" sz="1500" b="1" dirty="0"/>
              <a:t>MVC</a:t>
            </a:r>
          </a:p>
          <a:p>
            <a:r>
              <a:rPr lang="it-IT" sz="1500" dirty="0"/>
              <a:t>L’MVC è un pattern che specifica come organizzare e strutturare l’intera applicazione, quindi System Design. L’MVC vuole risolvere</a:t>
            </a:r>
          </a:p>
          <a:p>
            <a:r>
              <a:rPr lang="it-IT" sz="1500" dirty="0"/>
              <a:t>Lo scenario in cui all’interno di un sistema complesso è possibile avere più viste dello stesso dato, un po’ come il concetto dell’</a:t>
            </a:r>
            <a:r>
              <a:rPr lang="it-IT" sz="1500" dirty="0" err="1"/>
              <a:t>observer</a:t>
            </a:r>
            <a:r>
              <a:rPr lang="it-IT" sz="1500" dirty="0"/>
              <a:t> ma scalato all’intera architettura con uno scenario di client diversi e fisicamente separati.</a:t>
            </a:r>
          </a:p>
          <a:p>
            <a:r>
              <a:rPr lang="it-IT" sz="1500" dirty="0"/>
              <a:t>L’obiettivo della MVC è sempre di separare dati da logica e modalità di presentazione, come l’architettura a tre </a:t>
            </a:r>
            <a:r>
              <a:rPr lang="it-IT" sz="1500" dirty="0" err="1"/>
              <a:t>layer</a:t>
            </a:r>
            <a:r>
              <a:rPr lang="it-IT" sz="1500" dirty="0"/>
              <a:t>, però si differenzia in come vengono organizzati in modo da consentire un aggiornamento dei client se si verifica un cambiamento sottostante.</a:t>
            </a:r>
          </a:p>
          <a:p>
            <a:r>
              <a:rPr lang="it-IT" sz="1500" dirty="0"/>
              <a:t>In particolare l’MVC da anche dei nomi a queste 3 tipologie di classi:</a:t>
            </a:r>
          </a:p>
          <a:p>
            <a:r>
              <a:rPr lang="it-IT" sz="1500" dirty="0"/>
              <a:t>• </a:t>
            </a:r>
            <a:r>
              <a:rPr lang="it-IT" sz="1500" dirty="0" err="1"/>
              <a:t>View</a:t>
            </a:r>
            <a:r>
              <a:rPr lang="it-IT" sz="1500" dirty="0"/>
              <a:t>: la parte che presenta le informazioni</a:t>
            </a:r>
          </a:p>
          <a:p>
            <a:r>
              <a:rPr lang="it-IT" sz="1500" dirty="0"/>
              <a:t>• Controller: la gestione e logica delle informazioni</a:t>
            </a:r>
          </a:p>
          <a:p>
            <a:r>
              <a:rPr lang="it-IT" sz="1500" dirty="0"/>
              <a:t>• Model: l’informazione sottostante</a:t>
            </a:r>
          </a:p>
          <a:p>
            <a:r>
              <a:rPr lang="it-IT" sz="1500" dirty="0"/>
              <a:t>La struttura dell’MVC è la seguente:</a:t>
            </a:r>
          </a:p>
        </p:txBody>
      </p:sp>
      <p:pic>
        <p:nvPicPr>
          <p:cNvPr id="4" name="Immagine 3">
            <a:extLst>
              <a:ext uri="{FF2B5EF4-FFF2-40B4-BE49-F238E27FC236}">
                <a16:creationId xmlns:a16="http://schemas.microsoft.com/office/drawing/2014/main" id="{91C8E322-34D9-098A-8C9D-E724A3F9BC80}"/>
              </a:ext>
            </a:extLst>
          </p:cNvPr>
          <p:cNvPicPr>
            <a:picLocks noChangeAspect="1"/>
          </p:cNvPicPr>
          <p:nvPr/>
        </p:nvPicPr>
        <p:blipFill>
          <a:blip r:embed="rId5"/>
          <a:stretch>
            <a:fillRect/>
          </a:stretch>
        </p:blipFill>
        <p:spPr>
          <a:xfrm>
            <a:off x="1080565" y="2744532"/>
            <a:ext cx="3824618" cy="1368937"/>
          </a:xfrm>
          <a:prstGeom prst="rect">
            <a:avLst/>
          </a:prstGeom>
        </p:spPr>
      </p:pic>
      <p:sp>
        <p:nvSpPr>
          <p:cNvPr id="14" name="CasellaDiTesto 13">
            <a:extLst>
              <a:ext uri="{FF2B5EF4-FFF2-40B4-BE49-F238E27FC236}">
                <a16:creationId xmlns:a16="http://schemas.microsoft.com/office/drawing/2014/main" id="{4F2DC459-0676-E5F3-F24E-BCF84309107B}"/>
              </a:ext>
            </a:extLst>
          </p:cNvPr>
          <p:cNvSpPr txBox="1"/>
          <p:nvPr/>
        </p:nvSpPr>
        <p:spPr>
          <a:xfrm>
            <a:off x="719848" y="4170214"/>
            <a:ext cx="10195405" cy="1015663"/>
          </a:xfrm>
          <a:prstGeom prst="rect">
            <a:avLst/>
          </a:prstGeom>
          <a:noFill/>
        </p:spPr>
        <p:txBody>
          <a:bodyPr wrap="square">
            <a:spAutoFit/>
          </a:bodyPr>
          <a:lstStyle/>
          <a:p>
            <a:r>
              <a:rPr lang="it-IT" sz="1500" dirty="0"/>
              <a:t>La cosa interessante è che la vista, questa volta, comunica con il model, ovvero il livello più basso.</a:t>
            </a:r>
          </a:p>
          <a:p>
            <a:r>
              <a:rPr lang="it-IT" sz="1500" dirty="0"/>
              <a:t>Questa connessione è realizzata con il pattern Observer, tutte le viste si registrano come osservatori di dati delle classi </a:t>
            </a:r>
            <a:r>
              <a:rPr lang="it-IT" sz="1500" dirty="0" err="1"/>
              <a:t>Entity</a:t>
            </a:r>
            <a:r>
              <a:rPr lang="it-IT" sz="1500" dirty="0"/>
              <a:t> del model.</a:t>
            </a:r>
          </a:p>
          <a:p>
            <a:r>
              <a:rPr lang="it-IT" sz="1500" dirty="0"/>
              <a:t>Di conseguenza tutte le classi model implementano </a:t>
            </a:r>
            <a:r>
              <a:rPr lang="it-IT" sz="1500" dirty="0" err="1"/>
              <a:t>Observable</a:t>
            </a:r>
            <a:r>
              <a:rPr lang="it-IT" sz="1500" dirty="0"/>
              <a:t> e tutte quelle </a:t>
            </a:r>
            <a:r>
              <a:rPr lang="it-IT" sz="1500" dirty="0" err="1"/>
              <a:t>view</a:t>
            </a:r>
            <a:r>
              <a:rPr lang="it-IT" sz="1500" dirty="0"/>
              <a:t> Observer.</a:t>
            </a:r>
          </a:p>
        </p:txBody>
      </p:sp>
      <p:pic>
        <p:nvPicPr>
          <p:cNvPr id="30" name="Immagine 29">
            <a:extLst>
              <a:ext uri="{FF2B5EF4-FFF2-40B4-BE49-F238E27FC236}">
                <a16:creationId xmlns:a16="http://schemas.microsoft.com/office/drawing/2014/main" id="{2FA2477B-B5A5-E254-821F-0787639E0AA8}"/>
              </a:ext>
            </a:extLst>
          </p:cNvPr>
          <p:cNvPicPr>
            <a:picLocks noChangeAspect="1"/>
          </p:cNvPicPr>
          <p:nvPr/>
        </p:nvPicPr>
        <p:blipFill>
          <a:blip r:embed="rId6"/>
          <a:stretch>
            <a:fillRect/>
          </a:stretch>
        </p:blipFill>
        <p:spPr>
          <a:xfrm>
            <a:off x="7115221" y="1769342"/>
            <a:ext cx="3996214" cy="2176463"/>
          </a:xfrm>
          <a:prstGeom prst="rect">
            <a:avLst/>
          </a:prstGeom>
        </p:spPr>
      </p:pic>
      <p:sp>
        <p:nvSpPr>
          <p:cNvPr id="32" name="CasellaDiTesto 31">
            <a:extLst>
              <a:ext uri="{FF2B5EF4-FFF2-40B4-BE49-F238E27FC236}">
                <a16:creationId xmlns:a16="http://schemas.microsoft.com/office/drawing/2014/main" id="{CACC4DCE-540F-A362-9EFC-5A470A1644D2}"/>
              </a:ext>
            </a:extLst>
          </p:cNvPr>
          <p:cNvSpPr txBox="1"/>
          <p:nvPr/>
        </p:nvSpPr>
        <p:spPr>
          <a:xfrm>
            <a:off x="2162175" y="5666465"/>
            <a:ext cx="6096000" cy="938719"/>
          </a:xfrm>
          <a:prstGeom prst="rect">
            <a:avLst/>
          </a:prstGeom>
          <a:noFill/>
        </p:spPr>
        <p:txBody>
          <a:bodyPr wrap="square">
            <a:spAutoFit/>
          </a:bodyPr>
          <a:lstStyle/>
          <a:p>
            <a:r>
              <a:rPr lang="it-IT" sz="1100" dirty="0">
                <a:solidFill>
                  <a:schemeClr val="tx1">
                    <a:lumMod val="65000"/>
                    <a:lumOff val="35000"/>
                  </a:schemeClr>
                </a:solidFill>
              </a:rPr>
              <a:t>ESEMPIO TERMOSTATO IN BREVE</a:t>
            </a:r>
          </a:p>
          <a:p>
            <a:r>
              <a:rPr lang="it-IT" sz="1100" dirty="0">
                <a:solidFill>
                  <a:schemeClr val="tx1">
                    <a:lumMod val="65000"/>
                    <a:lumOff val="35000"/>
                  </a:schemeClr>
                </a:solidFill>
              </a:rPr>
              <a:t>1. L’utente preme un bottone (o muove lo slider)</a:t>
            </a:r>
          </a:p>
          <a:p>
            <a:r>
              <a:rPr lang="it-IT" sz="1100" dirty="0">
                <a:solidFill>
                  <a:schemeClr val="tx1">
                    <a:lumMod val="65000"/>
                    <a:lumOff val="35000"/>
                  </a:schemeClr>
                </a:solidFill>
              </a:rPr>
              <a:t>2. Si fa un </a:t>
            </a:r>
            <a:r>
              <a:rPr lang="it-IT" sz="1100" dirty="0" err="1">
                <a:solidFill>
                  <a:schemeClr val="tx1">
                    <a:lumMod val="65000"/>
                    <a:lumOff val="35000"/>
                  </a:schemeClr>
                </a:solidFill>
              </a:rPr>
              <a:t>setValoreTemperatura</a:t>
            </a:r>
            <a:r>
              <a:rPr lang="it-IT" sz="1100" dirty="0">
                <a:solidFill>
                  <a:schemeClr val="tx1">
                    <a:lumMod val="65000"/>
                    <a:lumOff val="35000"/>
                  </a:schemeClr>
                </a:solidFill>
              </a:rPr>
              <a:t> sul modello</a:t>
            </a:r>
          </a:p>
          <a:p>
            <a:r>
              <a:rPr lang="it-IT" sz="1100" dirty="0">
                <a:solidFill>
                  <a:schemeClr val="tx1">
                    <a:lumMod val="65000"/>
                    <a:lumOff val="35000"/>
                  </a:schemeClr>
                </a:solidFill>
              </a:rPr>
              <a:t>3. Il set sul modello </a:t>
            </a:r>
            <a:r>
              <a:rPr lang="it-IT" sz="1100" dirty="0" err="1">
                <a:solidFill>
                  <a:schemeClr val="tx1">
                    <a:lumMod val="65000"/>
                    <a:lumOff val="35000"/>
                  </a:schemeClr>
                </a:solidFill>
              </a:rPr>
              <a:t>triggherà</a:t>
            </a:r>
            <a:r>
              <a:rPr lang="it-IT" sz="1100" dirty="0">
                <a:solidFill>
                  <a:schemeClr val="tx1">
                    <a:lumMod val="65000"/>
                    <a:lumOff val="35000"/>
                  </a:schemeClr>
                </a:solidFill>
              </a:rPr>
              <a:t> il </a:t>
            </a:r>
            <a:r>
              <a:rPr lang="it-IT" sz="1100" dirty="0" err="1">
                <a:solidFill>
                  <a:schemeClr val="tx1">
                    <a:lumMod val="65000"/>
                    <a:lumOff val="35000"/>
                  </a:schemeClr>
                </a:solidFill>
              </a:rPr>
              <a:t>notifyObservers</a:t>
            </a:r>
            <a:r>
              <a:rPr lang="it-IT" sz="1100" dirty="0">
                <a:solidFill>
                  <a:schemeClr val="tx1">
                    <a:lumMod val="65000"/>
                    <a:lumOff val="35000"/>
                  </a:schemeClr>
                </a:solidFill>
              </a:rPr>
              <a:t> di tutte le </a:t>
            </a:r>
            <a:r>
              <a:rPr lang="it-IT" sz="1100" dirty="0" err="1">
                <a:solidFill>
                  <a:schemeClr val="tx1">
                    <a:lumMod val="65000"/>
                    <a:lumOff val="35000"/>
                  </a:schemeClr>
                </a:solidFill>
              </a:rPr>
              <a:t>view</a:t>
            </a:r>
            <a:endParaRPr lang="it-IT" sz="1100" dirty="0">
              <a:solidFill>
                <a:schemeClr val="tx1">
                  <a:lumMod val="65000"/>
                  <a:lumOff val="35000"/>
                </a:schemeClr>
              </a:solidFill>
            </a:endParaRPr>
          </a:p>
          <a:p>
            <a:r>
              <a:rPr lang="it-IT" sz="1100" dirty="0">
                <a:solidFill>
                  <a:schemeClr val="tx1">
                    <a:lumMod val="65000"/>
                    <a:lumOff val="35000"/>
                  </a:schemeClr>
                </a:solidFill>
              </a:rPr>
              <a:t>4. Tutte le </a:t>
            </a:r>
            <a:r>
              <a:rPr lang="it-IT" sz="1100" dirty="0" err="1">
                <a:solidFill>
                  <a:schemeClr val="tx1">
                    <a:lumMod val="65000"/>
                    <a:lumOff val="35000"/>
                  </a:schemeClr>
                </a:solidFill>
              </a:rPr>
              <a:t>view</a:t>
            </a:r>
            <a:r>
              <a:rPr lang="it-IT" sz="1100" dirty="0">
                <a:solidFill>
                  <a:schemeClr val="tx1">
                    <a:lumMod val="65000"/>
                    <a:lumOff val="35000"/>
                  </a:schemeClr>
                </a:solidFill>
              </a:rPr>
              <a:t> si aggiornano tramite update</a:t>
            </a:r>
          </a:p>
        </p:txBody>
      </p:sp>
    </p:spTree>
    <p:extLst>
      <p:ext uri="{BB962C8B-B14F-4D97-AF65-F5344CB8AC3E}">
        <p14:creationId xmlns:p14="http://schemas.microsoft.com/office/powerpoint/2010/main" val="127413151"/>
      </p:ext>
    </p:extLst>
  </p:cSld>
  <p:clrMapOvr>
    <a:masterClrMapping/>
  </p:clrMapOvr>
  <p:transition>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5319451" y="18442"/>
            <a:ext cx="2829448" cy="432547"/>
          </a:xfrm>
        </p:spPr>
        <p:txBody>
          <a:bodyPr>
            <a:normAutofit fontScale="90000"/>
          </a:bodyPr>
          <a:lstStyle/>
          <a:p>
            <a:r>
              <a:rPr lang="it-IT" sz="3200" dirty="0"/>
              <a:t>Cloud (1)</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11" name="CasellaDiTesto 10">
            <a:extLst>
              <a:ext uri="{FF2B5EF4-FFF2-40B4-BE49-F238E27FC236}">
                <a16:creationId xmlns:a16="http://schemas.microsoft.com/office/drawing/2014/main" id="{D47A8691-E0A3-DCD4-D177-25B16B43368A}"/>
              </a:ext>
            </a:extLst>
          </p:cNvPr>
          <p:cNvSpPr txBox="1"/>
          <p:nvPr/>
        </p:nvSpPr>
        <p:spPr>
          <a:xfrm>
            <a:off x="638174" y="590847"/>
            <a:ext cx="11553825" cy="954107"/>
          </a:xfrm>
          <a:prstGeom prst="rect">
            <a:avLst/>
          </a:prstGeom>
          <a:noFill/>
        </p:spPr>
        <p:txBody>
          <a:bodyPr wrap="square">
            <a:spAutoFit/>
          </a:bodyPr>
          <a:lstStyle/>
          <a:p>
            <a:r>
              <a:rPr lang="it-IT" sz="1400" dirty="0"/>
              <a:t>I microprocessori hanno da sempre avuto un rapidissimo incremento nelle prestazioni e una diminuzione dei costi.</a:t>
            </a:r>
          </a:p>
          <a:p>
            <a:r>
              <a:rPr lang="it-IT" sz="1400" dirty="0"/>
              <a:t>Questa strategia ha subito una battuta d’arresto nel 2005.</a:t>
            </a:r>
          </a:p>
          <a:p>
            <a:r>
              <a:rPr lang="it-IT" sz="1400" dirty="0"/>
              <a:t>Raggiunti i limiti fisici del silicio, la soluzione è stata aumentare il numero di unità di processo (multi core),allo scopo di aumentare la potenza di calcolo.</a:t>
            </a:r>
          </a:p>
          <a:p>
            <a:r>
              <a:rPr lang="it-IT" sz="1400" dirty="0"/>
              <a:t>Tradizionalmente i programmi sono stati scritti per essere eseguiti su un computer con una singola CPU. Come sfruttare più unità in parallelo?</a:t>
            </a:r>
          </a:p>
        </p:txBody>
      </p:sp>
      <p:sp>
        <p:nvSpPr>
          <p:cNvPr id="15" name="CasellaDiTesto 14">
            <a:extLst>
              <a:ext uri="{FF2B5EF4-FFF2-40B4-BE49-F238E27FC236}">
                <a16:creationId xmlns:a16="http://schemas.microsoft.com/office/drawing/2014/main" id="{7DB984C7-1261-4129-0A6F-6AEA76CF7905}"/>
              </a:ext>
            </a:extLst>
          </p:cNvPr>
          <p:cNvSpPr txBox="1"/>
          <p:nvPr/>
        </p:nvSpPr>
        <p:spPr>
          <a:xfrm>
            <a:off x="638174" y="1654995"/>
            <a:ext cx="11334750" cy="2462213"/>
          </a:xfrm>
          <a:prstGeom prst="rect">
            <a:avLst/>
          </a:prstGeom>
          <a:noFill/>
        </p:spPr>
        <p:txBody>
          <a:bodyPr wrap="square">
            <a:spAutoFit/>
          </a:bodyPr>
          <a:lstStyle/>
          <a:p>
            <a:r>
              <a:rPr lang="it-IT" sz="1400" b="1" dirty="0"/>
              <a:t>Infrastruttura Tradizionale di CED</a:t>
            </a:r>
            <a:r>
              <a:rPr lang="it-IT" sz="1400" dirty="0"/>
              <a:t>: Singoli server che offrono singoli servizi e/o applicazioni (one </a:t>
            </a:r>
            <a:r>
              <a:rPr lang="it-IT" sz="1400" dirty="0" err="1"/>
              <a:t>workload</a:t>
            </a:r>
            <a:r>
              <a:rPr lang="it-IT" sz="1400" dirty="0"/>
              <a:t>, one box) </a:t>
            </a:r>
          </a:p>
          <a:p>
            <a:r>
              <a:rPr lang="it-IT" sz="1400" dirty="0"/>
              <a:t>Nuovo Servizio e/o Applicazione → Nuovo Server, con proprio Storage</a:t>
            </a:r>
          </a:p>
          <a:p>
            <a:r>
              <a:rPr lang="it-IT" sz="1400" dirty="0"/>
              <a:t>Tutti i server, consumano (tanta) corrente, emettono calore, occupano spazio, vanno gestiti fisicamente...</a:t>
            </a:r>
          </a:p>
          <a:p>
            <a:r>
              <a:rPr lang="it-IT" sz="1400" dirty="0"/>
              <a:t>Problemi:</a:t>
            </a:r>
          </a:p>
          <a:p>
            <a:r>
              <a:rPr lang="it-IT" sz="1400" dirty="0"/>
              <a:t>• Sottoutilizzo delle risorse</a:t>
            </a:r>
          </a:p>
          <a:p>
            <a:r>
              <a:rPr lang="it-IT" sz="1400" dirty="0"/>
              <a:t>• La maggior parte dei server sfrutta in media tra il 5% ed il 15% della propria capacità computazionale.</a:t>
            </a:r>
          </a:p>
          <a:p>
            <a:r>
              <a:rPr lang="it-IT" sz="1400" dirty="0"/>
              <a:t>• In caso di servizi critici, necessità di ridondanza (computer di riserva normalmente non usati).</a:t>
            </a:r>
          </a:p>
          <a:p>
            <a:r>
              <a:rPr lang="it-IT" sz="1400" dirty="0"/>
              <a:t>• Aumento dei costi di installazione e gestione</a:t>
            </a:r>
          </a:p>
          <a:p>
            <a:r>
              <a:rPr lang="it-IT" sz="1400" dirty="0"/>
              <a:t>• Rilascio aggiornamenti su scala nazionale molto costosi</a:t>
            </a:r>
          </a:p>
          <a:p>
            <a:r>
              <a:rPr lang="it-IT" sz="1400" dirty="0"/>
              <a:t>• Back-up da effettuare su ogni macchina</a:t>
            </a:r>
          </a:p>
          <a:p>
            <a:r>
              <a:rPr lang="it-IT" sz="1400" dirty="0"/>
              <a:t>• ...</a:t>
            </a:r>
          </a:p>
        </p:txBody>
      </p:sp>
      <p:pic>
        <p:nvPicPr>
          <p:cNvPr id="17" name="Immagine 16">
            <a:extLst>
              <a:ext uri="{FF2B5EF4-FFF2-40B4-BE49-F238E27FC236}">
                <a16:creationId xmlns:a16="http://schemas.microsoft.com/office/drawing/2014/main" id="{2BC1C547-48AA-E49C-D8B3-057CA824EE60}"/>
              </a:ext>
            </a:extLst>
          </p:cNvPr>
          <p:cNvPicPr>
            <a:picLocks noChangeAspect="1"/>
          </p:cNvPicPr>
          <p:nvPr/>
        </p:nvPicPr>
        <p:blipFill>
          <a:blip r:embed="rId5"/>
          <a:stretch>
            <a:fillRect/>
          </a:stretch>
        </p:blipFill>
        <p:spPr>
          <a:xfrm>
            <a:off x="9172574" y="1654995"/>
            <a:ext cx="2628899" cy="1443438"/>
          </a:xfrm>
          <a:prstGeom prst="rect">
            <a:avLst/>
          </a:prstGeom>
        </p:spPr>
      </p:pic>
      <p:sp>
        <p:nvSpPr>
          <p:cNvPr id="19" name="CasellaDiTesto 18">
            <a:extLst>
              <a:ext uri="{FF2B5EF4-FFF2-40B4-BE49-F238E27FC236}">
                <a16:creationId xmlns:a16="http://schemas.microsoft.com/office/drawing/2014/main" id="{B756D296-F5E5-8E03-CC4A-A794D3693BB2}"/>
              </a:ext>
            </a:extLst>
          </p:cNvPr>
          <p:cNvSpPr txBox="1"/>
          <p:nvPr/>
        </p:nvSpPr>
        <p:spPr>
          <a:xfrm>
            <a:off x="638174" y="4227249"/>
            <a:ext cx="11334750" cy="2031325"/>
          </a:xfrm>
          <a:prstGeom prst="rect">
            <a:avLst/>
          </a:prstGeom>
          <a:noFill/>
        </p:spPr>
        <p:txBody>
          <a:bodyPr wrap="square">
            <a:spAutoFit/>
          </a:bodyPr>
          <a:lstStyle/>
          <a:p>
            <a:r>
              <a:rPr lang="it-IT" sz="1400" b="1" dirty="0"/>
              <a:t>Macchine virtuali: </a:t>
            </a:r>
            <a:r>
              <a:rPr lang="it-IT" sz="1400" dirty="0"/>
              <a:t>se la CPU del Server ha più unità di calcolo parallele, possiamo "simulare" l’esistenza di più computer,</a:t>
            </a:r>
          </a:p>
          <a:p>
            <a:r>
              <a:rPr lang="it-IT" sz="1400" dirty="0"/>
              <a:t> indipendenti dal "vero" </a:t>
            </a:r>
            <a:r>
              <a:rPr lang="it-IT" sz="1400" dirty="0" err="1"/>
              <a:t>hw</a:t>
            </a:r>
            <a:r>
              <a:rPr lang="it-IT" sz="1400" dirty="0"/>
              <a:t> sottostante? (macchine logiche)</a:t>
            </a:r>
          </a:p>
          <a:p>
            <a:r>
              <a:rPr lang="it-IT" sz="1400" dirty="0"/>
              <a:t>La virtualizzazione consiste nella creazione di una versione virtuale di una risorsa normalmente fornita fisicamente e appartenente </a:t>
            </a:r>
          </a:p>
          <a:p>
            <a:r>
              <a:rPr lang="it-IT" sz="1400" dirty="0"/>
              <a:t>a un sistema. Migliore sfruttamento delle risorse e delle unità di calcolo. =&gt; </a:t>
            </a:r>
            <a:r>
              <a:rPr lang="it-IT" sz="1400" dirty="0" err="1"/>
              <a:t>Hypervisor</a:t>
            </a:r>
            <a:r>
              <a:rPr lang="it-IT" sz="1400" dirty="0"/>
              <a:t> : </a:t>
            </a:r>
            <a:r>
              <a:rPr lang="it-IT" sz="1400" dirty="0" err="1"/>
              <a:t>layer</a:t>
            </a:r>
            <a:r>
              <a:rPr lang="it-IT" sz="1400" dirty="0"/>
              <a:t> al di sotto del SO</a:t>
            </a:r>
          </a:p>
          <a:p>
            <a:r>
              <a:rPr lang="it-IT" sz="1400" u="sng" dirty="0"/>
              <a:t>L'</a:t>
            </a:r>
            <a:r>
              <a:rPr lang="it-IT" sz="1400" u="sng" dirty="0" err="1"/>
              <a:t>Hypervisor</a:t>
            </a:r>
            <a:r>
              <a:rPr lang="it-IT" sz="1400" dirty="0"/>
              <a:t> simula una configurazione standard di un server, nascondendo il vero hardware fisico =&gt; Le Virtual Machines</a:t>
            </a:r>
          </a:p>
          <a:p>
            <a:r>
              <a:rPr lang="it-IT" sz="1400" dirty="0"/>
              <a:t>possono funzionare su server fisici diversi senza bisogno di essere configurate. Una </a:t>
            </a:r>
            <a:r>
              <a:rPr lang="it-IT" sz="1400" dirty="0" err="1"/>
              <a:t>virtual</a:t>
            </a:r>
            <a:r>
              <a:rPr lang="it-IT" sz="1400" dirty="0"/>
              <a:t> machine è un file, contenente dati e </a:t>
            </a:r>
          </a:p>
          <a:p>
            <a:r>
              <a:rPr lang="it-IT" sz="1400" dirty="0"/>
              <a:t>applicativi. Un file memorizza lo stato di un server virtuale e ne permette la copia su un numero arbitrario di server fisici.</a:t>
            </a:r>
          </a:p>
          <a:p>
            <a:r>
              <a:rPr lang="it-IT" sz="1400" dirty="0"/>
              <a:t>Tutte le VM di un CED possono essere gestite attraverso un'unica finestra. La gestione dell'intero CED risulta centralizzata, con notevole semplificazione della gestione</a:t>
            </a:r>
          </a:p>
        </p:txBody>
      </p:sp>
      <p:pic>
        <p:nvPicPr>
          <p:cNvPr id="21" name="Immagine 20">
            <a:extLst>
              <a:ext uri="{FF2B5EF4-FFF2-40B4-BE49-F238E27FC236}">
                <a16:creationId xmlns:a16="http://schemas.microsoft.com/office/drawing/2014/main" id="{7045C3AA-152C-F451-EF81-E81B45178EAD}"/>
              </a:ext>
            </a:extLst>
          </p:cNvPr>
          <p:cNvPicPr>
            <a:picLocks noChangeAspect="1"/>
          </p:cNvPicPr>
          <p:nvPr/>
        </p:nvPicPr>
        <p:blipFill>
          <a:blip r:embed="rId6"/>
          <a:stretch>
            <a:fillRect/>
          </a:stretch>
        </p:blipFill>
        <p:spPr>
          <a:xfrm>
            <a:off x="10054790" y="4021861"/>
            <a:ext cx="2137209" cy="1536332"/>
          </a:xfrm>
          <a:prstGeom prst="rect">
            <a:avLst/>
          </a:prstGeom>
        </p:spPr>
      </p:pic>
      <p:grpSp>
        <p:nvGrpSpPr>
          <p:cNvPr id="2" name="Group 13">
            <a:extLst>
              <a:ext uri="{FF2B5EF4-FFF2-40B4-BE49-F238E27FC236}">
                <a16:creationId xmlns:a16="http://schemas.microsoft.com/office/drawing/2014/main" id="{D79B6862-B513-AD31-3349-427C8421D4DE}"/>
              </a:ext>
            </a:extLst>
          </p:cNvPr>
          <p:cNvGrpSpPr/>
          <p:nvPr/>
        </p:nvGrpSpPr>
        <p:grpSpPr>
          <a:xfrm>
            <a:off x="11147899" y="6168958"/>
            <a:ext cx="729574" cy="570689"/>
            <a:chOff x="11147899" y="6168958"/>
            <a:chExt cx="729574" cy="570689"/>
          </a:xfrm>
        </p:grpSpPr>
        <p:sp>
          <p:nvSpPr>
            <p:cNvPr id="3" name="Rectangle 14">
              <a:extLst>
                <a:ext uri="{FF2B5EF4-FFF2-40B4-BE49-F238E27FC236}">
                  <a16:creationId xmlns:a16="http://schemas.microsoft.com/office/drawing/2014/main" id="{CBE9EBB9-5E6D-DA5E-EF15-BDAB899C5E68}"/>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Graphic 15" descr="Back RTL">
              <a:hlinkClick r:id="rId7" action="ppaction://hlinksldjump"/>
              <a:extLst>
                <a:ext uri="{FF2B5EF4-FFF2-40B4-BE49-F238E27FC236}">
                  <a16:creationId xmlns:a16="http://schemas.microsoft.com/office/drawing/2014/main" id="{919ABEB9-5854-AD77-E52B-29BA0E3F96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1957646180"/>
      </p:ext>
    </p:extLst>
  </p:cSld>
  <p:clrMapOvr>
    <a:masterClrMapping/>
  </p:clrMapOvr>
  <p:transition>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5319451" y="18442"/>
            <a:ext cx="2829448" cy="432547"/>
          </a:xfrm>
        </p:spPr>
        <p:txBody>
          <a:bodyPr>
            <a:normAutofit fontScale="90000"/>
          </a:bodyPr>
          <a:lstStyle/>
          <a:p>
            <a:r>
              <a:rPr lang="it-IT" sz="3200" dirty="0"/>
              <a:t>Cloud (2)</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pic>
        <p:nvPicPr>
          <p:cNvPr id="3" name="Immagine 2">
            <a:extLst>
              <a:ext uri="{FF2B5EF4-FFF2-40B4-BE49-F238E27FC236}">
                <a16:creationId xmlns:a16="http://schemas.microsoft.com/office/drawing/2014/main" id="{1AC2B61C-5ADF-8373-A981-0BAD16960920}"/>
              </a:ext>
            </a:extLst>
          </p:cNvPr>
          <p:cNvPicPr>
            <a:picLocks noChangeAspect="1"/>
          </p:cNvPicPr>
          <p:nvPr/>
        </p:nvPicPr>
        <p:blipFill>
          <a:blip r:embed="rId5"/>
          <a:stretch>
            <a:fillRect/>
          </a:stretch>
        </p:blipFill>
        <p:spPr>
          <a:xfrm>
            <a:off x="816684" y="76414"/>
            <a:ext cx="3789986" cy="2129134"/>
          </a:xfrm>
          <a:prstGeom prst="rect">
            <a:avLst/>
          </a:prstGeom>
        </p:spPr>
      </p:pic>
      <p:pic>
        <p:nvPicPr>
          <p:cNvPr id="5" name="Immagine 4">
            <a:extLst>
              <a:ext uri="{FF2B5EF4-FFF2-40B4-BE49-F238E27FC236}">
                <a16:creationId xmlns:a16="http://schemas.microsoft.com/office/drawing/2014/main" id="{682592B0-8CF6-0F46-EF66-AECA3C8FF0DC}"/>
              </a:ext>
            </a:extLst>
          </p:cNvPr>
          <p:cNvPicPr>
            <a:picLocks noChangeAspect="1"/>
          </p:cNvPicPr>
          <p:nvPr/>
        </p:nvPicPr>
        <p:blipFill>
          <a:blip r:embed="rId6"/>
          <a:stretch>
            <a:fillRect/>
          </a:stretch>
        </p:blipFill>
        <p:spPr>
          <a:xfrm>
            <a:off x="4890816" y="414052"/>
            <a:ext cx="3984983" cy="2203461"/>
          </a:xfrm>
          <a:prstGeom prst="rect">
            <a:avLst/>
          </a:prstGeom>
        </p:spPr>
      </p:pic>
      <p:pic>
        <p:nvPicPr>
          <p:cNvPr id="10" name="Immagine 9">
            <a:extLst>
              <a:ext uri="{FF2B5EF4-FFF2-40B4-BE49-F238E27FC236}">
                <a16:creationId xmlns:a16="http://schemas.microsoft.com/office/drawing/2014/main" id="{56751DF6-F66D-5716-65AD-346F29AF0574}"/>
              </a:ext>
            </a:extLst>
          </p:cNvPr>
          <p:cNvPicPr>
            <a:picLocks noChangeAspect="1"/>
          </p:cNvPicPr>
          <p:nvPr/>
        </p:nvPicPr>
        <p:blipFill rotWithShape="1">
          <a:blip r:embed="rId7"/>
          <a:srcRect l="48245"/>
          <a:stretch/>
        </p:blipFill>
        <p:spPr>
          <a:xfrm>
            <a:off x="9574461" y="18442"/>
            <a:ext cx="2392904" cy="2561681"/>
          </a:xfrm>
          <a:prstGeom prst="rect">
            <a:avLst/>
          </a:prstGeom>
        </p:spPr>
      </p:pic>
      <p:sp>
        <p:nvSpPr>
          <p:cNvPr id="14" name="CasellaDiTesto 13">
            <a:extLst>
              <a:ext uri="{FF2B5EF4-FFF2-40B4-BE49-F238E27FC236}">
                <a16:creationId xmlns:a16="http://schemas.microsoft.com/office/drawing/2014/main" id="{CF4B0FF6-97AD-595F-7C2F-9E862AA2E717}"/>
              </a:ext>
            </a:extLst>
          </p:cNvPr>
          <p:cNvSpPr txBox="1"/>
          <p:nvPr/>
        </p:nvSpPr>
        <p:spPr>
          <a:xfrm>
            <a:off x="554905" y="2485985"/>
            <a:ext cx="11082190" cy="3970318"/>
          </a:xfrm>
          <a:prstGeom prst="rect">
            <a:avLst/>
          </a:prstGeom>
          <a:noFill/>
        </p:spPr>
        <p:txBody>
          <a:bodyPr wrap="square">
            <a:spAutoFit/>
          </a:bodyPr>
          <a:lstStyle/>
          <a:p>
            <a:r>
              <a:rPr lang="it-IT" sz="1400" dirty="0"/>
              <a:t>La migrazione "a caldo" delle VM fra i vari Server Fisici è una delle tante funzionalità del sistema di virtualizzazione. Consente operazioni di manutenzione o di bilanciamento del carico mantenendo l’operatività dei server virtuali.</a:t>
            </a:r>
          </a:p>
          <a:p>
            <a:endParaRPr lang="it-IT" sz="1400" dirty="0"/>
          </a:p>
          <a:p>
            <a:r>
              <a:rPr lang="it-IT" sz="1400" b="1" dirty="0"/>
              <a:t>BENEFICI DELLA VIRTUALIZZAZIONE</a:t>
            </a:r>
          </a:p>
          <a:p>
            <a:r>
              <a:rPr lang="it-IT" sz="1400" dirty="0"/>
              <a:t>• </a:t>
            </a:r>
            <a:r>
              <a:rPr lang="it-IT" sz="1400" b="1" dirty="0"/>
              <a:t>Ottimizzazione delle risorse HW		 </a:t>
            </a:r>
            <a:r>
              <a:rPr lang="it-IT" sz="1400" dirty="0"/>
              <a:t>- La virtualizzazione permette di  eseguire distinti sistemi operativi contemporaneamente in una 				    singola macchina </a:t>
            </a:r>
          </a:p>
          <a:p>
            <a:r>
              <a:rPr lang="it-IT" sz="1400" dirty="0"/>
              <a:t>• </a:t>
            </a:r>
            <a:r>
              <a:rPr lang="it-IT" sz="1400" b="1" dirty="0"/>
              <a:t>Ottimizzazione della occupazione dello spazio disco </a:t>
            </a:r>
            <a:r>
              <a:rPr lang="it-IT" sz="1400" dirty="0"/>
              <a:t>- ad una macchina virtuale viene assegnato lo spazio disco strettamente necessario. Il resto del volume 				    resta disponibile per nuove macchine virtuali</a:t>
            </a:r>
          </a:p>
          <a:p>
            <a:r>
              <a:rPr lang="it-IT" sz="1400" dirty="0"/>
              <a:t>• </a:t>
            </a:r>
            <a:r>
              <a:rPr lang="it-IT" sz="1400" b="1" dirty="0"/>
              <a:t>Backup e </a:t>
            </a:r>
            <a:r>
              <a:rPr lang="it-IT" sz="1400" b="1" dirty="0" err="1"/>
              <a:t>disaster</a:t>
            </a:r>
            <a:r>
              <a:rPr lang="it-IT" sz="1400" b="1" dirty="0"/>
              <a:t> recovery 		 </a:t>
            </a:r>
            <a:r>
              <a:rPr lang="it-IT" sz="1400" dirty="0"/>
              <a:t>- L’intero server (SO, applicazioni, dati, dispositivi e stato) non è altro che un</a:t>
            </a:r>
          </a:p>
          <a:p>
            <a:r>
              <a:rPr lang="it-IT" sz="1400" dirty="0"/>
              <a:t>		       		    file, più facile creare copie di backup per il </a:t>
            </a:r>
            <a:r>
              <a:rPr lang="it-IT" sz="1400" dirty="0" err="1"/>
              <a:t>disaster</a:t>
            </a:r>
            <a:r>
              <a:rPr lang="it-IT" sz="1400" dirty="0"/>
              <a:t> recovery</a:t>
            </a:r>
          </a:p>
          <a:p>
            <a:r>
              <a:rPr lang="it-IT" sz="1400" dirty="0"/>
              <a:t>• </a:t>
            </a:r>
            <a:r>
              <a:rPr lang="it-IT" sz="1400" b="1" dirty="0"/>
              <a:t>Possibilità di clonare “LIVE”  		 </a:t>
            </a:r>
            <a:r>
              <a:rPr lang="it-IT" sz="1400" dirty="0"/>
              <a:t>- le macchine virtuali per test e aggiornamenti, senza compromettere l’integrità di quella originale.</a:t>
            </a:r>
          </a:p>
          <a:p>
            <a:r>
              <a:rPr lang="it-IT" sz="1400" dirty="0"/>
              <a:t>• </a:t>
            </a:r>
            <a:r>
              <a:rPr lang="it-IT" sz="1400" b="1" dirty="0"/>
              <a:t>Riduzione dei costi di IT 			 </a:t>
            </a:r>
            <a:r>
              <a:rPr lang="it-IT" sz="1400" dirty="0"/>
              <a:t>- Riduzione del numero dei server necessari, con conseguente risparmio sui costi energetici, di 				    condizionamento e dimensione degli spazi fisici richiesti dal CED.</a:t>
            </a:r>
          </a:p>
          <a:p>
            <a:r>
              <a:rPr lang="it-IT" sz="1400" dirty="0"/>
              <a:t>• </a:t>
            </a:r>
            <a:r>
              <a:rPr lang="it-IT" sz="1400" b="1" dirty="0"/>
              <a:t>Riduzione dei costi di personale IT 		 </a:t>
            </a:r>
            <a:r>
              <a:rPr lang="it-IT" sz="1400" dirty="0"/>
              <a:t>- Gestione centralizzata: Incremento di produttività del reparto IT, dovuto alla gestione centralizzata 				    delle macchine attraverso un'unica interfaccia di amministrazione</a:t>
            </a:r>
          </a:p>
          <a:p>
            <a:r>
              <a:rPr lang="it-IT" sz="1400" dirty="0"/>
              <a:t>• </a:t>
            </a:r>
            <a:r>
              <a:rPr lang="it-IT" sz="1400" b="1" dirty="0"/>
              <a:t>Indipendenza dall’hardware</a:t>
            </a:r>
          </a:p>
          <a:p>
            <a:r>
              <a:rPr lang="it-IT" sz="1400" dirty="0"/>
              <a:t>• </a:t>
            </a:r>
            <a:r>
              <a:rPr lang="it-IT" sz="1400" b="1" dirty="0"/>
              <a:t>Rilasci semplificati</a:t>
            </a:r>
          </a:p>
          <a:p>
            <a:endParaRPr lang="it-IT" sz="1400" dirty="0"/>
          </a:p>
        </p:txBody>
      </p:sp>
      <p:grpSp>
        <p:nvGrpSpPr>
          <p:cNvPr id="16" name="Group 13">
            <a:extLst>
              <a:ext uri="{FF2B5EF4-FFF2-40B4-BE49-F238E27FC236}">
                <a16:creationId xmlns:a16="http://schemas.microsoft.com/office/drawing/2014/main" id="{B2B2D1A0-6BBC-3ADA-BDC5-1A3423216B27}"/>
              </a:ext>
            </a:extLst>
          </p:cNvPr>
          <p:cNvGrpSpPr/>
          <p:nvPr/>
        </p:nvGrpSpPr>
        <p:grpSpPr>
          <a:xfrm>
            <a:off x="11147899" y="6168958"/>
            <a:ext cx="729574" cy="570689"/>
            <a:chOff x="11147899" y="6168958"/>
            <a:chExt cx="729574" cy="570689"/>
          </a:xfrm>
        </p:grpSpPr>
        <p:sp>
          <p:nvSpPr>
            <p:cNvPr id="20" name="Rectangle 14">
              <a:extLst>
                <a:ext uri="{FF2B5EF4-FFF2-40B4-BE49-F238E27FC236}">
                  <a16:creationId xmlns:a16="http://schemas.microsoft.com/office/drawing/2014/main" id="{A41FA825-3304-A7DC-5AA1-A3D8E3AFBF50}"/>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 name="Graphic 15" descr="Back RTL">
              <a:hlinkClick r:id="rId8" action="ppaction://hlinksldjump"/>
              <a:extLst>
                <a:ext uri="{FF2B5EF4-FFF2-40B4-BE49-F238E27FC236}">
                  <a16:creationId xmlns:a16="http://schemas.microsoft.com/office/drawing/2014/main" id="{D8D1B335-D46C-EBAF-E542-81DA221F49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4109908806"/>
      </p:ext>
    </p:extLst>
  </p:cSld>
  <p:clrMapOvr>
    <a:masterClrMapping/>
  </p:clrMapOvr>
  <p:transition>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hlinkClick r:id="rId2" action="ppaction://hlinksldjump"/>
            <a:extLst>
              <a:ext uri="{FF2B5EF4-FFF2-40B4-BE49-F238E27FC236}">
                <a16:creationId xmlns:a16="http://schemas.microsoft.com/office/drawing/2014/main" id="{E6E509D9-82FF-48E1-9304-CBC6893AAAB8}"/>
              </a:ext>
            </a:extLst>
          </p:cNvPr>
          <p:cNvSpPr/>
          <p:nvPr/>
        </p:nvSpPr>
        <p:spPr>
          <a:xfrm>
            <a:off x="171002" y="162637"/>
            <a:ext cx="325109" cy="265380"/>
          </a:xfrm>
          <a:prstGeom prst="hexagon">
            <a:avLst/>
          </a:prstGeom>
          <a:solidFill>
            <a:srgbClr val="39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X</a:t>
            </a:r>
          </a:p>
        </p:txBody>
      </p:sp>
      <p:sp>
        <p:nvSpPr>
          <p:cNvPr id="13" name="Title 1">
            <a:extLst>
              <a:ext uri="{FF2B5EF4-FFF2-40B4-BE49-F238E27FC236}">
                <a16:creationId xmlns:a16="http://schemas.microsoft.com/office/drawing/2014/main" id="{5C6E0590-A73E-4796-95EC-88FACEF0E3FC}"/>
              </a:ext>
            </a:extLst>
          </p:cNvPr>
          <p:cNvSpPr>
            <a:spLocks noGrp="1"/>
          </p:cNvSpPr>
          <p:nvPr>
            <p:ph type="title"/>
          </p:nvPr>
        </p:nvSpPr>
        <p:spPr>
          <a:xfrm>
            <a:off x="5319451" y="18442"/>
            <a:ext cx="2829448" cy="432547"/>
          </a:xfrm>
        </p:spPr>
        <p:txBody>
          <a:bodyPr>
            <a:normAutofit fontScale="90000"/>
          </a:bodyPr>
          <a:lstStyle/>
          <a:p>
            <a:r>
              <a:rPr lang="it-IT" sz="3200" dirty="0"/>
              <a:t>Cloud (3)</a:t>
            </a:r>
          </a:p>
        </p:txBody>
      </p:sp>
      <p:grpSp>
        <p:nvGrpSpPr>
          <p:cNvPr id="6" name="Group 5">
            <a:extLst>
              <a:ext uri="{FF2B5EF4-FFF2-40B4-BE49-F238E27FC236}">
                <a16:creationId xmlns:a16="http://schemas.microsoft.com/office/drawing/2014/main" id="{B0598416-60C1-48D2-ADE8-678936114690}"/>
              </a:ext>
            </a:extLst>
          </p:cNvPr>
          <p:cNvGrpSpPr/>
          <p:nvPr/>
        </p:nvGrpSpPr>
        <p:grpSpPr>
          <a:xfrm>
            <a:off x="155601" y="6168958"/>
            <a:ext cx="729574" cy="576000"/>
            <a:chOff x="155601" y="6168958"/>
            <a:chExt cx="729574" cy="576000"/>
          </a:xfrm>
        </p:grpSpPr>
        <p:sp>
          <p:nvSpPr>
            <p:cNvPr id="8" name="Rectangle 7">
              <a:extLst>
                <a:ext uri="{FF2B5EF4-FFF2-40B4-BE49-F238E27FC236}">
                  <a16:creationId xmlns:a16="http://schemas.microsoft.com/office/drawing/2014/main" id="{8662F32A-7F6E-40E6-8D8C-5578B9D2945F}"/>
                </a:ext>
              </a:extLst>
            </p:cNvPr>
            <p:cNvSpPr/>
            <p:nvPr/>
          </p:nvSpPr>
          <p:spPr>
            <a:xfrm>
              <a:off x="155601"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Graphic 8" descr="Back">
              <a:hlinkClick r:id="" action="ppaction://hlinkshowjump?jump=lastslideviewed"/>
              <a:extLst>
                <a:ext uri="{FF2B5EF4-FFF2-40B4-BE49-F238E27FC236}">
                  <a16:creationId xmlns:a16="http://schemas.microsoft.com/office/drawing/2014/main" id="{B178E913-EAC4-430D-ADFD-0BA844E20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35" y="6168958"/>
              <a:ext cx="576000" cy="576000"/>
            </a:xfrm>
            <a:prstGeom prst="rect">
              <a:avLst/>
            </a:prstGeom>
          </p:spPr>
        </p:pic>
      </p:grpSp>
      <p:sp>
        <p:nvSpPr>
          <p:cNvPr id="7" name="CasellaDiTesto 6">
            <a:extLst>
              <a:ext uri="{FF2B5EF4-FFF2-40B4-BE49-F238E27FC236}">
                <a16:creationId xmlns:a16="http://schemas.microsoft.com/office/drawing/2014/main" id="{951E29B7-CE79-E0A9-4F39-E98E5ACF2E79}"/>
              </a:ext>
            </a:extLst>
          </p:cNvPr>
          <p:cNvSpPr txBox="1"/>
          <p:nvPr/>
        </p:nvSpPr>
        <p:spPr>
          <a:xfrm>
            <a:off x="224634" y="450989"/>
            <a:ext cx="11853066" cy="1107996"/>
          </a:xfrm>
          <a:prstGeom prst="rect">
            <a:avLst/>
          </a:prstGeom>
          <a:noFill/>
        </p:spPr>
        <p:txBody>
          <a:bodyPr wrap="square">
            <a:spAutoFit/>
          </a:bodyPr>
          <a:lstStyle/>
          <a:p>
            <a:r>
              <a:rPr lang="it-IT" sz="1600" b="1" dirty="0"/>
              <a:t>Cloud computing</a:t>
            </a:r>
          </a:p>
          <a:p>
            <a:r>
              <a:rPr lang="it-IT" sz="1600" dirty="0"/>
              <a:t>Il cloud computing è la fornitura on-demand di risorse informatiche attraverso una piattaforma di servizi cloud (Google, Amazon…) via Internet con tariffazione in base al consumo.</a:t>
            </a:r>
          </a:p>
          <a:p>
            <a:endParaRPr lang="it-IT" sz="1600" dirty="0"/>
          </a:p>
        </p:txBody>
      </p:sp>
      <p:sp>
        <p:nvSpPr>
          <p:cNvPr id="19" name="CasellaDiTesto 18">
            <a:extLst>
              <a:ext uri="{FF2B5EF4-FFF2-40B4-BE49-F238E27FC236}">
                <a16:creationId xmlns:a16="http://schemas.microsoft.com/office/drawing/2014/main" id="{71FCD746-5345-16BA-8E49-C27C6F91158E}"/>
              </a:ext>
            </a:extLst>
          </p:cNvPr>
          <p:cNvSpPr txBox="1"/>
          <p:nvPr/>
        </p:nvSpPr>
        <p:spPr>
          <a:xfrm>
            <a:off x="224635" y="1213269"/>
            <a:ext cx="7674766" cy="1631216"/>
          </a:xfrm>
          <a:prstGeom prst="rect">
            <a:avLst/>
          </a:prstGeom>
          <a:noFill/>
        </p:spPr>
        <p:txBody>
          <a:bodyPr wrap="square">
            <a:spAutoFit/>
          </a:bodyPr>
          <a:lstStyle/>
          <a:p>
            <a:r>
              <a:rPr lang="it-IT" sz="1600" b="1" dirty="0"/>
              <a:t>Software come servizio (SaaS) :  </a:t>
            </a:r>
            <a:r>
              <a:rPr lang="it-IT" sz="1600" dirty="0"/>
              <a:t>Il fornitore del servizio fornisce all'utente un completato prodotto eseguito e gestito dal fornitore di servizi.</a:t>
            </a:r>
          </a:p>
          <a:p>
            <a:r>
              <a:rPr lang="it-IT" sz="1600" b="1" dirty="0"/>
              <a:t>Piattaforma come servizio (PaaS) :</a:t>
            </a:r>
            <a:r>
              <a:rPr lang="it-IT" sz="1600" dirty="0"/>
              <a:t> Il fornitore del servizio fornisce all'utente un set di API che può essere utilizzato per creare, testare e distribuire applicazioni.</a:t>
            </a:r>
          </a:p>
          <a:p>
            <a:r>
              <a:rPr lang="it-IT" sz="1600" b="1" dirty="0"/>
              <a:t>Infrastruttura come servizio (IaaS) :</a:t>
            </a:r>
            <a:r>
              <a:rPr lang="it-IT" sz="1600" dirty="0"/>
              <a:t> Il fornitore del servizio fornisce agli utenti l'accesso all'informatica risorse quali server, storage e networking.</a:t>
            </a:r>
          </a:p>
        </p:txBody>
      </p:sp>
      <p:pic>
        <p:nvPicPr>
          <p:cNvPr id="21" name="Immagine 20">
            <a:extLst>
              <a:ext uri="{FF2B5EF4-FFF2-40B4-BE49-F238E27FC236}">
                <a16:creationId xmlns:a16="http://schemas.microsoft.com/office/drawing/2014/main" id="{9CC485A3-5392-88F4-C67F-918085C46F4D}"/>
              </a:ext>
            </a:extLst>
          </p:cNvPr>
          <p:cNvPicPr>
            <a:picLocks noChangeAspect="1"/>
          </p:cNvPicPr>
          <p:nvPr/>
        </p:nvPicPr>
        <p:blipFill>
          <a:blip r:embed="rId5"/>
          <a:stretch>
            <a:fillRect/>
          </a:stretch>
        </p:blipFill>
        <p:spPr>
          <a:xfrm>
            <a:off x="7993792" y="1012039"/>
            <a:ext cx="3893408" cy="1958986"/>
          </a:xfrm>
          <a:prstGeom prst="rect">
            <a:avLst/>
          </a:prstGeom>
        </p:spPr>
      </p:pic>
      <p:sp>
        <p:nvSpPr>
          <p:cNvPr id="23" name="CasellaDiTesto 22">
            <a:extLst>
              <a:ext uri="{FF2B5EF4-FFF2-40B4-BE49-F238E27FC236}">
                <a16:creationId xmlns:a16="http://schemas.microsoft.com/office/drawing/2014/main" id="{7E37BBA8-E50D-37D5-C76A-DD2A1A6208B5}"/>
              </a:ext>
            </a:extLst>
          </p:cNvPr>
          <p:cNvSpPr txBox="1"/>
          <p:nvPr/>
        </p:nvSpPr>
        <p:spPr>
          <a:xfrm>
            <a:off x="224634" y="2867956"/>
            <a:ext cx="11662566" cy="2339102"/>
          </a:xfrm>
          <a:prstGeom prst="rect">
            <a:avLst/>
          </a:prstGeom>
          <a:noFill/>
        </p:spPr>
        <p:txBody>
          <a:bodyPr wrap="square">
            <a:spAutoFit/>
          </a:bodyPr>
          <a:lstStyle/>
          <a:p>
            <a:r>
              <a:rPr lang="it-IT" sz="1600" dirty="0"/>
              <a:t>AWS : è presente in 22 nazioni con molteplici data center ognuno dei quali possiede migliaia di server.</a:t>
            </a:r>
          </a:p>
          <a:p>
            <a:r>
              <a:rPr lang="it-IT" sz="1600" dirty="0"/>
              <a:t>Mette a disposizione tantissimi web services: cognito, servizi per giochi, streaming, </a:t>
            </a:r>
            <a:r>
              <a:rPr lang="it-IT" sz="1600" dirty="0" err="1"/>
              <a:t>analytics</a:t>
            </a:r>
            <a:r>
              <a:rPr lang="it-IT" sz="1600" dirty="0"/>
              <a:t>…</a:t>
            </a:r>
          </a:p>
          <a:p>
            <a:r>
              <a:rPr lang="it-IT" sz="1600" dirty="0"/>
              <a:t>I possibili prodotti da acquistare sono molteplici:</a:t>
            </a:r>
          </a:p>
          <a:p>
            <a:r>
              <a:rPr lang="it-IT" sz="1600" dirty="0"/>
              <a:t>• Server (virtuali) su richiesta (spot o 24/7)</a:t>
            </a:r>
          </a:p>
          <a:p>
            <a:r>
              <a:rPr lang="it-IT" sz="1600" dirty="0"/>
              <a:t>• Diversi tipi di istanze per soddisfare le esigenze di elaborazione</a:t>
            </a:r>
          </a:p>
          <a:p>
            <a:r>
              <a:rPr lang="it-IT" sz="1600" dirty="0"/>
              <a:t>• Fatturazione al secondo (o all'ora).</a:t>
            </a:r>
          </a:p>
          <a:p>
            <a:r>
              <a:rPr lang="it-IT" sz="1600" dirty="0"/>
              <a:t>• Trasferimento dati non incluso!</a:t>
            </a:r>
          </a:p>
          <a:p>
            <a:r>
              <a:rPr lang="it-IT" sz="1600" dirty="0"/>
              <a:t>• Archiviazione persistente non inclusa!</a:t>
            </a:r>
          </a:p>
          <a:p>
            <a:r>
              <a:rPr lang="it-IT" sz="1600" dirty="0"/>
              <a:t>• Ridimensionamento non incluso!</a:t>
            </a:r>
          </a:p>
        </p:txBody>
      </p:sp>
      <p:sp>
        <p:nvSpPr>
          <p:cNvPr id="3" name="CasellaDiTesto 2">
            <a:extLst>
              <a:ext uri="{FF2B5EF4-FFF2-40B4-BE49-F238E27FC236}">
                <a16:creationId xmlns:a16="http://schemas.microsoft.com/office/drawing/2014/main" id="{9289F561-CC83-66FD-4016-027521FD39AF}"/>
              </a:ext>
            </a:extLst>
          </p:cNvPr>
          <p:cNvSpPr txBox="1"/>
          <p:nvPr/>
        </p:nvSpPr>
        <p:spPr>
          <a:xfrm>
            <a:off x="6734175" y="3917379"/>
            <a:ext cx="6094378" cy="2800767"/>
          </a:xfrm>
          <a:prstGeom prst="rect">
            <a:avLst/>
          </a:prstGeom>
          <a:noFill/>
        </p:spPr>
        <p:txBody>
          <a:bodyPr wrap="square">
            <a:spAutoFit/>
          </a:bodyPr>
          <a:lstStyle/>
          <a:p>
            <a:r>
              <a:rPr lang="it-IT" sz="1600" dirty="0"/>
              <a:t>AMAZON S3</a:t>
            </a:r>
          </a:p>
          <a:p>
            <a:r>
              <a:rPr lang="it-IT" sz="1600" dirty="0"/>
              <a:t>• memorizzare e recuperare qualsiasi quantità di dati da ovunque</a:t>
            </a:r>
          </a:p>
          <a:p>
            <a:r>
              <a:rPr lang="it-IT" sz="1600" dirty="0"/>
              <a:t>• Durata del 99,999999999% (nove </a:t>
            </a:r>
            <a:r>
              <a:rPr lang="it-IT" sz="1600" dirty="0" err="1"/>
              <a:t>nove</a:t>
            </a:r>
            <a:r>
              <a:rPr lang="it-IT" sz="1600" dirty="0"/>
              <a:t>!)</a:t>
            </a:r>
          </a:p>
          <a:p>
            <a:r>
              <a:rPr lang="it-IT" sz="1600" dirty="0"/>
              <a:t>• I dati sono distribuiti su un minimo di tre zone di disponibilità</a:t>
            </a:r>
          </a:p>
          <a:p>
            <a:r>
              <a:rPr lang="it-IT" sz="1600" dirty="0"/>
              <a:t>• Un'unità logica di archiviazione è un bucket </a:t>
            </a:r>
          </a:p>
          <a:p>
            <a:r>
              <a:rPr lang="it-IT" sz="1600" dirty="0"/>
              <a:t>• Più classi di archiviazione </a:t>
            </a:r>
          </a:p>
          <a:p>
            <a:r>
              <a:rPr lang="it-IT" sz="1600" dirty="0"/>
              <a:t>• Accesso poco frequente </a:t>
            </a:r>
          </a:p>
          <a:p>
            <a:r>
              <a:rPr lang="it-IT" sz="1600" dirty="0"/>
              <a:t>• Una zona-Accesso poco frequente </a:t>
            </a:r>
          </a:p>
          <a:p>
            <a:r>
              <a:rPr lang="it-IT" sz="1600" dirty="0"/>
              <a:t>• Amazon Glacier</a:t>
            </a:r>
          </a:p>
          <a:p>
            <a:r>
              <a:rPr lang="it-IT" sz="1600" dirty="0"/>
              <a:t>• Possibilità di aggiunta di altri servizi</a:t>
            </a:r>
          </a:p>
          <a:p>
            <a:r>
              <a:rPr lang="it-IT" sz="1600" dirty="0"/>
              <a:t>• REST-API</a:t>
            </a:r>
          </a:p>
        </p:txBody>
      </p:sp>
      <p:grpSp>
        <p:nvGrpSpPr>
          <p:cNvPr id="4" name="Group 13">
            <a:extLst>
              <a:ext uri="{FF2B5EF4-FFF2-40B4-BE49-F238E27FC236}">
                <a16:creationId xmlns:a16="http://schemas.microsoft.com/office/drawing/2014/main" id="{EE654833-1167-D063-ABA0-89FEC68B71EB}"/>
              </a:ext>
            </a:extLst>
          </p:cNvPr>
          <p:cNvGrpSpPr/>
          <p:nvPr/>
        </p:nvGrpSpPr>
        <p:grpSpPr>
          <a:xfrm>
            <a:off x="11147899" y="6168958"/>
            <a:ext cx="729574" cy="570689"/>
            <a:chOff x="11147899" y="6168958"/>
            <a:chExt cx="729574" cy="570689"/>
          </a:xfrm>
        </p:grpSpPr>
        <p:sp>
          <p:nvSpPr>
            <p:cNvPr id="5" name="Rectangle 14">
              <a:extLst>
                <a:ext uri="{FF2B5EF4-FFF2-40B4-BE49-F238E27FC236}">
                  <a16:creationId xmlns:a16="http://schemas.microsoft.com/office/drawing/2014/main" id="{E9522C2F-E96C-2178-BB78-8ED8118E5247}"/>
                </a:ext>
              </a:extLst>
            </p:cNvPr>
            <p:cNvSpPr/>
            <p:nvPr/>
          </p:nvSpPr>
          <p:spPr>
            <a:xfrm>
              <a:off x="11147899" y="6225703"/>
              <a:ext cx="729574" cy="4572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Graphic 15" descr="Back RTL">
              <a:hlinkClick r:id="rId6" action="ppaction://hlinksldjump"/>
              <a:extLst>
                <a:ext uri="{FF2B5EF4-FFF2-40B4-BE49-F238E27FC236}">
                  <a16:creationId xmlns:a16="http://schemas.microsoft.com/office/drawing/2014/main" id="{F0FE8247-5478-AA93-B0FC-86FD9FE76F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341" y="6168958"/>
              <a:ext cx="570689" cy="570689"/>
            </a:xfrm>
            <a:prstGeom prst="rect">
              <a:avLst/>
            </a:prstGeom>
          </p:spPr>
        </p:pic>
      </p:grpSp>
    </p:spTree>
    <p:extLst>
      <p:ext uri="{BB962C8B-B14F-4D97-AF65-F5344CB8AC3E}">
        <p14:creationId xmlns:p14="http://schemas.microsoft.com/office/powerpoint/2010/main" val="3923459273"/>
      </p:ext>
    </p:extLst>
  </p:cSld>
  <p:clrMapOvr>
    <a:masterClrMapping/>
  </p:clrMapOvr>
  <p:transition>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ritannic Bold"/>
        <a:ea typeface=""/>
        <a:cs typeface=""/>
      </a:majorFont>
      <a:minorFont>
        <a:latin typeface="Bahnschrift Semi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3674</TotalTime>
  <Words>27992</Words>
  <Application>Microsoft Office PowerPoint</Application>
  <PresentationFormat>Widescreen</PresentationFormat>
  <Paragraphs>1956</Paragraphs>
  <Slides>126</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126</vt:i4>
      </vt:variant>
    </vt:vector>
  </HeadingPairs>
  <TitlesOfParts>
    <vt:vector size="130" baseType="lpstr">
      <vt:lpstr>Arial</vt:lpstr>
      <vt:lpstr>Bahnschrift SemiCondensed</vt:lpstr>
      <vt:lpstr>Britannic 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Qualità del software (1)</vt:lpstr>
      <vt:lpstr>Qualità del software (2)</vt:lpstr>
      <vt:lpstr>Qualità del software (3)</vt:lpstr>
      <vt:lpstr>Qualità del software (4)</vt:lpstr>
      <vt:lpstr>Qualità del software (5)</vt:lpstr>
      <vt:lpstr>Glossario</vt:lpstr>
      <vt:lpstr>Conoscere l’utente (1)</vt:lpstr>
      <vt:lpstr>Conoscere l’utente (2)</vt:lpstr>
      <vt:lpstr>Conoscere l’utente (3)</vt:lpstr>
      <vt:lpstr>Conoscere l’utente (4)</vt:lpstr>
      <vt:lpstr>Conoscere l’utente (5)</vt:lpstr>
      <vt:lpstr>Conoscere l’utente (6)</vt:lpstr>
      <vt:lpstr>Conoscere l’utente (7)</vt:lpstr>
      <vt:lpstr>Conoscere l’utente (8)</vt:lpstr>
      <vt:lpstr>Conoscere l’utente (9)</vt:lpstr>
      <vt:lpstr>Conoscere l’utente (10)</vt:lpstr>
      <vt:lpstr>Conoscere l’utente (11)</vt:lpstr>
      <vt:lpstr>Conoscere l’utente (12)</vt:lpstr>
      <vt:lpstr>Sistemi interattivi ed interfacce (1)</vt:lpstr>
      <vt:lpstr>Sistemi interattivi ed interfacce (2)</vt:lpstr>
      <vt:lpstr>Sistemi interattivi ed interfacce (3)</vt:lpstr>
      <vt:lpstr>Sequence Diagram - dinamico</vt:lpstr>
      <vt:lpstr>Class Diagram – modello statico</vt:lpstr>
      <vt:lpstr>Colori nella psicologia</vt:lpstr>
      <vt:lpstr>Usabilità (1)</vt:lpstr>
      <vt:lpstr>Usabilità (2)</vt:lpstr>
      <vt:lpstr>Usabilità (3)</vt:lpstr>
      <vt:lpstr>Usabilità (4)</vt:lpstr>
      <vt:lpstr>Usabilità (5)</vt:lpstr>
      <vt:lpstr>8 Golden Rules di Sheiderman</vt:lpstr>
      <vt:lpstr>Requirement Engineering (1)</vt:lpstr>
      <vt:lpstr>Requirement Engineering (2)</vt:lpstr>
      <vt:lpstr>Requirement Engineering (3)</vt:lpstr>
      <vt:lpstr>Requirement Engineering (4)</vt:lpstr>
      <vt:lpstr>Requirement Engineering (5)</vt:lpstr>
      <vt:lpstr>Requirement Engineering (6)</vt:lpstr>
      <vt:lpstr>Use Case Diagram (1)</vt:lpstr>
      <vt:lpstr>Use Case Diagram (2)</vt:lpstr>
      <vt:lpstr>Use Case Diagram (3)</vt:lpstr>
      <vt:lpstr>L’ingegneria dell’usabilità (1)</vt:lpstr>
      <vt:lpstr>L’ingegneria dell’usabilità (2)</vt:lpstr>
      <vt:lpstr>I prototipi (1)</vt:lpstr>
      <vt:lpstr>I prototipi (2)</vt:lpstr>
      <vt:lpstr>I prototipi (3)</vt:lpstr>
      <vt:lpstr>I prototipi (4)</vt:lpstr>
      <vt:lpstr>StateCharts(1)</vt:lpstr>
      <vt:lpstr>StateCharts(2)</vt:lpstr>
      <vt:lpstr>Event Driving Programming</vt:lpstr>
      <vt:lpstr>Schema Generale riassuntivo</vt:lpstr>
      <vt:lpstr>Software Design – Fase di progettazione (1)</vt:lpstr>
      <vt:lpstr>Software Design – Fase di progettazione (2)</vt:lpstr>
      <vt:lpstr>Software Design – Fase di progettazione (3)</vt:lpstr>
      <vt:lpstr>Software Design – Fase di progettazione (4)</vt:lpstr>
      <vt:lpstr>Software Design – Fase di progettazione (5)</vt:lpstr>
      <vt:lpstr>Software Design – Fase di progettazione (6)</vt:lpstr>
      <vt:lpstr>Software Design – Fase di progettazione (7)</vt:lpstr>
      <vt:lpstr>Software Design – Fase di progettazione (8)</vt:lpstr>
      <vt:lpstr>Software Design – Fase di progettazione (9)</vt:lpstr>
      <vt:lpstr>Progettare per l’errore (1)</vt:lpstr>
      <vt:lpstr>Progettare per l’errore (2)</vt:lpstr>
      <vt:lpstr>Progettare per l’errore (3)</vt:lpstr>
      <vt:lpstr>Progettare per l’errore (4)</vt:lpstr>
      <vt:lpstr>Valutare l’usabilità (1)</vt:lpstr>
      <vt:lpstr>Valutare l’usabilità (2)</vt:lpstr>
      <vt:lpstr>Valutare l’usabilità (3)</vt:lpstr>
      <vt:lpstr>Valutare l’usabilità (4)</vt:lpstr>
      <vt:lpstr>Valutare l’usabilità (5)</vt:lpstr>
      <vt:lpstr>Valutare l’usabilità (6)</vt:lpstr>
      <vt:lpstr>Valutare l’usabilità (7)</vt:lpstr>
      <vt:lpstr>Valutare l’usabilità (9)</vt:lpstr>
      <vt:lpstr>Architettura software (1)</vt:lpstr>
      <vt:lpstr>Architettura software (2)</vt:lpstr>
      <vt:lpstr>Progettare la grafica (1)</vt:lpstr>
      <vt:lpstr>Progettare la grafica (2)</vt:lpstr>
      <vt:lpstr>Progettare la grafica (3)</vt:lpstr>
      <vt:lpstr>Progettare la grafica (4)</vt:lpstr>
      <vt:lpstr>Progettare la grafica (5)</vt:lpstr>
      <vt:lpstr>Progettare la grafica (6)</vt:lpstr>
      <vt:lpstr>Progettare la grafica (7)</vt:lpstr>
      <vt:lpstr>Progettare il testo (1)</vt:lpstr>
      <vt:lpstr>Progettare il testo (2)</vt:lpstr>
      <vt:lpstr>Progettare il testo (3)</vt:lpstr>
      <vt:lpstr>Progettare il testo (4)</vt:lpstr>
      <vt:lpstr>Progettare il testo (5)</vt:lpstr>
      <vt:lpstr>Design Pattern (1)</vt:lpstr>
      <vt:lpstr>Design Pattern (2)</vt:lpstr>
      <vt:lpstr>Design Pattern (3)</vt:lpstr>
      <vt:lpstr>Design Pattern (4)</vt:lpstr>
      <vt:lpstr>Cloud (1)</vt:lpstr>
      <vt:lpstr>Cloud (2)</vt:lpstr>
      <vt:lpstr>Cloud (3)</vt:lpstr>
      <vt:lpstr>Cloud (4)</vt:lpstr>
      <vt:lpstr>Containerizzazione (1)</vt:lpstr>
      <vt:lpstr>Containerizzazione (2)</vt:lpstr>
      <vt:lpstr>Containerizzazione (3)</vt:lpstr>
      <vt:lpstr>API REST (1)</vt:lpstr>
      <vt:lpstr>API REST (2)</vt:lpstr>
      <vt:lpstr>API REST (3)</vt:lpstr>
      <vt:lpstr>VERIFICA E VALIDAZIONE (1)</vt:lpstr>
      <vt:lpstr>VERIFICA E VALIDAZIONE (2)</vt:lpstr>
      <vt:lpstr>VERIFICA E VALIDAZIONE (3)</vt:lpstr>
      <vt:lpstr>VERIFICA E VALIDAZIONE (4)</vt:lpstr>
      <vt:lpstr>VERIFICA E VALIDAZIONE (5)</vt:lpstr>
      <vt:lpstr>VERIFICA E VALIDAZIONE (6)</vt:lpstr>
      <vt:lpstr>VERIFICA E VALIDAZIONE (7)</vt:lpstr>
      <vt:lpstr>Junit(1)</vt:lpstr>
      <vt:lpstr>Junit(2)</vt:lpstr>
      <vt:lpstr>Casi di test (1)</vt:lpstr>
      <vt:lpstr>Casi di test (2)</vt:lpstr>
      <vt:lpstr>Casi di test (2)</vt:lpstr>
      <vt:lpstr>Casi di test (3)</vt:lpstr>
      <vt:lpstr>Casi di test (4)</vt:lpstr>
      <vt:lpstr>Casi di test (5)</vt:lpstr>
      <vt:lpstr>Casi di test (5)</vt:lpstr>
      <vt:lpstr>Casi di test (5)</vt:lpstr>
      <vt:lpstr>Euristica three Object type</vt:lpstr>
      <vt:lpstr>Modelli di processo</vt:lpstr>
      <vt:lpstr>Modelli di processo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CARRELLA</dc:creator>
  <cp:lastModifiedBy>CRISTIAN CARRELLA</cp:lastModifiedBy>
  <cp:revision>498</cp:revision>
  <dcterms:created xsi:type="dcterms:W3CDTF">2022-10-01T07:14:22Z</dcterms:created>
  <dcterms:modified xsi:type="dcterms:W3CDTF">2023-02-14T15:30:38Z</dcterms:modified>
</cp:coreProperties>
</file>